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14011" r:id="rId2"/>
    <p:sldId id="14012" r:id="rId3"/>
    <p:sldId id="14013" r:id="rId4"/>
    <p:sldId id="14014" r:id="rId5"/>
    <p:sldId id="14015" r:id="rId6"/>
    <p:sldId id="14016" r:id="rId7"/>
    <p:sldId id="14017" r:id="rId8"/>
    <p:sldId id="14018" r:id="rId9"/>
    <p:sldId id="14022" r:id="rId10"/>
    <p:sldId id="14021" r:id="rId11"/>
    <p:sldId id="1865" r:id="rId12"/>
    <p:sldId id="14008" r:id="rId13"/>
    <p:sldId id="14005" r:id="rId14"/>
    <p:sldId id="14056" r:id="rId15"/>
    <p:sldId id="13921" r:id="rId16"/>
    <p:sldId id="14057" r:id="rId17"/>
    <p:sldId id="14058" r:id="rId18"/>
    <p:sldId id="13963" r:id="rId19"/>
    <p:sldId id="13922" r:id="rId20"/>
    <p:sldId id="14059" r:id="rId21"/>
    <p:sldId id="14060" r:id="rId22"/>
    <p:sldId id="13974" r:id="rId23"/>
    <p:sldId id="14061" r:id="rId24"/>
    <p:sldId id="14006" r:id="rId25"/>
    <p:sldId id="14062" r:id="rId26"/>
    <p:sldId id="13877" r:id="rId27"/>
    <p:sldId id="14010" r:id="rId28"/>
    <p:sldId id="13923" r:id="rId29"/>
    <p:sldId id="14009" r:id="rId30"/>
    <p:sldId id="13876" r:id="rId31"/>
    <p:sldId id="14075" r:id="rId32"/>
    <p:sldId id="13925" r:id="rId33"/>
    <p:sldId id="14063" r:id="rId34"/>
    <p:sldId id="14023" r:id="rId35"/>
    <p:sldId id="14077" r:id="rId36"/>
    <p:sldId id="14076" r:id="rId3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EB1521-C113-4E74-80D0-FE861A448003}" v="4" dt="2025-12-08T17:01:43.3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21" autoAdjust="0"/>
    <p:restoredTop sz="94061" autoAdjust="0"/>
  </p:normalViewPr>
  <p:slideViewPr>
    <p:cSldViewPr snapToGrid="0">
      <p:cViewPr varScale="1">
        <p:scale>
          <a:sx n="59" d="100"/>
          <a:sy n="59" d="100"/>
        </p:scale>
        <p:origin x="956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4092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904B13E8-5561-4C71-BC7C-B64964A84905}"/>
    <pc:docChg chg="undo custSel addSld delSld modSld">
      <pc:chgData name="Christophe JENTA" userId="8d1209f4831e9c53" providerId="LiveId" clId="{904B13E8-5561-4C71-BC7C-B64964A84905}" dt="2025-12-08T17:02:08.647" v="426" actId="20577"/>
      <pc:docMkLst>
        <pc:docMk/>
      </pc:docMkLst>
      <pc:sldChg chg="add del">
        <pc:chgData name="Christophe JENTA" userId="8d1209f4831e9c53" providerId="LiveId" clId="{904B13E8-5561-4C71-BC7C-B64964A84905}" dt="2025-12-08T14:32:56.854" v="324"/>
        <pc:sldMkLst>
          <pc:docMk/>
          <pc:sldMk cId="2983229693" sldId="12207"/>
        </pc:sldMkLst>
      </pc:sldChg>
      <pc:sldChg chg="delSp add del mod">
        <pc:chgData name="Christophe JENTA" userId="8d1209f4831e9c53" providerId="LiveId" clId="{904B13E8-5561-4C71-BC7C-B64964A84905}" dt="2025-12-08T14:34:51.473" v="399" actId="478"/>
        <pc:sldMkLst>
          <pc:docMk/>
          <pc:sldMk cId="155608898" sldId="12233"/>
        </pc:sldMkLst>
        <pc:picChg chg="del">
          <ac:chgData name="Christophe JENTA" userId="8d1209f4831e9c53" providerId="LiveId" clId="{904B13E8-5561-4C71-BC7C-B64964A84905}" dt="2025-12-08T14:34:51.473" v="399" actId="478"/>
          <ac:picMkLst>
            <pc:docMk/>
            <pc:sldMk cId="155608898" sldId="12233"/>
            <ac:picMk id="7" creationId="{8EE931FA-0CE5-180B-B71B-F06C1FC8DE95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2308736276" sldId="12234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825230792" sldId="12265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936758224" sldId="12357"/>
        </pc:sldMkLst>
      </pc:sldChg>
      <pc:sldChg chg="delSp add del mod">
        <pc:chgData name="Christophe JENTA" userId="8d1209f4831e9c53" providerId="LiveId" clId="{904B13E8-5561-4C71-BC7C-B64964A84905}" dt="2025-12-08T14:34:12.494" v="367" actId="478"/>
        <pc:sldMkLst>
          <pc:docMk/>
          <pc:sldMk cId="3120433939" sldId="13311"/>
        </pc:sldMkLst>
        <pc:picChg chg="del">
          <ac:chgData name="Christophe JENTA" userId="8d1209f4831e9c53" providerId="LiveId" clId="{904B13E8-5561-4C71-BC7C-B64964A84905}" dt="2025-12-08T14:34:12.494" v="367" actId="478"/>
          <ac:picMkLst>
            <pc:docMk/>
            <pc:sldMk cId="3120433939" sldId="13311"/>
            <ac:picMk id="3" creationId="{39C1A21E-2B8D-EEF2-D11F-E971E9D74E36}"/>
          </ac:picMkLst>
        </pc:picChg>
      </pc:sldChg>
      <pc:sldChg chg="delSp add del mod">
        <pc:chgData name="Christophe JENTA" userId="8d1209f4831e9c53" providerId="LiveId" clId="{904B13E8-5561-4C71-BC7C-B64964A84905}" dt="2025-12-08T14:34:22.488" v="377" actId="478"/>
        <pc:sldMkLst>
          <pc:docMk/>
          <pc:sldMk cId="2493677344" sldId="13312"/>
        </pc:sldMkLst>
        <pc:picChg chg="del">
          <ac:chgData name="Christophe JENTA" userId="8d1209f4831e9c53" providerId="LiveId" clId="{904B13E8-5561-4C71-BC7C-B64964A84905}" dt="2025-12-08T14:34:19.954" v="373" actId="478"/>
          <ac:picMkLst>
            <pc:docMk/>
            <pc:sldMk cId="2493677344" sldId="13312"/>
            <ac:picMk id="2" creationId="{3F41ED81-2E76-CAB5-2651-1D897C133711}"/>
          </ac:picMkLst>
        </pc:picChg>
        <pc:picChg chg="del">
          <ac:chgData name="Christophe JENTA" userId="8d1209f4831e9c53" providerId="LiveId" clId="{904B13E8-5561-4C71-BC7C-B64964A84905}" dt="2025-12-08T14:34:20.596" v="374" actId="478"/>
          <ac:picMkLst>
            <pc:docMk/>
            <pc:sldMk cId="2493677344" sldId="13312"/>
            <ac:picMk id="4" creationId="{4DC7B046-CF77-B696-94AB-8C52D849D45F}"/>
          </ac:picMkLst>
        </pc:picChg>
        <pc:picChg chg="del">
          <ac:chgData name="Christophe JENTA" userId="8d1209f4831e9c53" providerId="LiveId" clId="{904B13E8-5561-4C71-BC7C-B64964A84905}" dt="2025-12-08T14:34:21.190" v="375" actId="478"/>
          <ac:picMkLst>
            <pc:docMk/>
            <pc:sldMk cId="2493677344" sldId="13312"/>
            <ac:picMk id="8" creationId="{CB3B05DB-A094-6106-76E1-9FFE05744A01}"/>
          </ac:picMkLst>
        </pc:picChg>
        <pc:picChg chg="del">
          <ac:chgData name="Christophe JENTA" userId="8d1209f4831e9c53" providerId="LiveId" clId="{904B13E8-5561-4C71-BC7C-B64964A84905}" dt="2025-12-08T14:34:22.488" v="377" actId="478"/>
          <ac:picMkLst>
            <pc:docMk/>
            <pc:sldMk cId="2493677344" sldId="13312"/>
            <ac:picMk id="10" creationId="{1920ADBE-B0E5-F82C-0449-95EEF2FF5FCA}"/>
          </ac:picMkLst>
        </pc:picChg>
        <pc:picChg chg="del">
          <ac:chgData name="Christophe JENTA" userId="8d1209f4831e9c53" providerId="LiveId" clId="{904B13E8-5561-4C71-BC7C-B64964A84905}" dt="2025-12-08T14:34:21.869" v="376" actId="478"/>
          <ac:picMkLst>
            <pc:docMk/>
            <pc:sldMk cId="2493677344" sldId="13312"/>
            <ac:picMk id="12" creationId="{DCF4E730-60D9-71E9-FC61-6952D82A4494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788568346" sldId="13358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676070176" sldId="13359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818089244" sldId="13373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971216453" sldId="13428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37474449" sldId="13430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2987522325" sldId="13431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113766605" sldId="13446"/>
        </pc:sldMkLst>
      </pc:sldChg>
      <pc:sldChg chg="delSp add del mod">
        <pc:chgData name="Christophe JENTA" userId="8d1209f4831e9c53" providerId="LiveId" clId="{904B13E8-5561-4C71-BC7C-B64964A84905}" dt="2025-12-08T14:33:59.576" v="356" actId="478"/>
        <pc:sldMkLst>
          <pc:docMk/>
          <pc:sldMk cId="3750521114" sldId="13447"/>
        </pc:sldMkLst>
        <pc:picChg chg="del">
          <ac:chgData name="Christophe JENTA" userId="8d1209f4831e9c53" providerId="LiveId" clId="{904B13E8-5561-4C71-BC7C-B64964A84905}" dt="2025-12-08T14:33:59.576" v="356" actId="478"/>
          <ac:picMkLst>
            <pc:docMk/>
            <pc:sldMk cId="3750521114" sldId="13447"/>
            <ac:picMk id="3" creationId="{51F14F7D-4C4C-70F7-94FA-174522EB7927}"/>
          </ac:picMkLst>
        </pc:picChg>
        <pc:picChg chg="del">
          <ac:chgData name="Christophe JENTA" userId="8d1209f4831e9c53" providerId="LiveId" clId="{904B13E8-5561-4C71-BC7C-B64964A84905}" dt="2025-12-08T14:33:57.633" v="353" actId="478"/>
          <ac:picMkLst>
            <pc:docMk/>
            <pc:sldMk cId="3750521114" sldId="13447"/>
            <ac:picMk id="5" creationId="{1B1123AD-A1EC-5D5C-D272-C57DCCB5ECD6}"/>
          </ac:picMkLst>
        </pc:picChg>
        <pc:picChg chg="del">
          <ac:chgData name="Christophe JENTA" userId="8d1209f4831e9c53" providerId="LiveId" clId="{904B13E8-5561-4C71-BC7C-B64964A84905}" dt="2025-12-08T14:33:58.386" v="354" actId="478"/>
          <ac:picMkLst>
            <pc:docMk/>
            <pc:sldMk cId="3750521114" sldId="13447"/>
            <ac:picMk id="6" creationId="{5FC29039-0F72-DB45-EFF7-E797C13C0F3C}"/>
          </ac:picMkLst>
        </pc:picChg>
        <pc:picChg chg="del">
          <ac:chgData name="Christophe JENTA" userId="8d1209f4831e9c53" providerId="LiveId" clId="{904B13E8-5561-4C71-BC7C-B64964A84905}" dt="2025-12-08T14:33:58.998" v="355" actId="478"/>
          <ac:picMkLst>
            <pc:docMk/>
            <pc:sldMk cId="3750521114" sldId="13447"/>
            <ac:picMk id="7" creationId="{A128BAC2-CC1B-B9FB-FFE0-ADAD3ABA700E}"/>
          </ac:picMkLst>
        </pc:picChg>
      </pc:sldChg>
      <pc:sldChg chg="delSp add del mod">
        <pc:chgData name="Christophe JENTA" userId="8d1209f4831e9c53" providerId="LiveId" clId="{904B13E8-5561-4C71-BC7C-B64964A84905}" dt="2025-12-08T14:34:18.811" v="372" actId="478"/>
        <pc:sldMkLst>
          <pc:docMk/>
          <pc:sldMk cId="1434913438" sldId="13449"/>
        </pc:sldMkLst>
        <pc:picChg chg="del">
          <ac:chgData name="Christophe JENTA" userId="8d1209f4831e9c53" providerId="LiveId" clId="{904B13E8-5561-4C71-BC7C-B64964A84905}" dt="2025-12-08T14:34:17.841" v="371" actId="478"/>
          <ac:picMkLst>
            <pc:docMk/>
            <pc:sldMk cId="1434913438" sldId="13449"/>
            <ac:picMk id="3" creationId="{EF28CFF5-54B4-58DD-98DB-1387D67C8982}"/>
          </ac:picMkLst>
        </pc:picChg>
        <pc:picChg chg="del">
          <ac:chgData name="Christophe JENTA" userId="8d1209f4831e9c53" providerId="LiveId" clId="{904B13E8-5561-4C71-BC7C-B64964A84905}" dt="2025-12-08T14:34:18.811" v="372" actId="478"/>
          <ac:picMkLst>
            <pc:docMk/>
            <pc:sldMk cId="1434913438" sldId="13449"/>
            <ac:picMk id="5" creationId="{AAAF3CA9-F46D-29F0-721C-E936A9CF5105}"/>
          </ac:picMkLst>
        </pc:picChg>
      </pc:sldChg>
      <pc:sldChg chg="delSp add del mod">
        <pc:chgData name="Christophe JENTA" userId="8d1209f4831e9c53" providerId="LiveId" clId="{904B13E8-5561-4C71-BC7C-B64964A84905}" dt="2025-12-08T14:34:29.254" v="386" actId="478"/>
        <pc:sldMkLst>
          <pc:docMk/>
          <pc:sldMk cId="2383233730" sldId="13450"/>
        </pc:sldMkLst>
        <pc:picChg chg="del">
          <ac:chgData name="Christophe JENTA" userId="8d1209f4831e9c53" providerId="LiveId" clId="{904B13E8-5561-4C71-BC7C-B64964A84905}" dt="2025-12-08T14:34:27.619" v="383" actId="478"/>
          <ac:picMkLst>
            <pc:docMk/>
            <pc:sldMk cId="2383233730" sldId="13450"/>
            <ac:picMk id="3" creationId="{C6DF4BD6-34F7-F230-A739-76C7204CE3A0}"/>
          </ac:picMkLst>
        </pc:picChg>
        <pc:picChg chg="del">
          <ac:chgData name="Christophe JENTA" userId="8d1209f4831e9c53" providerId="LiveId" clId="{904B13E8-5561-4C71-BC7C-B64964A84905}" dt="2025-12-08T14:34:28.132" v="384" actId="478"/>
          <ac:picMkLst>
            <pc:docMk/>
            <pc:sldMk cId="2383233730" sldId="13450"/>
            <ac:picMk id="10" creationId="{6832DF76-79B9-015E-C8AD-A04BEC27892E}"/>
          </ac:picMkLst>
        </pc:picChg>
        <pc:picChg chg="del">
          <ac:chgData name="Christophe JENTA" userId="8d1209f4831e9c53" providerId="LiveId" clId="{904B13E8-5561-4C71-BC7C-B64964A84905}" dt="2025-12-08T14:34:29.254" v="386" actId="478"/>
          <ac:picMkLst>
            <pc:docMk/>
            <pc:sldMk cId="2383233730" sldId="13450"/>
            <ac:picMk id="15" creationId="{9FDDD5B9-D85E-4EF4-D46D-F47195C522AA}"/>
          </ac:picMkLst>
        </pc:picChg>
        <pc:picChg chg="del">
          <ac:chgData name="Christophe JENTA" userId="8d1209f4831e9c53" providerId="LiveId" clId="{904B13E8-5561-4C71-BC7C-B64964A84905}" dt="2025-12-08T14:34:28.700" v="385" actId="478"/>
          <ac:picMkLst>
            <pc:docMk/>
            <pc:sldMk cId="2383233730" sldId="13450"/>
            <ac:picMk id="16" creationId="{08D4579D-B02A-1842-D515-F20514974B9B}"/>
          </ac:picMkLst>
        </pc:picChg>
      </pc:sldChg>
      <pc:sldChg chg="delSp add del mod">
        <pc:chgData name="Christophe JENTA" userId="8d1209f4831e9c53" providerId="LiveId" clId="{904B13E8-5561-4C71-BC7C-B64964A84905}" dt="2025-12-08T14:34:33.011" v="390" actId="478"/>
        <pc:sldMkLst>
          <pc:docMk/>
          <pc:sldMk cId="4117894968" sldId="13451"/>
        </pc:sldMkLst>
        <pc:picChg chg="del">
          <ac:chgData name="Christophe JENTA" userId="8d1209f4831e9c53" providerId="LiveId" clId="{904B13E8-5561-4C71-BC7C-B64964A84905}" dt="2025-12-08T14:34:31.919" v="388" actId="478"/>
          <ac:picMkLst>
            <pc:docMk/>
            <pc:sldMk cId="4117894968" sldId="13451"/>
            <ac:picMk id="5" creationId="{0A33B9A0-4BBE-BC09-4E93-53713CC343C4}"/>
          </ac:picMkLst>
        </pc:picChg>
        <pc:picChg chg="del">
          <ac:chgData name="Christophe JENTA" userId="8d1209f4831e9c53" providerId="LiveId" clId="{904B13E8-5561-4C71-BC7C-B64964A84905}" dt="2025-12-08T14:34:32.523" v="389" actId="478"/>
          <ac:picMkLst>
            <pc:docMk/>
            <pc:sldMk cId="4117894968" sldId="13451"/>
            <ac:picMk id="6" creationId="{F3F94A1C-FFE8-1BA9-4F8A-71E909D76BF4}"/>
          </ac:picMkLst>
        </pc:picChg>
        <pc:picChg chg="del">
          <ac:chgData name="Christophe JENTA" userId="8d1209f4831e9c53" providerId="LiveId" clId="{904B13E8-5561-4C71-BC7C-B64964A84905}" dt="2025-12-08T14:34:31.436" v="387" actId="478"/>
          <ac:picMkLst>
            <pc:docMk/>
            <pc:sldMk cId="4117894968" sldId="13451"/>
            <ac:picMk id="7" creationId="{C5E7932C-2EA5-428D-A8A0-ACEFE91216C1}"/>
          </ac:picMkLst>
        </pc:picChg>
        <pc:picChg chg="del">
          <ac:chgData name="Christophe JENTA" userId="8d1209f4831e9c53" providerId="LiveId" clId="{904B13E8-5561-4C71-BC7C-B64964A84905}" dt="2025-12-08T14:34:33.011" v="390" actId="478"/>
          <ac:picMkLst>
            <pc:docMk/>
            <pc:sldMk cId="4117894968" sldId="13451"/>
            <ac:picMk id="8" creationId="{7CA61F89-89C0-C93D-FCF2-78B8287CF70E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016117828" sldId="13452"/>
        </pc:sldMkLst>
      </pc:sldChg>
      <pc:sldChg chg="delSp add del mod">
        <pc:chgData name="Christophe JENTA" userId="8d1209f4831e9c53" providerId="LiveId" clId="{904B13E8-5561-4C71-BC7C-B64964A84905}" dt="2025-12-08T14:34:39.235" v="391" actId="478"/>
        <pc:sldMkLst>
          <pc:docMk/>
          <pc:sldMk cId="105437604" sldId="13454"/>
        </pc:sldMkLst>
        <pc:picChg chg="del">
          <ac:chgData name="Christophe JENTA" userId="8d1209f4831e9c53" providerId="LiveId" clId="{904B13E8-5561-4C71-BC7C-B64964A84905}" dt="2025-12-08T14:34:39.235" v="391" actId="478"/>
          <ac:picMkLst>
            <pc:docMk/>
            <pc:sldMk cId="105437604" sldId="13454"/>
            <ac:picMk id="3" creationId="{DD372904-AF6C-91B0-BE2A-C9CEAB4FA464}"/>
          </ac:picMkLst>
        </pc:picChg>
      </pc:sldChg>
      <pc:sldChg chg="delSp add del mod">
        <pc:chgData name="Christophe JENTA" userId="8d1209f4831e9c53" providerId="LiveId" clId="{904B13E8-5561-4C71-BC7C-B64964A84905}" dt="2025-12-08T14:34:40.908" v="392" actId="478"/>
        <pc:sldMkLst>
          <pc:docMk/>
          <pc:sldMk cId="2709712137" sldId="13455"/>
        </pc:sldMkLst>
        <pc:picChg chg="del">
          <ac:chgData name="Christophe JENTA" userId="8d1209f4831e9c53" providerId="LiveId" clId="{904B13E8-5561-4C71-BC7C-B64964A84905}" dt="2025-12-08T14:34:40.908" v="392" actId="478"/>
          <ac:picMkLst>
            <pc:docMk/>
            <pc:sldMk cId="2709712137" sldId="13455"/>
            <ac:picMk id="2" creationId="{717ECB72-23E8-A0ED-2D78-8511D7E8C512}"/>
          </ac:picMkLst>
        </pc:picChg>
      </pc:sldChg>
      <pc:sldChg chg="delSp add del mod">
        <pc:chgData name="Christophe JENTA" userId="8d1209f4831e9c53" providerId="LiveId" clId="{904B13E8-5561-4C71-BC7C-B64964A84905}" dt="2025-12-08T14:34:44.993" v="397" actId="478"/>
        <pc:sldMkLst>
          <pc:docMk/>
          <pc:sldMk cId="3773903382" sldId="13456"/>
        </pc:sldMkLst>
        <pc:picChg chg="del">
          <ac:chgData name="Christophe JENTA" userId="8d1209f4831e9c53" providerId="LiveId" clId="{904B13E8-5561-4C71-BC7C-B64964A84905}" dt="2025-12-08T14:34:44.275" v="396" actId="478"/>
          <ac:picMkLst>
            <pc:docMk/>
            <pc:sldMk cId="3773903382" sldId="13456"/>
            <ac:picMk id="4" creationId="{8F007FA8-813F-13D6-3F5D-05D9E7D28512}"/>
          </ac:picMkLst>
        </pc:picChg>
        <pc:picChg chg="del">
          <ac:chgData name="Christophe JENTA" userId="8d1209f4831e9c53" providerId="LiveId" clId="{904B13E8-5561-4C71-BC7C-B64964A84905}" dt="2025-12-08T14:34:44.993" v="397" actId="478"/>
          <ac:picMkLst>
            <pc:docMk/>
            <pc:sldMk cId="3773903382" sldId="13456"/>
            <ac:picMk id="6" creationId="{B3F165E9-8902-CFD2-EEC4-DE8E0F3D7B36}"/>
          </ac:picMkLst>
        </pc:picChg>
      </pc:sldChg>
      <pc:sldChg chg="delSp add del mod">
        <pc:chgData name="Christophe JENTA" userId="8d1209f4831e9c53" providerId="LiveId" clId="{904B13E8-5561-4C71-BC7C-B64964A84905}" dt="2025-12-08T14:34:47.259" v="398" actId="478"/>
        <pc:sldMkLst>
          <pc:docMk/>
          <pc:sldMk cId="825639516" sldId="13457"/>
        </pc:sldMkLst>
        <pc:picChg chg="del">
          <ac:chgData name="Christophe JENTA" userId="8d1209f4831e9c53" providerId="LiveId" clId="{904B13E8-5561-4C71-BC7C-B64964A84905}" dt="2025-12-08T14:34:47.259" v="398" actId="478"/>
          <ac:picMkLst>
            <pc:docMk/>
            <pc:sldMk cId="825639516" sldId="13457"/>
            <ac:picMk id="3" creationId="{0528EDAB-8D4E-5E07-5EC3-6EF11C39A5B1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923684980" sldId="13458"/>
        </pc:sldMkLst>
      </pc:sldChg>
      <pc:sldChg chg="delSp modSp add del mod">
        <pc:chgData name="Christophe JENTA" userId="8d1209f4831e9c53" providerId="LiveId" clId="{904B13E8-5561-4C71-BC7C-B64964A84905}" dt="2025-12-08T14:35:00.767" v="407" actId="478"/>
        <pc:sldMkLst>
          <pc:docMk/>
          <pc:sldMk cId="2126346642" sldId="13461"/>
        </pc:sldMkLst>
        <pc:picChg chg="del mod">
          <ac:chgData name="Christophe JENTA" userId="8d1209f4831e9c53" providerId="LiveId" clId="{904B13E8-5561-4C71-BC7C-B64964A84905}" dt="2025-12-08T14:35:00.767" v="407" actId="478"/>
          <ac:picMkLst>
            <pc:docMk/>
            <pc:sldMk cId="2126346642" sldId="13461"/>
            <ac:picMk id="6" creationId="{B308373B-7836-C1CE-6188-33DCA21BEB67}"/>
          </ac:picMkLst>
        </pc:picChg>
      </pc:sldChg>
      <pc:sldChg chg="delSp add del mod">
        <pc:chgData name="Christophe JENTA" userId="8d1209f4831e9c53" providerId="LiveId" clId="{904B13E8-5561-4C71-BC7C-B64964A84905}" dt="2025-12-08T14:33:43.584" v="348" actId="478"/>
        <pc:sldMkLst>
          <pc:docMk/>
          <pc:sldMk cId="3730667595" sldId="13506"/>
        </pc:sldMkLst>
        <pc:picChg chg="del">
          <ac:chgData name="Christophe JENTA" userId="8d1209f4831e9c53" providerId="LiveId" clId="{904B13E8-5561-4C71-BC7C-B64964A84905}" dt="2025-12-08T14:33:43.584" v="348" actId="478"/>
          <ac:picMkLst>
            <pc:docMk/>
            <pc:sldMk cId="3730667595" sldId="13506"/>
            <ac:picMk id="462" creationId="{71ACD9C8-EF9F-4D62-DD4D-D578AEADC350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975840490" sldId="13510"/>
        </pc:sldMkLst>
      </pc:sldChg>
      <pc:sldChg chg="delSp add del mod">
        <pc:chgData name="Christophe JENTA" userId="8d1209f4831e9c53" providerId="LiveId" clId="{904B13E8-5561-4C71-BC7C-B64964A84905}" dt="2025-12-08T14:33:25.817" v="331" actId="478"/>
        <pc:sldMkLst>
          <pc:docMk/>
          <pc:sldMk cId="1670982674" sldId="13659"/>
        </pc:sldMkLst>
        <pc:picChg chg="del">
          <ac:chgData name="Christophe JENTA" userId="8d1209f4831e9c53" providerId="LiveId" clId="{904B13E8-5561-4C71-BC7C-B64964A84905}" dt="2025-12-08T14:33:25.311" v="330" actId="478"/>
          <ac:picMkLst>
            <pc:docMk/>
            <pc:sldMk cId="1670982674" sldId="13659"/>
            <ac:picMk id="4" creationId="{746C6EE7-25AA-5641-903C-D36C229D1090}"/>
          </ac:picMkLst>
        </pc:picChg>
        <pc:picChg chg="del">
          <ac:chgData name="Christophe JENTA" userId="8d1209f4831e9c53" providerId="LiveId" clId="{904B13E8-5561-4C71-BC7C-B64964A84905}" dt="2025-12-08T14:33:25.817" v="331" actId="478"/>
          <ac:picMkLst>
            <pc:docMk/>
            <pc:sldMk cId="1670982674" sldId="13659"/>
            <ac:picMk id="6" creationId="{EA81157D-4B9E-C469-1AD2-F7DBEE0D1203}"/>
          </ac:picMkLst>
        </pc:picChg>
        <pc:picChg chg="del">
          <ac:chgData name="Christophe JENTA" userId="8d1209f4831e9c53" providerId="LiveId" clId="{904B13E8-5561-4C71-BC7C-B64964A84905}" dt="2025-12-08T14:33:24.571" v="329" actId="478"/>
          <ac:picMkLst>
            <pc:docMk/>
            <pc:sldMk cId="1670982674" sldId="13659"/>
            <ac:picMk id="8" creationId="{34A75C77-7DEC-0F9F-BC0F-037A295893DC}"/>
          </ac:picMkLst>
        </pc:picChg>
      </pc:sldChg>
      <pc:sldChg chg="delSp add del mod">
        <pc:chgData name="Christophe JENTA" userId="8d1209f4831e9c53" providerId="LiveId" clId="{904B13E8-5561-4C71-BC7C-B64964A84905}" dt="2025-12-08T14:33:28.168" v="334" actId="478"/>
        <pc:sldMkLst>
          <pc:docMk/>
          <pc:sldMk cId="1124822859" sldId="13660"/>
        </pc:sldMkLst>
        <pc:picChg chg="del">
          <ac:chgData name="Christophe JENTA" userId="8d1209f4831e9c53" providerId="LiveId" clId="{904B13E8-5561-4C71-BC7C-B64964A84905}" dt="2025-12-08T14:33:28.168" v="334" actId="478"/>
          <ac:picMkLst>
            <pc:docMk/>
            <pc:sldMk cId="1124822859" sldId="13660"/>
            <ac:picMk id="3" creationId="{97969868-7E24-5757-10EE-DE7AC3306064}"/>
          </ac:picMkLst>
        </pc:picChg>
        <pc:picChg chg="del">
          <ac:chgData name="Christophe JENTA" userId="8d1209f4831e9c53" providerId="LiveId" clId="{904B13E8-5561-4C71-BC7C-B64964A84905}" dt="2025-12-08T14:33:27.515" v="333" actId="478"/>
          <ac:picMkLst>
            <pc:docMk/>
            <pc:sldMk cId="1124822859" sldId="13660"/>
            <ac:picMk id="5" creationId="{B518167C-B613-16C2-FED7-E3BCFBAA8AD8}"/>
          </ac:picMkLst>
        </pc:picChg>
        <pc:picChg chg="del">
          <ac:chgData name="Christophe JENTA" userId="8d1209f4831e9c53" providerId="LiveId" clId="{904B13E8-5561-4C71-BC7C-B64964A84905}" dt="2025-12-08T14:33:26.977" v="332" actId="478"/>
          <ac:picMkLst>
            <pc:docMk/>
            <pc:sldMk cId="1124822859" sldId="13660"/>
            <ac:picMk id="7" creationId="{70ECCB20-0355-5AA2-5391-63F720D8886D}"/>
          </ac:picMkLst>
        </pc:picChg>
      </pc:sldChg>
      <pc:sldChg chg="delSp add del mod">
        <pc:chgData name="Christophe JENTA" userId="8d1209f4831e9c53" providerId="LiveId" clId="{904B13E8-5561-4C71-BC7C-B64964A84905}" dt="2025-12-08T14:33:30.612" v="337" actId="478"/>
        <pc:sldMkLst>
          <pc:docMk/>
          <pc:sldMk cId="2331957571" sldId="13661"/>
        </pc:sldMkLst>
        <pc:picChg chg="del">
          <ac:chgData name="Christophe JENTA" userId="8d1209f4831e9c53" providerId="LiveId" clId="{904B13E8-5561-4C71-BC7C-B64964A84905}" dt="2025-12-08T14:33:29.636" v="335" actId="478"/>
          <ac:picMkLst>
            <pc:docMk/>
            <pc:sldMk cId="2331957571" sldId="13661"/>
            <ac:picMk id="9" creationId="{94BF768F-B5A3-C838-7C03-4DE425BFD331}"/>
          </ac:picMkLst>
        </pc:picChg>
        <pc:picChg chg="del">
          <ac:chgData name="Christophe JENTA" userId="8d1209f4831e9c53" providerId="LiveId" clId="{904B13E8-5561-4C71-BC7C-B64964A84905}" dt="2025-12-08T14:33:30.058" v="336" actId="478"/>
          <ac:picMkLst>
            <pc:docMk/>
            <pc:sldMk cId="2331957571" sldId="13661"/>
            <ac:picMk id="10" creationId="{948D6DD6-1488-288C-2453-227F23138D5E}"/>
          </ac:picMkLst>
        </pc:picChg>
        <pc:picChg chg="del">
          <ac:chgData name="Christophe JENTA" userId="8d1209f4831e9c53" providerId="LiveId" clId="{904B13E8-5561-4C71-BC7C-B64964A84905}" dt="2025-12-08T14:33:30.612" v="337" actId="478"/>
          <ac:picMkLst>
            <pc:docMk/>
            <pc:sldMk cId="2331957571" sldId="13661"/>
            <ac:picMk id="12" creationId="{E87DA51D-276C-C02B-FD89-46820B625C4B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847985873" sldId="13662"/>
        </pc:sldMkLst>
      </pc:sldChg>
      <pc:sldChg chg="delSp add del mod">
        <pc:chgData name="Christophe JENTA" userId="8d1209f4831e9c53" providerId="LiveId" clId="{904B13E8-5561-4C71-BC7C-B64964A84905}" dt="2025-12-08T14:34:05.350" v="360" actId="478"/>
        <pc:sldMkLst>
          <pc:docMk/>
          <pc:sldMk cId="3353547305" sldId="13663"/>
        </pc:sldMkLst>
        <pc:picChg chg="del">
          <ac:chgData name="Christophe JENTA" userId="8d1209f4831e9c53" providerId="LiveId" clId="{904B13E8-5561-4C71-BC7C-B64964A84905}" dt="2025-12-08T14:34:05.350" v="360" actId="478"/>
          <ac:picMkLst>
            <pc:docMk/>
            <pc:sldMk cId="3353547305" sldId="13663"/>
            <ac:picMk id="2" creationId="{FEE83F89-61E4-797D-4CAC-3E0FAB5E0D20}"/>
          </ac:picMkLst>
        </pc:picChg>
        <pc:picChg chg="del">
          <ac:chgData name="Christophe JENTA" userId="8d1209f4831e9c53" providerId="LiveId" clId="{904B13E8-5561-4C71-BC7C-B64964A84905}" dt="2025-12-08T14:34:04.852" v="359" actId="478"/>
          <ac:picMkLst>
            <pc:docMk/>
            <pc:sldMk cId="3353547305" sldId="13663"/>
            <ac:picMk id="3" creationId="{8203E28C-1A49-971D-37CE-7F4CD76B3D51}"/>
          </ac:picMkLst>
        </pc:picChg>
      </pc:sldChg>
      <pc:sldChg chg="delSp add del mod">
        <pc:chgData name="Christophe JENTA" userId="8d1209f4831e9c53" providerId="LiveId" clId="{904B13E8-5561-4C71-BC7C-B64964A84905}" dt="2025-12-08T14:34:08.153" v="364" actId="478"/>
        <pc:sldMkLst>
          <pc:docMk/>
          <pc:sldMk cId="1201420890" sldId="13664"/>
        </pc:sldMkLst>
        <pc:picChg chg="del">
          <ac:chgData name="Christophe JENTA" userId="8d1209f4831e9c53" providerId="LiveId" clId="{904B13E8-5561-4C71-BC7C-B64964A84905}" dt="2025-12-08T14:34:06.688" v="361" actId="478"/>
          <ac:picMkLst>
            <pc:docMk/>
            <pc:sldMk cId="1201420890" sldId="13664"/>
            <ac:picMk id="4" creationId="{A9850009-39A4-FFEF-C343-8C7ED84BA3EF}"/>
          </ac:picMkLst>
        </pc:picChg>
        <pc:picChg chg="del">
          <ac:chgData name="Christophe JENTA" userId="8d1209f4831e9c53" providerId="LiveId" clId="{904B13E8-5561-4C71-BC7C-B64964A84905}" dt="2025-12-08T14:34:07.148" v="362" actId="478"/>
          <ac:picMkLst>
            <pc:docMk/>
            <pc:sldMk cId="1201420890" sldId="13664"/>
            <ac:picMk id="5" creationId="{D480B1D3-8D68-67B4-9CC8-60FEB4C447F4}"/>
          </ac:picMkLst>
        </pc:picChg>
        <pc:picChg chg="del">
          <ac:chgData name="Christophe JENTA" userId="8d1209f4831e9c53" providerId="LiveId" clId="{904B13E8-5561-4C71-BC7C-B64964A84905}" dt="2025-12-08T14:34:07.583" v="363" actId="478"/>
          <ac:picMkLst>
            <pc:docMk/>
            <pc:sldMk cId="1201420890" sldId="13664"/>
            <ac:picMk id="7" creationId="{AF86F3D5-779B-72BC-20CF-4E114CD251C6}"/>
          </ac:picMkLst>
        </pc:picChg>
        <pc:picChg chg="del">
          <ac:chgData name="Christophe JENTA" userId="8d1209f4831e9c53" providerId="LiveId" clId="{904B13E8-5561-4C71-BC7C-B64964A84905}" dt="2025-12-08T14:34:08.153" v="364" actId="478"/>
          <ac:picMkLst>
            <pc:docMk/>
            <pc:sldMk cId="1201420890" sldId="13664"/>
            <ac:picMk id="9" creationId="{50FC4589-2650-4B9A-09B7-CB7C3F1A9DDF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937596045" sldId="13665"/>
        </pc:sldMkLst>
      </pc:sldChg>
      <pc:sldChg chg="delSp add del mod">
        <pc:chgData name="Christophe JENTA" userId="8d1209f4831e9c53" providerId="LiveId" clId="{904B13E8-5561-4C71-BC7C-B64964A84905}" dt="2025-12-08T14:34:14.782" v="369" actId="478"/>
        <pc:sldMkLst>
          <pc:docMk/>
          <pc:sldMk cId="3308034352" sldId="13666"/>
        </pc:sldMkLst>
        <pc:picChg chg="del">
          <ac:chgData name="Christophe JENTA" userId="8d1209f4831e9c53" providerId="LiveId" clId="{904B13E8-5561-4C71-BC7C-B64964A84905}" dt="2025-12-08T14:34:13.710" v="368" actId="478"/>
          <ac:picMkLst>
            <pc:docMk/>
            <pc:sldMk cId="3308034352" sldId="13666"/>
            <ac:picMk id="2" creationId="{5F88F71A-7BEC-DCDD-54E8-074C9A9125ED}"/>
          </ac:picMkLst>
        </pc:picChg>
        <pc:picChg chg="del">
          <ac:chgData name="Christophe JENTA" userId="8d1209f4831e9c53" providerId="LiveId" clId="{904B13E8-5561-4C71-BC7C-B64964A84905}" dt="2025-12-08T14:34:14.782" v="369" actId="478"/>
          <ac:picMkLst>
            <pc:docMk/>
            <pc:sldMk cId="3308034352" sldId="13666"/>
            <ac:picMk id="4" creationId="{BA713207-449F-7D18-D400-864734127F11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646322671" sldId="13667"/>
        </pc:sldMkLst>
      </pc:sldChg>
      <pc:sldChg chg="delSp modSp add del mod">
        <pc:chgData name="Christophe JENTA" userId="8d1209f4831e9c53" providerId="LiveId" clId="{904B13E8-5561-4C71-BC7C-B64964A84905}" dt="2025-12-08T14:34:25.679" v="382" actId="478"/>
        <pc:sldMkLst>
          <pc:docMk/>
          <pc:sldMk cId="1108516550" sldId="13668"/>
        </pc:sldMkLst>
        <pc:picChg chg="del">
          <ac:chgData name="Christophe JENTA" userId="8d1209f4831e9c53" providerId="LiveId" clId="{904B13E8-5561-4C71-BC7C-B64964A84905}" dt="2025-12-08T14:34:24.996" v="380" actId="478"/>
          <ac:picMkLst>
            <pc:docMk/>
            <pc:sldMk cId="1108516550" sldId="13668"/>
            <ac:picMk id="8" creationId="{5186274B-718C-1AE9-D746-10D2609B7784}"/>
          </ac:picMkLst>
        </pc:picChg>
        <pc:picChg chg="del">
          <ac:chgData name="Christophe JENTA" userId="8d1209f4831e9c53" providerId="LiveId" clId="{904B13E8-5561-4C71-BC7C-B64964A84905}" dt="2025-12-08T14:34:24.396" v="379" actId="478"/>
          <ac:picMkLst>
            <pc:docMk/>
            <pc:sldMk cId="1108516550" sldId="13668"/>
            <ac:picMk id="10" creationId="{C3103969-73E7-80AD-71A0-86268ED782F3}"/>
          </ac:picMkLst>
        </pc:picChg>
        <pc:picChg chg="del mod">
          <ac:chgData name="Christophe JENTA" userId="8d1209f4831e9c53" providerId="LiveId" clId="{904B13E8-5561-4C71-BC7C-B64964A84905}" dt="2025-12-08T14:34:25.679" v="382" actId="478"/>
          <ac:picMkLst>
            <pc:docMk/>
            <pc:sldMk cId="1108516550" sldId="13668"/>
            <ac:picMk id="22" creationId="{05105CF5-C243-CCB6-1B10-D53FF4ABF0A7}"/>
          </ac:picMkLst>
        </pc:picChg>
        <pc:picChg chg="del">
          <ac:chgData name="Christophe JENTA" userId="8d1209f4831e9c53" providerId="LiveId" clId="{904B13E8-5561-4C71-BC7C-B64964A84905}" dt="2025-12-08T14:34:23.710" v="378" actId="478"/>
          <ac:picMkLst>
            <pc:docMk/>
            <pc:sldMk cId="1108516550" sldId="13668"/>
            <ac:picMk id="23" creationId="{FA7E6450-657D-3AA7-92B8-5A28288C0683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796603639" sldId="13669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880596373" sldId="13670"/>
        </pc:sldMkLst>
      </pc:sldChg>
      <pc:sldChg chg="delSp modSp add del mod">
        <pc:chgData name="Christophe JENTA" userId="8d1209f4831e9c53" providerId="LiveId" clId="{904B13E8-5561-4C71-BC7C-B64964A84905}" dt="2025-12-08T14:34:55.719" v="402" actId="478"/>
        <pc:sldMkLst>
          <pc:docMk/>
          <pc:sldMk cId="1503056092" sldId="13671"/>
        </pc:sldMkLst>
        <pc:picChg chg="del mod">
          <ac:chgData name="Christophe JENTA" userId="8d1209f4831e9c53" providerId="LiveId" clId="{904B13E8-5561-4C71-BC7C-B64964A84905}" dt="2025-12-08T14:34:55.719" v="402" actId="478"/>
          <ac:picMkLst>
            <pc:docMk/>
            <pc:sldMk cId="1503056092" sldId="13671"/>
            <ac:picMk id="3" creationId="{45A2ADDF-A2CC-D023-1052-4136A0559804}"/>
          </ac:picMkLst>
        </pc:picChg>
        <pc:picChg chg="del">
          <ac:chgData name="Christophe JENTA" userId="8d1209f4831e9c53" providerId="LiveId" clId="{904B13E8-5561-4C71-BC7C-B64964A84905}" dt="2025-12-08T14:34:55.098" v="400" actId="478"/>
          <ac:picMkLst>
            <pc:docMk/>
            <pc:sldMk cId="1503056092" sldId="13671"/>
            <ac:picMk id="5" creationId="{C7ADEFF8-6108-5846-CE33-AEC0DA940787}"/>
          </ac:picMkLst>
        </pc:picChg>
      </pc:sldChg>
      <pc:sldChg chg="delSp modSp add del mod">
        <pc:chgData name="Christophe JENTA" userId="8d1209f4831e9c53" providerId="LiveId" clId="{904B13E8-5561-4C71-BC7C-B64964A84905}" dt="2025-12-08T14:34:59.281" v="405" actId="478"/>
        <pc:sldMkLst>
          <pc:docMk/>
          <pc:sldMk cId="3384854719" sldId="13672"/>
        </pc:sldMkLst>
        <pc:picChg chg="del">
          <ac:chgData name="Christophe JENTA" userId="8d1209f4831e9c53" providerId="LiveId" clId="{904B13E8-5561-4C71-BC7C-B64964A84905}" dt="2025-12-08T14:34:58.278" v="403" actId="478"/>
          <ac:picMkLst>
            <pc:docMk/>
            <pc:sldMk cId="3384854719" sldId="13672"/>
            <ac:picMk id="3" creationId="{19DD35FC-C475-CA2F-9AB7-DC57A6BE2656}"/>
          </ac:picMkLst>
        </pc:picChg>
        <pc:picChg chg="del">
          <ac:chgData name="Christophe JENTA" userId="8d1209f4831e9c53" providerId="LiveId" clId="{904B13E8-5561-4C71-BC7C-B64964A84905}" dt="2025-12-08T14:34:58.702" v="404" actId="478"/>
          <ac:picMkLst>
            <pc:docMk/>
            <pc:sldMk cId="3384854719" sldId="13672"/>
            <ac:picMk id="5" creationId="{331C7969-B2E3-3005-17D4-A9BD053F67F9}"/>
          </ac:picMkLst>
        </pc:picChg>
        <pc:picChg chg="del">
          <ac:chgData name="Christophe JENTA" userId="8d1209f4831e9c53" providerId="LiveId" clId="{904B13E8-5561-4C71-BC7C-B64964A84905}" dt="2025-12-08T14:34:59.281" v="405" actId="478"/>
          <ac:picMkLst>
            <pc:docMk/>
            <pc:sldMk cId="3384854719" sldId="13672"/>
            <ac:picMk id="9" creationId="{E8765C41-2653-8D8E-9ACA-A3CC846C6FFA}"/>
          </ac:picMkLst>
        </pc:picChg>
      </pc:sldChg>
      <pc:sldChg chg="modSp add del mod">
        <pc:chgData name="Christophe JENTA" userId="8d1209f4831e9c53" providerId="LiveId" clId="{904B13E8-5561-4C71-BC7C-B64964A84905}" dt="2025-12-08T17:02:08.647" v="426" actId="20577"/>
        <pc:sldMkLst>
          <pc:docMk/>
          <pc:sldMk cId="1120228898" sldId="13701"/>
        </pc:sldMkLst>
        <pc:spChg chg="mod">
          <ac:chgData name="Christophe JENTA" userId="8d1209f4831e9c53" providerId="LiveId" clId="{904B13E8-5561-4C71-BC7C-B64964A84905}" dt="2025-12-08T17:02:08.647" v="426" actId="20577"/>
          <ac:spMkLst>
            <pc:docMk/>
            <pc:sldMk cId="1120228898" sldId="13701"/>
            <ac:spMk id="3" creationId="{1F723BAD-0463-B5A0-D3AE-23F314A34EEC}"/>
          </ac:spMkLst>
        </pc:sp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4187860858" sldId="13705"/>
        </pc:sldMkLst>
      </pc:sldChg>
      <pc:sldChg chg="modSp add del mod">
        <pc:chgData name="Christophe JENTA" userId="8d1209f4831e9c53" providerId="LiveId" clId="{904B13E8-5561-4C71-BC7C-B64964A84905}" dt="2025-12-08T14:33:11.886" v="325" actId="207"/>
        <pc:sldMkLst>
          <pc:docMk/>
          <pc:sldMk cId="266598801" sldId="13706"/>
        </pc:sldMkLst>
        <pc:spChg chg="mod">
          <ac:chgData name="Christophe JENTA" userId="8d1209f4831e9c53" providerId="LiveId" clId="{904B13E8-5561-4C71-BC7C-B64964A84905}" dt="2025-12-08T14:33:11.886" v="325" actId="207"/>
          <ac:spMkLst>
            <pc:docMk/>
            <pc:sldMk cId="266598801" sldId="13706"/>
            <ac:spMk id="169" creationId="{3BE590E6-EAE6-E318-CBF0-743EDF89609F}"/>
          </ac:spMkLst>
        </pc:spChg>
      </pc:sldChg>
      <pc:sldChg chg="modSp add del mod">
        <pc:chgData name="Christophe JENTA" userId="8d1209f4831e9c53" providerId="LiveId" clId="{904B13E8-5561-4C71-BC7C-B64964A84905}" dt="2025-12-08T14:33:15.960" v="326" actId="207"/>
        <pc:sldMkLst>
          <pc:docMk/>
          <pc:sldMk cId="431283121" sldId="13707"/>
        </pc:sldMkLst>
        <pc:spChg chg="mod">
          <ac:chgData name="Christophe JENTA" userId="8d1209f4831e9c53" providerId="LiveId" clId="{904B13E8-5561-4C71-BC7C-B64964A84905}" dt="2025-12-08T14:33:15.960" v="326" actId="207"/>
          <ac:spMkLst>
            <pc:docMk/>
            <pc:sldMk cId="431283121" sldId="13707"/>
            <ac:spMk id="169" creationId="{D5A046A1-A017-B23F-5FF9-A92EC81364A2}"/>
          </ac:spMkLst>
        </pc:spChg>
      </pc:sldChg>
      <pc:sldChg chg="delSp add del mod">
        <pc:chgData name="Christophe JENTA" userId="8d1209f4831e9c53" providerId="LiveId" clId="{904B13E8-5561-4C71-BC7C-B64964A84905}" dt="2025-12-08T14:33:23.410" v="328" actId="478"/>
        <pc:sldMkLst>
          <pc:docMk/>
          <pc:sldMk cId="2598680327" sldId="13716"/>
        </pc:sldMkLst>
        <pc:picChg chg="del">
          <ac:chgData name="Christophe JENTA" userId="8d1209f4831e9c53" providerId="LiveId" clId="{904B13E8-5561-4C71-BC7C-B64964A84905}" dt="2025-12-08T14:33:22.618" v="327" actId="478"/>
          <ac:picMkLst>
            <pc:docMk/>
            <pc:sldMk cId="2598680327" sldId="13716"/>
            <ac:picMk id="4" creationId="{1612E840-613E-3CA6-5CCA-8AB5530C8E54}"/>
          </ac:picMkLst>
        </pc:picChg>
        <pc:picChg chg="del">
          <ac:chgData name="Christophe JENTA" userId="8d1209f4831e9c53" providerId="LiveId" clId="{904B13E8-5561-4C71-BC7C-B64964A84905}" dt="2025-12-08T14:33:23.410" v="328" actId="478"/>
          <ac:picMkLst>
            <pc:docMk/>
            <pc:sldMk cId="2598680327" sldId="13716"/>
            <ac:picMk id="6" creationId="{EA17CA3E-6499-8189-25E0-251AA1A6F4CD}"/>
          </ac:picMkLst>
        </pc:picChg>
      </pc:sldChg>
      <pc:sldChg chg="delSp add del mod">
        <pc:chgData name="Christophe JENTA" userId="8d1209f4831e9c53" providerId="LiveId" clId="{904B13E8-5561-4C71-BC7C-B64964A84905}" dt="2025-12-08T14:34:15.948" v="370" actId="478"/>
        <pc:sldMkLst>
          <pc:docMk/>
          <pc:sldMk cId="2941737059" sldId="13746"/>
        </pc:sldMkLst>
        <pc:picChg chg="del">
          <ac:chgData name="Christophe JENTA" userId="8d1209f4831e9c53" providerId="LiveId" clId="{904B13E8-5561-4C71-BC7C-B64964A84905}" dt="2025-12-08T14:34:15.948" v="370" actId="478"/>
          <ac:picMkLst>
            <pc:docMk/>
            <pc:sldMk cId="2941737059" sldId="13746"/>
            <ac:picMk id="2" creationId="{BBE244BA-E1D6-324E-2E9C-88CCBB8068C1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843148199" sldId="13747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267504529" sldId="13748"/>
        </pc:sldMkLst>
      </pc:sldChg>
      <pc:sldChg chg="delSp modSp add del mod">
        <pc:chgData name="Christophe JENTA" userId="8d1209f4831e9c53" providerId="LiveId" clId="{904B13E8-5561-4C71-BC7C-B64964A84905}" dt="2025-12-08T14:34:42.464" v="395" actId="478"/>
        <pc:sldMkLst>
          <pc:docMk/>
          <pc:sldMk cId="2779182726" sldId="13749"/>
        </pc:sldMkLst>
        <pc:picChg chg="del">
          <ac:chgData name="Christophe JENTA" userId="8d1209f4831e9c53" providerId="LiveId" clId="{904B13E8-5561-4C71-BC7C-B64964A84905}" dt="2025-12-08T14:34:41.979" v="393" actId="478"/>
          <ac:picMkLst>
            <pc:docMk/>
            <pc:sldMk cId="2779182726" sldId="13749"/>
            <ac:picMk id="2" creationId="{985B24ED-B18B-6277-0D82-05E21301655D}"/>
          </ac:picMkLst>
        </pc:picChg>
        <pc:picChg chg="del mod">
          <ac:chgData name="Christophe JENTA" userId="8d1209f4831e9c53" providerId="LiveId" clId="{904B13E8-5561-4C71-BC7C-B64964A84905}" dt="2025-12-08T14:34:42.464" v="395" actId="478"/>
          <ac:picMkLst>
            <pc:docMk/>
            <pc:sldMk cId="2779182726" sldId="13749"/>
            <ac:picMk id="4" creationId="{CCD5B9D6-72B2-4285-1B5F-C48210DCAB9A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4157308058" sldId="13750"/>
        </pc:sldMkLst>
      </pc:sldChg>
      <pc:sldChg chg="delSp add del mod">
        <pc:chgData name="Christophe JENTA" userId="8d1209f4831e9c53" providerId="LiveId" clId="{904B13E8-5561-4C71-BC7C-B64964A84905}" dt="2025-12-08T14:33:35.375" v="341" actId="478"/>
        <pc:sldMkLst>
          <pc:docMk/>
          <pc:sldMk cId="2545605175" sldId="13751"/>
        </pc:sldMkLst>
        <pc:picChg chg="del">
          <ac:chgData name="Christophe JENTA" userId="8d1209f4831e9c53" providerId="LiveId" clId="{904B13E8-5561-4C71-BC7C-B64964A84905}" dt="2025-12-08T14:33:35.375" v="341" actId="478"/>
          <ac:picMkLst>
            <pc:docMk/>
            <pc:sldMk cId="2545605175" sldId="13751"/>
            <ac:picMk id="11" creationId="{DC16FF24-AC80-914D-07DE-A1CB83905B6E}"/>
          </ac:picMkLst>
        </pc:picChg>
        <pc:picChg chg="del">
          <ac:chgData name="Christophe JENTA" userId="8d1209f4831e9c53" providerId="LiveId" clId="{904B13E8-5561-4C71-BC7C-B64964A84905}" dt="2025-12-08T14:33:34.692" v="340" actId="478"/>
          <ac:picMkLst>
            <pc:docMk/>
            <pc:sldMk cId="2545605175" sldId="13751"/>
            <ac:picMk id="12" creationId="{F841E8A9-08B0-AE3E-4B0E-88AAA174B05B}"/>
          </ac:picMkLst>
        </pc:picChg>
        <pc:picChg chg="del">
          <ac:chgData name="Christophe JENTA" userId="8d1209f4831e9c53" providerId="LiveId" clId="{904B13E8-5561-4C71-BC7C-B64964A84905}" dt="2025-12-08T14:33:34.189" v="339" actId="478"/>
          <ac:picMkLst>
            <pc:docMk/>
            <pc:sldMk cId="2545605175" sldId="13751"/>
            <ac:picMk id="13" creationId="{BF65B3CC-FFD2-06E9-CD8B-CD817A3F6446}"/>
          </ac:picMkLst>
        </pc:picChg>
      </pc:sldChg>
      <pc:sldChg chg="delSp modSp add del mod">
        <pc:chgData name="Christophe JENTA" userId="8d1209f4831e9c53" providerId="LiveId" clId="{904B13E8-5561-4C71-BC7C-B64964A84905}" dt="2025-12-08T14:33:38.973" v="345" actId="478"/>
        <pc:sldMkLst>
          <pc:docMk/>
          <pc:sldMk cId="1414441873" sldId="13752"/>
        </pc:sldMkLst>
        <pc:picChg chg="del">
          <ac:chgData name="Christophe JENTA" userId="8d1209f4831e9c53" providerId="LiveId" clId="{904B13E8-5561-4C71-BC7C-B64964A84905}" dt="2025-12-08T14:33:38.973" v="345" actId="478"/>
          <ac:picMkLst>
            <pc:docMk/>
            <pc:sldMk cId="1414441873" sldId="13752"/>
            <ac:picMk id="603" creationId="{2D66EF99-2E4E-968C-4944-E322519B5123}"/>
          </ac:picMkLst>
        </pc:picChg>
        <pc:picChg chg="del mod">
          <ac:chgData name="Christophe JENTA" userId="8d1209f4831e9c53" providerId="LiveId" clId="{904B13E8-5561-4C71-BC7C-B64964A84905}" dt="2025-12-08T14:33:38.483" v="344" actId="478"/>
          <ac:picMkLst>
            <pc:docMk/>
            <pc:sldMk cId="1414441873" sldId="13752"/>
            <ac:picMk id="604" creationId="{E91DEE58-B8C6-F967-09CD-9BFFBB364280}"/>
          </ac:picMkLst>
        </pc:picChg>
        <pc:picChg chg="del">
          <ac:chgData name="Christophe JENTA" userId="8d1209f4831e9c53" providerId="LiveId" clId="{904B13E8-5561-4C71-BC7C-B64964A84905}" dt="2025-12-08T14:33:37.881" v="342" actId="478"/>
          <ac:picMkLst>
            <pc:docMk/>
            <pc:sldMk cId="1414441873" sldId="13752"/>
            <ac:picMk id="605" creationId="{80D5BB65-E102-54D9-A4D5-54B41FEBF0A7}"/>
          </ac:picMkLst>
        </pc:picChg>
      </pc:sldChg>
      <pc:sldChg chg="delSp add del mod">
        <pc:chgData name="Christophe JENTA" userId="8d1209f4831e9c53" providerId="LiveId" clId="{904B13E8-5561-4C71-BC7C-B64964A84905}" dt="2025-12-08T14:33:32.589" v="338" actId="478"/>
        <pc:sldMkLst>
          <pc:docMk/>
          <pc:sldMk cId="599703974" sldId="13753"/>
        </pc:sldMkLst>
        <pc:picChg chg="del">
          <ac:chgData name="Christophe JENTA" userId="8d1209f4831e9c53" providerId="LiveId" clId="{904B13E8-5561-4C71-BC7C-B64964A84905}" dt="2025-12-08T14:33:32.589" v="338" actId="478"/>
          <ac:picMkLst>
            <pc:docMk/>
            <pc:sldMk cId="599703974" sldId="13753"/>
            <ac:picMk id="7" creationId="{F10B9F50-67C8-BEA1-CAF0-313CBA7E74E0}"/>
          </ac:picMkLst>
        </pc:picChg>
      </pc:sldChg>
      <pc:sldChg chg="delSp add del mod">
        <pc:chgData name="Christophe JENTA" userId="8d1209f4831e9c53" providerId="LiveId" clId="{904B13E8-5561-4C71-BC7C-B64964A84905}" dt="2025-12-08T14:34:01.247" v="358" actId="478"/>
        <pc:sldMkLst>
          <pc:docMk/>
          <pc:sldMk cId="1703092992" sldId="13754"/>
        </pc:sldMkLst>
        <pc:picChg chg="del">
          <ac:chgData name="Christophe JENTA" userId="8d1209f4831e9c53" providerId="LiveId" clId="{904B13E8-5561-4C71-BC7C-B64964A84905}" dt="2025-12-08T14:34:00.803" v="357" actId="478"/>
          <ac:picMkLst>
            <pc:docMk/>
            <pc:sldMk cId="1703092992" sldId="13754"/>
            <ac:picMk id="3" creationId="{7372CB91-2816-7DA4-216F-4E90448A043C}"/>
          </ac:picMkLst>
        </pc:picChg>
        <pc:picChg chg="del">
          <ac:chgData name="Christophe JENTA" userId="8d1209f4831e9c53" providerId="LiveId" clId="{904B13E8-5561-4C71-BC7C-B64964A84905}" dt="2025-12-08T14:34:01.247" v="358" actId="478"/>
          <ac:picMkLst>
            <pc:docMk/>
            <pc:sldMk cId="1703092992" sldId="13754"/>
            <ac:picMk id="5" creationId="{8016740B-50C3-FC3A-36F1-71B3744562C6}"/>
          </ac:picMkLst>
        </pc:picChg>
      </pc:sldChg>
      <pc:sldChg chg="delSp add del mod">
        <pc:chgData name="Christophe JENTA" userId="8d1209f4831e9c53" providerId="LiveId" clId="{904B13E8-5561-4C71-BC7C-B64964A84905}" dt="2025-12-08T14:33:45.476" v="350" actId="478"/>
        <pc:sldMkLst>
          <pc:docMk/>
          <pc:sldMk cId="1486657032" sldId="13755"/>
        </pc:sldMkLst>
        <pc:picChg chg="del">
          <ac:chgData name="Christophe JENTA" userId="8d1209f4831e9c53" providerId="LiveId" clId="{904B13E8-5561-4C71-BC7C-B64964A84905}" dt="2025-12-08T14:33:45.476" v="350" actId="478"/>
          <ac:picMkLst>
            <pc:docMk/>
            <pc:sldMk cId="1486657032" sldId="13755"/>
            <ac:picMk id="5" creationId="{A85CFC3E-5C56-4F0E-17E9-0B327B2AED9F}"/>
          </ac:picMkLst>
        </pc:picChg>
        <pc:picChg chg="del">
          <ac:chgData name="Christophe JENTA" userId="8d1209f4831e9c53" providerId="LiveId" clId="{904B13E8-5561-4C71-BC7C-B64964A84905}" dt="2025-12-08T14:33:44.958" v="349" actId="478"/>
          <ac:picMkLst>
            <pc:docMk/>
            <pc:sldMk cId="1486657032" sldId="13755"/>
            <ac:picMk id="6" creationId="{437B83A1-2210-6D8B-5579-7B36E81FF2C1}"/>
          </ac:picMkLst>
        </pc:picChg>
      </pc:sldChg>
      <pc:sldChg chg="delSp add del mod">
        <pc:chgData name="Christophe JENTA" userId="8d1209f4831e9c53" providerId="LiveId" clId="{904B13E8-5561-4C71-BC7C-B64964A84905}" dt="2025-12-08T14:33:49.631" v="352" actId="478"/>
        <pc:sldMkLst>
          <pc:docMk/>
          <pc:sldMk cId="406656656" sldId="13756"/>
        </pc:sldMkLst>
        <pc:picChg chg="del">
          <ac:chgData name="Christophe JENTA" userId="8d1209f4831e9c53" providerId="LiveId" clId="{904B13E8-5561-4C71-BC7C-B64964A84905}" dt="2025-12-08T14:33:49.631" v="352" actId="478"/>
          <ac:picMkLst>
            <pc:docMk/>
            <pc:sldMk cId="406656656" sldId="13756"/>
            <ac:picMk id="8" creationId="{4A2B0059-2B11-D179-5396-4294D23FA408}"/>
          </ac:picMkLst>
        </pc:picChg>
        <pc:picChg chg="del">
          <ac:chgData name="Christophe JENTA" userId="8d1209f4831e9c53" providerId="LiveId" clId="{904B13E8-5561-4C71-BC7C-B64964A84905}" dt="2025-12-08T14:33:48.986" v="351" actId="478"/>
          <ac:picMkLst>
            <pc:docMk/>
            <pc:sldMk cId="406656656" sldId="13756"/>
            <ac:picMk id="449" creationId="{58500B00-407D-BDB7-3959-8B332BBA211E}"/>
          </ac:picMkLst>
        </pc:picChg>
      </pc:sldChg>
      <pc:sldChg chg="delSp add del mod">
        <pc:chgData name="Christophe JENTA" userId="8d1209f4831e9c53" providerId="LiveId" clId="{904B13E8-5561-4C71-BC7C-B64964A84905}" dt="2025-12-08T14:33:40.951" v="347" actId="478"/>
        <pc:sldMkLst>
          <pc:docMk/>
          <pc:sldMk cId="1267322774" sldId="13757"/>
        </pc:sldMkLst>
        <pc:picChg chg="del">
          <ac:chgData name="Christophe JENTA" userId="8d1209f4831e9c53" providerId="LiveId" clId="{904B13E8-5561-4C71-BC7C-B64964A84905}" dt="2025-12-08T14:33:40.492" v="346" actId="478"/>
          <ac:picMkLst>
            <pc:docMk/>
            <pc:sldMk cId="1267322774" sldId="13757"/>
            <ac:picMk id="600" creationId="{9B681400-BB6D-5E8C-0C01-91F2B499C390}"/>
          </ac:picMkLst>
        </pc:picChg>
        <pc:picChg chg="del">
          <ac:chgData name="Christophe JENTA" userId="8d1209f4831e9c53" providerId="LiveId" clId="{904B13E8-5561-4C71-BC7C-B64964A84905}" dt="2025-12-08T14:33:40.951" v="347" actId="478"/>
          <ac:picMkLst>
            <pc:docMk/>
            <pc:sldMk cId="1267322774" sldId="13757"/>
            <ac:picMk id="728" creationId="{B74EB1C6-E582-F46C-F9F7-1726CF1CCFF2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2502215177" sldId="13760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284058811" sldId="13764"/>
        </pc:sldMkLst>
      </pc:sldChg>
      <pc:sldChg chg="add">
        <pc:chgData name="Christophe JENTA" userId="8d1209f4831e9c53" providerId="LiveId" clId="{904B13E8-5561-4C71-BC7C-B64964A84905}" dt="2025-12-08T14:32:56.854" v="324"/>
        <pc:sldMkLst>
          <pc:docMk/>
          <pc:sldMk cId="3426831335" sldId="13772"/>
        </pc:sldMkLst>
      </pc:sldChg>
      <pc:sldChg chg="delSp add mod">
        <pc:chgData name="Christophe JENTA" userId="8d1209f4831e9c53" providerId="LiveId" clId="{904B13E8-5561-4C71-BC7C-B64964A84905}" dt="2025-12-08T14:34:09.939" v="366" actId="478"/>
        <pc:sldMkLst>
          <pc:docMk/>
          <pc:sldMk cId="15079973" sldId="13773"/>
        </pc:sldMkLst>
        <pc:picChg chg="del">
          <ac:chgData name="Christophe JENTA" userId="8d1209f4831e9c53" providerId="LiveId" clId="{904B13E8-5561-4C71-BC7C-B64964A84905}" dt="2025-12-08T14:34:09.939" v="366" actId="478"/>
          <ac:picMkLst>
            <pc:docMk/>
            <pc:sldMk cId="15079973" sldId="13773"/>
            <ac:picMk id="4" creationId="{00D0A04A-91C9-A778-5032-525F4A038A43}"/>
          </ac:picMkLst>
        </pc:picChg>
        <pc:picChg chg="del">
          <ac:chgData name="Christophe JENTA" userId="8d1209f4831e9c53" providerId="LiveId" clId="{904B13E8-5561-4C71-BC7C-B64964A84905}" dt="2025-12-08T14:34:09.440" v="365" actId="478"/>
          <ac:picMkLst>
            <pc:docMk/>
            <pc:sldMk cId="15079973" sldId="13773"/>
            <ac:picMk id="5" creationId="{E1C88BFE-EB56-4460-FC74-C870954FFCF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27/04/2026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BD06A-6C13-2EB0-6072-C9439136A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090B93-20AF-3884-2205-3F5B8F390E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F5B0C52-CB81-ACDB-5190-E2EC37610A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83C586E-7550-41BB-E725-9173488D2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8808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A65A6-C831-D75E-C2DF-566FAECFA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6F8041B-D1E3-A353-D2C0-906E4F532E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1BED8AC-5FAE-59F7-2EF1-5643EE2870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82BCA0-5719-DAD6-1EB9-C8F139F966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5748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6AC38-CE65-C044-6B3D-22BBA235C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493FF75-6B4F-4F6B-BA04-9E0D2A0B55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633F223-88A7-FDE2-4F4A-B1803702E5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B52E89D-CAE9-7082-C85D-95F5B590AC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5404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C516F-21C9-C6FE-03A2-4270861A3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5D1799C-8829-23C6-5C60-EECEB4C7B6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D5BFA5E-85FD-6FA0-ACF6-A5944D8F0B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039C21-7E19-3C52-99A2-9E992726D9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4557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FCDAD-391F-3E48-1066-E657A48A4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DFDF8C6-9ADB-CE84-F4C4-E0C4D0FF66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3414177-DBF3-3324-B201-8E13C07C66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38E5B3-9E14-7932-E27E-7B4ED671E8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9341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27/04/2026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27/04/2026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27/04/2026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27/04/2026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27/04/2026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27/04/2026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27/04/2026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27/04/2026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27/04/2026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27/04/2026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27/04/2026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27/04/2026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BA1B-65CE-39BB-A38B-5B98C6257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2A5022F-F118-6D32-F59D-30818B182D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Mardi 28 avril 2026 (11/14)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  <a:t>1511-1830 : L’Afrique occidentale, l’Afrique du Nord et la vallée du Nil</a:t>
            </a:r>
            <a:br>
              <a:rPr lang="fr-FR" sz="2800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  <a:t>Avant l’impérialisme européen</a:t>
            </a:r>
            <a:br>
              <a:rPr lang="fr-FR" sz="2800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</a:br>
            <a:br>
              <a:rPr lang="fr-FR" sz="2800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  <a:t>Suite…</a:t>
            </a: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053FB22-F39B-98C0-9304-96864A457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370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72D17-A3AE-E484-6704-D5B8DA969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9DAB3F-DF01-A96D-B120-523F870F22E2}"/>
              </a:ext>
            </a:extLst>
          </p:cNvPr>
          <p:cNvSpPr/>
          <p:nvPr/>
        </p:nvSpPr>
        <p:spPr>
          <a:xfrm>
            <a:off x="71119" y="117693"/>
            <a:ext cx="8544561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1)</a:t>
            </a:r>
            <a:r>
              <a:rPr lang="fr-FR" sz="1600" dirty="0"/>
              <a:t> Territorialement : Pour l’ensemble du Maghreb, le temps des immenses empires et de l’unification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997B1CBB-0D18-6506-9317-6B1ACA8552B3}"/>
              </a:ext>
            </a:extLst>
          </p:cNvPr>
          <p:cNvSpPr/>
          <p:nvPr/>
        </p:nvSpPr>
        <p:spPr>
          <a:xfrm>
            <a:off x="5232400" y="720637"/>
            <a:ext cx="6959600" cy="12926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*1195-1229 : A son apogée, l’empire des Almohades…</a:t>
            </a:r>
          </a:p>
          <a:p>
            <a:r>
              <a:rPr lang="fr-FR" sz="1600" dirty="0"/>
              <a:t>Unifie l’ensemble du Maghreb et l’</a:t>
            </a:r>
            <a:r>
              <a:rPr lang="fr-FR" sz="1600" i="1" dirty="0"/>
              <a:t>al-Andalus</a:t>
            </a:r>
            <a:r>
              <a:rPr lang="fr-FR" sz="1600" dirty="0"/>
              <a:t> espagnol</a:t>
            </a:r>
          </a:p>
          <a:p>
            <a:endParaRPr lang="fr-FR" sz="1600" dirty="0"/>
          </a:p>
          <a:p>
            <a:r>
              <a:rPr lang="fr-FR" sz="1500" dirty="0"/>
              <a:t>NB : 1160 : Les Almohades chassent les Normands de Sicile-Naples de l’Ifriqiya ; Mais…</a:t>
            </a:r>
          </a:p>
          <a:p>
            <a:r>
              <a:rPr lang="fr-FR" sz="1500" dirty="0"/>
              <a:t>*1229 : En Espagne, début de la phase finale de la Reconquista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7B48FA95-0BA8-FDED-67E8-45FECB3DA588}"/>
              </a:ext>
            </a:extLst>
          </p:cNvPr>
          <p:cNvSpPr/>
          <p:nvPr/>
        </p:nvSpPr>
        <p:spPr>
          <a:xfrm>
            <a:off x="93335" y="733621"/>
            <a:ext cx="5081752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*1110 : A son extension maximale…</a:t>
            </a:r>
          </a:p>
          <a:p>
            <a:r>
              <a:rPr lang="fr-FR" sz="1600" dirty="0"/>
              <a:t>L’empire des Almoravides comprend un immense territoire</a:t>
            </a:r>
          </a:p>
          <a:p>
            <a:r>
              <a:rPr lang="fr-FR" sz="1600" dirty="0"/>
              <a:t>Allant du fleuve Sénégal au sud des Pyrénées</a:t>
            </a:r>
          </a:p>
          <a:p>
            <a:r>
              <a:rPr lang="fr-FR" sz="1600" i="1" dirty="0"/>
              <a:t>Un empire maghrébin gouverne</a:t>
            </a:r>
          </a:p>
          <a:p>
            <a:r>
              <a:rPr lang="fr-FR" sz="1600" i="1" dirty="0"/>
              <a:t>Les deux rives du détroit de Gibraltar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*Tandis que…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5343FEA-B77D-A3D6-92D1-699127958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772138" y="2662563"/>
            <a:ext cx="3724147" cy="41192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B4EE2DFA-EBE0-371A-5302-FE400DC0B70E}"/>
              </a:ext>
            </a:extLst>
          </p:cNvPr>
          <p:cNvSpPr/>
          <p:nvPr/>
        </p:nvSpPr>
        <p:spPr>
          <a:xfrm rot="1195542">
            <a:off x="2035647" y="3618834"/>
            <a:ext cx="1043027" cy="270027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6BDAA8B-8C86-A9AA-0F6C-613BDB188A72}"/>
              </a:ext>
            </a:extLst>
          </p:cNvPr>
          <p:cNvSpPr/>
          <p:nvPr/>
        </p:nvSpPr>
        <p:spPr>
          <a:xfrm rot="19608228">
            <a:off x="3081985" y="3646015"/>
            <a:ext cx="1089957" cy="48019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9435B77-588F-97BA-B412-B7F621974858}"/>
              </a:ext>
            </a:extLst>
          </p:cNvPr>
          <p:cNvSpPr/>
          <p:nvPr/>
        </p:nvSpPr>
        <p:spPr>
          <a:xfrm rot="20455316">
            <a:off x="2472722" y="3070011"/>
            <a:ext cx="1258110" cy="53881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2548332-AA7D-3B2A-DC05-F87334B8BBF9}"/>
              </a:ext>
            </a:extLst>
          </p:cNvPr>
          <p:cNvSpPr/>
          <p:nvPr/>
        </p:nvSpPr>
        <p:spPr>
          <a:xfrm>
            <a:off x="2497051" y="4189371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C685921-BB63-2CA4-139F-8025AEAFB699}"/>
              </a:ext>
            </a:extLst>
          </p:cNvPr>
          <p:cNvCxnSpPr>
            <a:cxnSpLocks/>
            <a:endCxn id="57" idx="3"/>
          </p:cNvCxnSpPr>
          <p:nvPr/>
        </p:nvCxnSpPr>
        <p:spPr>
          <a:xfrm flipV="1">
            <a:off x="2719949" y="3826143"/>
            <a:ext cx="787634" cy="1042224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 22">
            <a:extLst>
              <a:ext uri="{FF2B5EF4-FFF2-40B4-BE49-F238E27FC236}">
                <a16:creationId xmlns:a16="http://schemas.microsoft.com/office/drawing/2014/main" id="{44D7C02C-0C8B-7D14-5F6C-F48DE596CE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8933"/>
          <a:stretch>
            <a:fillRect/>
          </a:stretch>
        </p:blipFill>
        <p:spPr>
          <a:xfrm rot="10800000">
            <a:off x="5803558" y="2611120"/>
            <a:ext cx="5748190" cy="412918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B0DC157F-1FAD-3956-CE50-4807AFF6766E}"/>
              </a:ext>
            </a:extLst>
          </p:cNvPr>
          <p:cNvSpPr/>
          <p:nvPr/>
        </p:nvSpPr>
        <p:spPr>
          <a:xfrm>
            <a:off x="6423319" y="5922429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1D57292-8196-9A08-EEC2-5AE56A6698A9}"/>
              </a:ext>
            </a:extLst>
          </p:cNvPr>
          <p:cNvSpPr/>
          <p:nvPr/>
        </p:nvSpPr>
        <p:spPr>
          <a:xfrm>
            <a:off x="7966312" y="3133594"/>
            <a:ext cx="278533" cy="25926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616F660-2C27-9EDC-A056-EE855BEEF7F0}"/>
              </a:ext>
            </a:extLst>
          </p:cNvPr>
          <p:cNvSpPr/>
          <p:nvPr/>
        </p:nvSpPr>
        <p:spPr>
          <a:xfrm rot="10129434">
            <a:off x="6426303" y="3516349"/>
            <a:ext cx="2829803" cy="96097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9470CC2F-02C6-0BB9-A5FD-5EF5E50ACAD1}"/>
              </a:ext>
            </a:extLst>
          </p:cNvPr>
          <p:cNvCxnSpPr>
            <a:cxnSpLocks/>
          </p:cNvCxnSpPr>
          <p:nvPr/>
        </p:nvCxnSpPr>
        <p:spPr>
          <a:xfrm flipV="1">
            <a:off x="7388519" y="4979754"/>
            <a:ext cx="485109" cy="12435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10939685-D077-6997-9FD5-7FA6709C7D8E}"/>
              </a:ext>
            </a:extLst>
          </p:cNvPr>
          <p:cNvCxnSpPr>
            <a:cxnSpLocks/>
          </p:cNvCxnSpPr>
          <p:nvPr/>
        </p:nvCxnSpPr>
        <p:spPr>
          <a:xfrm>
            <a:off x="9387330" y="4558780"/>
            <a:ext cx="876469" cy="23387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FC1B233B-B9BF-375C-A07E-2A211D1F9A59}"/>
              </a:ext>
            </a:extLst>
          </p:cNvPr>
          <p:cNvCxnSpPr>
            <a:cxnSpLocks/>
          </p:cNvCxnSpPr>
          <p:nvPr/>
        </p:nvCxnSpPr>
        <p:spPr>
          <a:xfrm>
            <a:off x="10263799" y="5287152"/>
            <a:ext cx="612300" cy="183062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EE524672-155B-ECB9-C055-4ED4909B8F31}"/>
              </a:ext>
            </a:extLst>
          </p:cNvPr>
          <p:cNvCxnSpPr>
            <a:cxnSpLocks/>
          </p:cNvCxnSpPr>
          <p:nvPr/>
        </p:nvCxnSpPr>
        <p:spPr>
          <a:xfrm flipH="1">
            <a:off x="10263799" y="4675715"/>
            <a:ext cx="137160" cy="611437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856B38A9-D5D9-00F4-4BAE-94CE7E4E8AE0}"/>
              </a:ext>
            </a:extLst>
          </p:cNvPr>
          <p:cNvCxnSpPr>
            <a:cxnSpLocks/>
          </p:cNvCxnSpPr>
          <p:nvPr/>
        </p:nvCxnSpPr>
        <p:spPr>
          <a:xfrm flipV="1">
            <a:off x="6755606" y="5186798"/>
            <a:ext cx="398766" cy="43460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A8916C44-DC01-D6F2-76B0-3D925C0A6419}"/>
              </a:ext>
            </a:extLst>
          </p:cNvPr>
          <p:cNvSpPr/>
          <p:nvPr/>
        </p:nvSpPr>
        <p:spPr>
          <a:xfrm>
            <a:off x="6521459" y="5587149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85CA001D-D11F-1487-29CD-4D2898F9E4B4}"/>
              </a:ext>
            </a:extLst>
          </p:cNvPr>
          <p:cNvSpPr/>
          <p:nvPr/>
        </p:nvSpPr>
        <p:spPr>
          <a:xfrm rot="1195542">
            <a:off x="6403021" y="4620769"/>
            <a:ext cx="1131368" cy="187833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1FAEB65D-203F-3F42-FE55-6AAC642C6D86}"/>
              </a:ext>
            </a:extLst>
          </p:cNvPr>
          <p:cNvSpPr/>
          <p:nvPr/>
        </p:nvSpPr>
        <p:spPr>
          <a:xfrm rot="5400000">
            <a:off x="8968315" y="3658834"/>
            <a:ext cx="1540656" cy="298653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F307EF98-BA1A-FE82-99EE-FAEB0622D05C}"/>
              </a:ext>
            </a:extLst>
          </p:cNvPr>
          <p:cNvSpPr/>
          <p:nvPr/>
        </p:nvSpPr>
        <p:spPr>
          <a:xfrm>
            <a:off x="10876099" y="5353279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BC2219E4-1D35-9BB6-DBDF-C2B3EBFD70A5}"/>
              </a:ext>
            </a:extLst>
          </p:cNvPr>
          <p:cNvSpPr/>
          <p:nvPr/>
        </p:nvSpPr>
        <p:spPr>
          <a:xfrm>
            <a:off x="9113010" y="4441845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1781B941-1F7A-8C73-BD15-295F3AB4E217}"/>
              </a:ext>
            </a:extLst>
          </p:cNvPr>
          <p:cNvSpPr/>
          <p:nvPr/>
        </p:nvSpPr>
        <p:spPr>
          <a:xfrm>
            <a:off x="6560479" y="5253469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37C38CBF-3146-1C74-9A43-5A376EDB9BA7}"/>
              </a:ext>
            </a:extLst>
          </p:cNvPr>
          <p:cNvSpPr/>
          <p:nvPr/>
        </p:nvSpPr>
        <p:spPr>
          <a:xfrm rot="4732833">
            <a:off x="7409323" y="5044168"/>
            <a:ext cx="1089619" cy="66987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3FDBDD7E-6F0D-1E8E-6395-0A24958A6124}"/>
              </a:ext>
            </a:extLst>
          </p:cNvPr>
          <p:cNvSpPr/>
          <p:nvPr/>
        </p:nvSpPr>
        <p:spPr>
          <a:xfrm>
            <a:off x="7114199" y="4987177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B5BBC60E-11D2-CC2D-B704-981D746F1402}"/>
              </a:ext>
            </a:extLst>
          </p:cNvPr>
          <p:cNvSpPr/>
          <p:nvPr/>
        </p:nvSpPr>
        <p:spPr>
          <a:xfrm>
            <a:off x="6933205" y="4712196"/>
            <a:ext cx="224798" cy="20061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9247118C-B49E-5DDD-22A5-18A847C778E3}"/>
              </a:ext>
            </a:extLst>
          </p:cNvPr>
          <p:cNvSpPr/>
          <p:nvPr/>
        </p:nvSpPr>
        <p:spPr>
          <a:xfrm>
            <a:off x="7070514" y="4675715"/>
            <a:ext cx="224798" cy="20061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6C36417D-324E-84CE-CA1D-72BAB57617E9}"/>
              </a:ext>
            </a:extLst>
          </p:cNvPr>
          <p:cNvSpPr/>
          <p:nvPr/>
        </p:nvSpPr>
        <p:spPr>
          <a:xfrm>
            <a:off x="6325677" y="3865412"/>
            <a:ext cx="269556" cy="222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89B808C9-C15C-6CA6-3063-8855D9B16AA6}"/>
              </a:ext>
            </a:extLst>
          </p:cNvPr>
          <p:cNvSpPr/>
          <p:nvPr/>
        </p:nvSpPr>
        <p:spPr>
          <a:xfrm>
            <a:off x="6941781" y="4533441"/>
            <a:ext cx="224798" cy="20061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E5586E18-4CA5-A31A-45A9-53C8B565DD56}"/>
              </a:ext>
            </a:extLst>
          </p:cNvPr>
          <p:cNvCxnSpPr>
            <a:cxnSpLocks/>
          </p:cNvCxnSpPr>
          <p:nvPr/>
        </p:nvCxnSpPr>
        <p:spPr>
          <a:xfrm flipV="1">
            <a:off x="8012894" y="4595261"/>
            <a:ext cx="792006" cy="391916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DDA428DE-C873-DED7-E84D-70E56AC982D3}"/>
              </a:ext>
            </a:extLst>
          </p:cNvPr>
          <p:cNvSpPr/>
          <p:nvPr/>
        </p:nvSpPr>
        <p:spPr>
          <a:xfrm>
            <a:off x="8804900" y="4478326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1150EB48-0812-0B34-2084-2CB1C5D2C908}"/>
              </a:ext>
            </a:extLst>
          </p:cNvPr>
          <p:cNvSpPr/>
          <p:nvPr/>
        </p:nvSpPr>
        <p:spPr>
          <a:xfrm>
            <a:off x="7873628" y="4850120"/>
            <a:ext cx="278533" cy="25926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73916E36-1B8B-1B41-2ECE-85BD5714B75C}"/>
              </a:ext>
            </a:extLst>
          </p:cNvPr>
          <p:cNvSpPr/>
          <p:nvPr/>
        </p:nvSpPr>
        <p:spPr>
          <a:xfrm>
            <a:off x="3802627" y="3508849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2FD9C620-4B92-420B-FE18-BC5DE070518F}"/>
              </a:ext>
            </a:extLst>
          </p:cNvPr>
          <p:cNvSpPr/>
          <p:nvPr/>
        </p:nvSpPr>
        <p:spPr>
          <a:xfrm>
            <a:off x="3467410" y="3626522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B40D78BC-128C-336F-50F9-7E9012EE6993}"/>
              </a:ext>
            </a:extLst>
          </p:cNvPr>
          <p:cNvSpPr/>
          <p:nvPr/>
        </p:nvSpPr>
        <p:spPr>
          <a:xfrm rot="16451682">
            <a:off x="3969570" y="3597540"/>
            <a:ext cx="661795" cy="42732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E0DD2AAA-954A-8E2C-010E-08D5B64FE260}"/>
              </a:ext>
            </a:extLst>
          </p:cNvPr>
          <p:cNvSpPr/>
          <p:nvPr/>
        </p:nvSpPr>
        <p:spPr>
          <a:xfrm>
            <a:off x="4132456" y="3482946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A027AB65-3790-C411-2723-B47B277C17A0}"/>
              </a:ext>
            </a:extLst>
          </p:cNvPr>
          <p:cNvCxnSpPr>
            <a:cxnSpLocks/>
          </p:cNvCxnSpPr>
          <p:nvPr/>
        </p:nvCxnSpPr>
        <p:spPr>
          <a:xfrm flipV="1">
            <a:off x="3004716" y="4044057"/>
            <a:ext cx="5026" cy="40982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F5980243-B8AE-9CFC-1D29-A8D4F57C7CEE}"/>
              </a:ext>
            </a:extLst>
          </p:cNvPr>
          <p:cNvCxnSpPr>
            <a:cxnSpLocks/>
            <a:endCxn id="21" idx="0"/>
          </p:cNvCxnSpPr>
          <p:nvPr/>
        </p:nvCxnSpPr>
        <p:spPr>
          <a:xfrm flipH="1">
            <a:off x="2634211" y="4009808"/>
            <a:ext cx="278544" cy="179563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Ellipse 61">
            <a:extLst>
              <a:ext uri="{FF2B5EF4-FFF2-40B4-BE49-F238E27FC236}">
                <a16:creationId xmlns:a16="http://schemas.microsoft.com/office/drawing/2014/main" id="{5EB3F759-81AE-FBCA-3EAC-802225E3379E}"/>
              </a:ext>
            </a:extLst>
          </p:cNvPr>
          <p:cNvSpPr/>
          <p:nvPr/>
        </p:nvSpPr>
        <p:spPr>
          <a:xfrm>
            <a:off x="2872582" y="3810187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CD496BFB-44F5-5697-5861-046A00D437AF}"/>
              </a:ext>
            </a:extLst>
          </p:cNvPr>
          <p:cNvSpPr/>
          <p:nvPr/>
        </p:nvSpPr>
        <p:spPr>
          <a:xfrm>
            <a:off x="2422382" y="2869604"/>
            <a:ext cx="269556" cy="222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4A9CB1DB-9FBC-ABC4-0A87-8800B52DA150}"/>
              </a:ext>
            </a:extLst>
          </p:cNvPr>
          <p:cNvSpPr/>
          <p:nvPr/>
        </p:nvSpPr>
        <p:spPr>
          <a:xfrm>
            <a:off x="3012124" y="2907350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62C4E8E6-CAAB-0E25-C05A-BDC295A57E5A}"/>
              </a:ext>
            </a:extLst>
          </p:cNvPr>
          <p:cNvSpPr/>
          <p:nvPr/>
        </p:nvSpPr>
        <p:spPr>
          <a:xfrm>
            <a:off x="3428793" y="2666965"/>
            <a:ext cx="278533" cy="25926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CCF8D524-ADDA-3A4A-581A-80B19761B256}"/>
              </a:ext>
            </a:extLst>
          </p:cNvPr>
          <p:cNvSpPr/>
          <p:nvPr/>
        </p:nvSpPr>
        <p:spPr>
          <a:xfrm>
            <a:off x="2181355" y="6193699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4B9F768C-67B5-F975-6D6E-1C827BFF1726}"/>
              </a:ext>
            </a:extLst>
          </p:cNvPr>
          <p:cNvCxnSpPr>
            <a:cxnSpLocks/>
            <a:endCxn id="66" idx="0"/>
          </p:cNvCxnSpPr>
          <p:nvPr/>
        </p:nvCxnSpPr>
        <p:spPr>
          <a:xfrm flipH="1">
            <a:off x="2318515" y="4834118"/>
            <a:ext cx="304447" cy="1359581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>
            <a:extLst>
              <a:ext uri="{FF2B5EF4-FFF2-40B4-BE49-F238E27FC236}">
                <a16:creationId xmlns:a16="http://schemas.microsoft.com/office/drawing/2014/main" id="{89607B12-DFBB-8679-90D0-B4B02E027CF6}"/>
              </a:ext>
            </a:extLst>
          </p:cNvPr>
          <p:cNvSpPr/>
          <p:nvPr/>
        </p:nvSpPr>
        <p:spPr>
          <a:xfrm>
            <a:off x="2485802" y="4834118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9E5EE993-C946-4DDC-E274-EAB6548B2124}"/>
              </a:ext>
            </a:extLst>
          </p:cNvPr>
          <p:cNvCxnSpPr>
            <a:cxnSpLocks/>
          </p:cNvCxnSpPr>
          <p:nvPr/>
        </p:nvCxnSpPr>
        <p:spPr>
          <a:xfrm flipH="1" flipV="1">
            <a:off x="2499221" y="3266597"/>
            <a:ext cx="334472" cy="15115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C494417A-381E-08B6-EB45-7733E9CF41A6}"/>
              </a:ext>
            </a:extLst>
          </p:cNvPr>
          <p:cNvCxnSpPr>
            <a:cxnSpLocks/>
            <a:endCxn id="65" idx="4"/>
          </p:cNvCxnSpPr>
          <p:nvPr/>
        </p:nvCxnSpPr>
        <p:spPr>
          <a:xfrm flipV="1">
            <a:off x="3067840" y="2926233"/>
            <a:ext cx="500220" cy="57420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26A1872A-998B-0A4B-855E-1C72E91AFEFF}"/>
              </a:ext>
            </a:extLst>
          </p:cNvPr>
          <p:cNvCxnSpPr>
            <a:cxnSpLocks/>
            <a:endCxn id="64" idx="4"/>
          </p:cNvCxnSpPr>
          <p:nvPr/>
        </p:nvCxnSpPr>
        <p:spPr>
          <a:xfrm flipV="1">
            <a:off x="2930680" y="3129991"/>
            <a:ext cx="216222" cy="25351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Ellipse 71">
            <a:extLst>
              <a:ext uri="{FF2B5EF4-FFF2-40B4-BE49-F238E27FC236}">
                <a16:creationId xmlns:a16="http://schemas.microsoft.com/office/drawing/2014/main" id="{84B56DEB-DCF6-B127-73C8-D2332671B36B}"/>
              </a:ext>
            </a:extLst>
          </p:cNvPr>
          <p:cNvSpPr/>
          <p:nvPr/>
        </p:nvSpPr>
        <p:spPr>
          <a:xfrm>
            <a:off x="2793520" y="338350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2ED9173-C3B8-6B3B-0995-95601A1B1890}"/>
              </a:ext>
            </a:extLst>
          </p:cNvPr>
          <p:cNvSpPr/>
          <p:nvPr/>
        </p:nvSpPr>
        <p:spPr>
          <a:xfrm>
            <a:off x="765330" y="6448815"/>
            <a:ext cx="2610173" cy="3400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1055-1147 : Les Almoravides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4F16400-E267-4D0A-D28D-82E59BD194C9}"/>
              </a:ext>
            </a:extLst>
          </p:cNvPr>
          <p:cNvSpPr/>
          <p:nvPr/>
        </p:nvSpPr>
        <p:spPr>
          <a:xfrm>
            <a:off x="9065832" y="6412807"/>
            <a:ext cx="2492256" cy="3400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1147-1269 : Les Almohades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BACBCFC8-C574-7FFA-0AF2-C88D34680352}"/>
              </a:ext>
            </a:extLst>
          </p:cNvPr>
          <p:cNvSpPr/>
          <p:nvPr/>
        </p:nvSpPr>
        <p:spPr>
          <a:xfrm>
            <a:off x="6938899" y="4219345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A6CB4E1E-6F53-B4FA-2EA2-4921C6B8C22C}"/>
              </a:ext>
            </a:extLst>
          </p:cNvPr>
          <p:cNvCxnSpPr>
            <a:cxnSpLocks/>
          </p:cNvCxnSpPr>
          <p:nvPr/>
        </p:nvCxnSpPr>
        <p:spPr>
          <a:xfrm>
            <a:off x="11191058" y="3243669"/>
            <a:ext cx="0" cy="115877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67F22F38-ECF6-6DF2-266E-BEA4A28F6E20}"/>
              </a:ext>
            </a:extLst>
          </p:cNvPr>
          <p:cNvSpPr/>
          <p:nvPr/>
        </p:nvSpPr>
        <p:spPr>
          <a:xfrm>
            <a:off x="11056280" y="3243669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N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9308FDF-73E2-0E95-A23A-C7B85444CDE4}"/>
              </a:ext>
            </a:extLst>
          </p:cNvPr>
          <p:cNvSpPr/>
          <p:nvPr/>
        </p:nvSpPr>
        <p:spPr>
          <a:xfrm>
            <a:off x="11056280" y="4179801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16A1742D-D264-37D5-9805-5124114F1572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10497946" y="4369837"/>
            <a:ext cx="597810" cy="340127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BA9F35DF-8BF3-AEC2-6D97-34A7165E9DBF}"/>
              </a:ext>
            </a:extLst>
          </p:cNvPr>
          <p:cNvSpPr/>
          <p:nvPr/>
        </p:nvSpPr>
        <p:spPr>
          <a:xfrm>
            <a:off x="10263799" y="4675715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75A6C1D6-6D26-AE24-38ED-D5CFD9B90C6A}"/>
              </a:ext>
            </a:extLst>
          </p:cNvPr>
          <p:cNvCxnSpPr>
            <a:cxnSpLocks/>
            <a:stCxn id="25" idx="4"/>
          </p:cNvCxnSpPr>
          <p:nvPr/>
        </p:nvCxnSpPr>
        <p:spPr>
          <a:xfrm flipH="1">
            <a:off x="8012894" y="3392862"/>
            <a:ext cx="92685" cy="796509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D60DFB1D-D564-2559-B6C1-032B59B757F5}"/>
              </a:ext>
            </a:extLst>
          </p:cNvPr>
          <p:cNvCxnSpPr>
            <a:cxnSpLocks/>
          </p:cNvCxnSpPr>
          <p:nvPr/>
        </p:nvCxnSpPr>
        <p:spPr>
          <a:xfrm flipH="1">
            <a:off x="7114199" y="3558747"/>
            <a:ext cx="433748" cy="598096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43A5B106-22E7-39C9-97CF-8BC1B34EB6EE}"/>
              </a:ext>
            </a:extLst>
          </p:cNvPr>
          <p:cNvCxnSpPr>
            <a:cxnSpLocks/>
            <a:stCxn id="50" idx="5"/>
          </p:cNvCxnSpPr>
          <p:nvPr/>
        </p:nvCxnSpPr>
        <p:spPr>
          <a:xfrm>
            <a:off x="6555757" y="4055448"/>
            <a:ext cx="141882" cy="367793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Ellipse 80">
            <a:extLst>
              <a:ext uri="{FF2B5EF4-FFF2-40B4-BE49-F238E27FC236}">
                <a16:creationId xmlns:a16="http://schemas.microsoft.com/office/drawing/2014/main" id="{127F2AAD-3BCC-FE9F-4480-28137B8B7E23}"/>
              </a:ext>
            </a:extLst>
          </p:cNvPr>
          <p:cNvSpPr/>
          <p:nvPr/>
        </p:nvSpPr>
        <p:spPr>
          <a:xfrm>
            <a:off x="7317867" y="3526142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439944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DB4D63-F4A6-3E6F-7310-63736598FBEF}"/>
              </a:ext>
            </a:extLst>
          </p:cNvPr>
          <p:cNvSpPr/>
          <p:nvPr/>
        </p:nvSpPr>
        <p:spPr>
          <a:xfrm>
            <a:off x="92224" y="117226"/>
            <a:ext cx="11967693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2)</a:t>
            </a:r>
            <a:r>
              <a:rPr lang="fr-FR" sz="1600" dirty="0"/>
              <a:t> Religieusement : L’ensemble du Maghreb entre dans l’orthodoxie sunnite…</a:t>
            </a:r>
          </a:p>
          <a:p>
            <a:r>
              <a:rPr lang="fr-FR" sz="1600" i="1" dirty="0"/>
              <a:t>Les djihads conduits par les Almoravides, puis les Almohades, mettent fin aux derniers môles de l’hétérodoxie musulmane…</a:t>
            </a:r>
          </a:p>
          <a:p>
            <a:r>
              <a:rPr lang="fr-FR" sz="1600" dirty="0"/>
              <a:t>NB : Malgré le maintien du kharidjisme dans le Sahara : Mzab (Ghardaïa), Djebel Nefoussa</a:t>
            </a:r>
            <a:endParaRPr lang="fr-FR" sz="1600" i="1" dirty="0"/>
          </a:p>
          <a:p>
            <a:endParaRPr lang="fr-FR" sz="1600" i="1" dirty="0"/>
          </a:p>
          <a:p>
            <a:r>
              <a:rPr lang="fr-FR" sz="1600" i="1" dirty="0"/>
              <a:t>Ainsi qu’aux ultimes témoignages du christianisme africain</a:t>
            </a:r>
          </a:p>
          <a:p>
            <a:r>
              <a:rPr lang="fr-FR" sz="1600" dirty="0"/>
              <a:t>NB : Mais maintien des communautés juives</a:t>
            </a:r>
          </a:p>
          <a:p>
            <a:r>
              <a:rPr lang="fr-FR" sz="1600" dirty="0"/>
              <a:t>Julien Loiseau, Aix-Marseille université, L’Histoire hors-série n° 110, p. 33</a:t>
            </a:r>
          </a:p>
          <a:p>
            <a:endParaRPr lang="fr-FR" sz="1600" dirty="0"/>
          </a:p>
          <a:p>
            <a:r>
              <a:rPr lang="fr-FR" sz="1600" b="1" dirty="0"/>
              <a:t>3)</a:t>
            </a:r>
            <a:r>
              <a:rPr lang="fr-FR" sz="1600" dirty="0"/>
              <a:t> 1050(-1250) : Ethniquement et culturellement : Un Maghreb </a:t>
            </a:r>
            <a:r>
              <a:rPr lang="fr-FR" sz="1600" i="1" dirty="0"/>
              <a:t>arabisé</a:t>
            </a:r>
            <a:r>
              <a:rPr lang="fr-FR" sz="1600" dirty="0"/>
              <a:t> ; Dans sa partie orientale ; Plus tard, à l’ouest ; </a:t>
            </a:r>
            <a:r>
              <a:rPr lang="fr-FR" sz="1600" b="1" dirty="0"/>
              <a:t>Et enfin</a:t>
            </a:r>
            <a:r>
              <a:rPr lang="fr-FR" sz="1600" dirty="0"/>
              <a:t>…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0ECBBAF-CA51-219C-1036-65EE73D8996E}"/>
              </a:ext>
            </a:extLst>
          </p:cNvPr>
          <p:cNvSpPr/>
          <p:nvPr/>
        </p:nvSpPr>
        <p:spPr>
          <a:xfrm>
            <a:off x="7691992" y="879717"/>
            <a:ext cx="274320" cy="23387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AD489FB-FCD0-A7EA-CD63-C4A8D3B91345}"/>
              </a:ext>
            </a:extLst>
          </p:cNvPr>
          <p:cNvSpPr/>
          <p:nvPr/>
        </p:nvSpPr>
        <p:spPr>
          <a:xfrm>
            <a:off x="7995493" y="879717"/>
            <a:ext cx="274320" cy="23387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d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95B149F-B01D-E079-4EAF-0753CC5ED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772138" y="2662563"/>
            <a:ext cx="3724147" cy="41192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8A5DD710-F274-C6D2-FBCD-3C5BEE3B72BA}"/>
              </a:ext>
            </a:extLst>
          </p:cNvPr>
          <p:cNvSpPr/>
          <p:nvPr/>
        </p:nvSpPr>
        <p:spPr>
          <a:xfrm rot="1195542">
            <a:off x="2035647" y="3618834"/>
            <a:ext cx="1043027" cy="270027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679A054-040F-278A-B5C1-46AC2196D54B}"/>
              </a:ext>
            </a:extLst>
          </p:cNvPr>
          <p:cNvSpPr/>
          <p:nvPr/>
        </p:nvSpPr>
        <p:spPr>
          <a:xfrm rot="19608228">
            <a:off x="3081985" y="3646015"/>
            <a:ext cx="1089957" cy="48019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DC7D841-4153-AC71-DBA5-BB9603BA1146}"/>
              </a:ext>
            </a:extLst>
          </p:cNvPr>
          <p:cNvSpPr/>
          <p:nvPr/>
        </p:nvSpPr>
        <p:spPr>
          <a:xfrm rot="20455316">
            <a:off x="2472722" y="3070011"/>
            <a:ext cx="1258110" cy="53881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7519176-FD4E-A6E3-37FB-463AF682A6BF}"/>
              </a:ext>
            </a:extLst>
          </p:cNvPr>
          <p:cNvSpPr/>
          <p:nvPr/>
        </p:nvSpPr>
        <p:spPr>
          <a:xfrm>
            <a:off x="2497051" y="4189371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7D28295-00F5-859E-4556-CB0670A5FE71}"/>
              </a:ext>
            </a:extLst>
          </p:cNvPr>
          <p:cNvCxnSpPr>
            <a:cxnSpLocks/>
            <a:endCxn id="82" idx="3"/>
          </p:cNvCxnSpPr>
          <p:nvPr/>
        </p:nvCxnSpPr>
        <p:spPr>
          <a:xfrm flipV="1">
            <a:off x="2719949" y="3826143"/>
            <a:ext cx="787634" cy="1042224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DFA984C0-7F31-558B-9E05-D694D32ADC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8933"/>
          <a:stretch>
            <a:fillRect/>
          </a:stretch>
        </p:blipFill>
        <p:spPr>
          <a:xfrm rot="10800000">
            <a:off x="5803558" y="2611120"/>
            <a:ext cx="5748190" cy="412918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4D8F179C-E766-5E5B-66C6-AE9AF94C2070}"/>
              </a:ext>
            </a:extLst>
          </p:cNvPr>
          <p:cNvSpPr/>
          <p:nvPr/>
        </p:nvSpPr>
        <p:spPr>
          <a:xfrm>
            <a:off x="6423319" y="5922429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31F52F4-0D2F-64C2-E4CF-930047D29879}"/>
              </a:ext>
            </a:extLst>
          </p:cNvPr>
          <p:cNvSpPr/>
          <p:nvPr/>
        </p:nvSpPr>
        <p:spPr>
          <a:xfrm>
            <a:off x="7966312" y="3133594"/>
            <a:ext cx="278533" cy="25926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3D8C57A-9795-7659-D2F2-51B82D055E91}"/>
              </a:ext>
            </a:extLst>
          </p:cNvPr>
          <p:cNvSpPr/>
          <p:nvPr/>
        </p:nvSpPr>
        <p:spPr>
          <a:xfrm rot="10129434">
            <a:off x="6426303" y="3516349"/>
            <a:ext cx="2829803" cy="96097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8E7616C6-99C3-35C9-3030-92E5DC92ED1D}"/>
              </a:ext>
            </a:extLst>
          </p:cNvPr>
          <p:cNvCxnSpPr>
            <a:cxnSpLocks/>
          </p:cNvCxnSpPr>
          <p:nvPr/>
        </p:nvCxnSpPr>
        <p:spPr>
          <a:xfrm flipV="1">
            <a:off x="7388519" y="4979754"/>
            <a:ext cx="485109" cy="12435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8471603F-4CCD-FCD6-8E5A-79931B3D9C69}"/>
              </a:ext>
            </a:extLst>
          </p:cNvPr>
          <p:cNvCxnSpPr>
            <a:cxnSpLocks/>
          </p:cNvCxnSpPr>
          <p:nvPr/>
        </p:nvCxnSpPr>
        <p:spPr>
          <a:xfrm>
            <a:off x="9387330" y="4558780"/>
            <a:ext cx="876469" cy="23387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89B5C373-0275-BC79-483E-F2EB7CA4E194}"/>
              </a:ext>
            </a:extLst>
          </p:cNvPr>
          <p:cNvCxnSpPr>
            <a:cxnSpLocks/>
          </p:cNvCxnSpPr>
          <p:nvPr/>
        </p:nvCxnSpPr>
        <p:spPr>
          <a:xfrm>
            <a:off x="10263799" y="5287152"/>
            <a:ext cx="612300" cy="183062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B2475886-D1E1-B3F4-9A76-EC313060974F}"/>
              </a:ext>
            </a:extLst>
          </p:cNvPr>
          <p:cNvCxnSpPr>
            <a:cxnSpLocks/>
          </p:cNvCxnSpPr>
          <p:nvPr/>
        </p:nvCxnSpPr>
        <p:spPr>
          <a:xfrm flipH="1">
            <a:off x="10263799" y="4675715"/>
            <a:ext cx="137160" cy="611437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81C998A8-3518-E393-4898-1C17B233EB6F}"/>
              </a:ext>
            </a:extLst>
          </p:cNvPr>
          <p:cNvSpPr/>
          <p:nvPr/>
        </p:nvSpPr>
        <p:spPr>
          <a:xfrm>
            <a:off x="10263799" y="4675715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5E68B12F-D36F-8ABE-3D76-CB40E7C3F2D4}"/>
              </a:ext>
            </a:extLst>
          </p:cNvPr>
          <p:cNvCxnSpPr>
            <a:cxnSpLocks/>
          </p:cNvCxnSpPr>
          <p:nvPr/>
        </p:nvCxnSpPr>
        <p:spPr>
          <a:xfrm flipV="1">
            <a:off x="6755606" y="5186798"/>
            <a:ext cx="398766" cy="43460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36310C71-A8C7-826D-1F44-79D618E1AF3C}"/>
              </a:ext>
            </a:extLst>
          </p:cNvPr>
          <p:cNvSpPr/>
          <p:nvPr/>
        </p:nvSpPr>
        <p:spPr>
          <a:xfrm>
            <a:off x="6521459" y="5587149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829AB4C-E7AA-AC61-074A-FE1919EB7079}"/>
              </a:ext>
            </a:extLst>
          </p:cNvPr>
          <p:cNvSpPr/>
          <p:nvPr/>
        </p:nvSpPr>
        <p:spPr>
          <a:xfrm rot="1195542">
            <a:off x="6403021" y="4620769"/>
            <a:ext cx="1131368" cy="187833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EA29E53-6EBF-C474-76F7-B4B8DEB98ACA}"/>
              </a:ext>
            </a:extLst>
          </p:cNvPr>
          <p:cNvSpPr/>
          <p:nvPr/>
        </p:nvSpPr>
        <p:spPr>
          <a:xfrm rot="5400000">
            <a:off x="8968315" y="3658834"/>
            <a:ext cx="1540656" cy="298653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AB840688-84D7-692E-09E5-3E5369216FA0}"/>
              </a:ext>
            </a:extLst>
          </p:cNvPr>
          <p:cNvSpPr/>
          <p:nvPr/>
        </p:nvSpPr>
        <p:spPr>
          <a:xfrm>
            <a:off x="10876099" y="5353279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41150063-326B-2F3A-8DA9-721B3A9F7555}"/>
              </a:ext>
            </a:extLst>
          </p:cNvPr>
          <p:cNvSpPr/>
          <p:nvPr/>
        </p:nvSpPr>
        <p:spPr>
          <a:xfrm>
            <a:off x="9113010" y="4441845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C820EECB-B4C7-BDEC-D598-23FA398F9707}"/>
              </a:ext>
            </a:extLst>
          </p:cNvPr>
          <p:cNvSpPr/>
          <p:nvPr/>
        </p:nvSpPr>
        <p:spPr>
          <a:xfrm>
            <a:off x="6560479" y="5253469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58EF7917-541A-DECF-DD4F-34A3D9A17891}"/>
              </a:ext>
            </a:extLst>
          </p:cNvPr>
          <p:cNvSpPr/>
          <p:nvPr/>
        </p:nvSpPr>
        <p:spPr>
          <a:xfrm rot="4732833">
            <a:off x="7409323" y="5044168"/>
            <a:ext cx="1089619" cy="66987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9FC84ACB-DA5C-C9E1-0BBE-DD0BCA8EBB51}"/>
              </a:ext>
            </a:extLst>
          </p:cNvPr>
          <p:cNvSpPr/>
          <p:nvPr/>
        </p:nvSpPr>
        <p:spPr>
          <a:xfrm>
            <a:off x="7114199" y="4987177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179E4BDD-AC66-A06F-2070-E352F2EF83E3}"/>
              </a:ext>
            </a:extLst>
          </p:cNvPr>
          <p:cNvSpPr/>
          <p:nvPr/>
        </p:nvSpPr>
        <p:spPr>
          <a:xfrm>
            <a:off x="6933205" y="4712196"/>
            <a:ext cx="224798" cy="20061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4EFFC1D5-2D90-9C2D-F044-16D8A954BC92}"/>
              </a:ext>
            </a:extLst>
          </p:cNvPr>
          <p:cNvSpPr/>
          <p:nvPr/>
        </p:nvSpPr>
        <p:spPr>
          <a:xfrm>
            <a:off x="7070514" y="4675715"/>
            <a:ext cx="224798" cy="20061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425EA581-4DA4-13C1-7F7A-B97C15D5B4EE}"/>
              </a:ext>
            </a:extLst>
          </p:cNvPr>
          <p:cNvSpPr/>
          <p:nvPr/>
        </p:nvSpPr>
        <p:spPr>
          <a:xfrm>
            <a:off x="6325677" y="3865412"/>
            <a:ext cx="269556" cy="222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E53F8B43-E5F8-B54C-15C7-FA9C67C8221C}"/>
              </a:ext>
            </a:extLst>
          </p:cNvPr>
          <p:cNvSpPr/>
          <p:nvPr/>
        </p:nvSpPr>
        <p:spPr>
          <a:xfrm>
            <a:off x="6941781" y="4533441"/>
            <a:ext cx="224798" cy="20061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6A175A5E-58BC-32F3-1204-BE18D1540082}"/>
              </a:ext>
            </a:extLst>
          </p:cNvPr>
          <p:cNvSpPr/>
          <p:nvPr/>
        </p:nvSpPr>
        <p:spPr>
          <a:xfrm>
            <a:off x="7317867" y="3526142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039536D4-2B62-D6B9-8774-D130E1D55ED5}"/>
              </a:ext>
            </a:extLst>
          </p:cNvPr>
          <p:cNvCxnSpPr>
            <a:cxnSpLocks/>
          </p:cNvCxnSpPr>
          <p:nvPr/>
        </p:nvCxnSpPr>
        <p:spPr>
          <a:xfrm flipV="1">
            <a:off x="8012894" y="4595261"/>
            <a:ext cx="792006" cy="391916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Ellipse 74">
            <a:extLst>
              <a:ext uri="{FF2B5EF4-FFF2-40B4-BE49-F238E27FC236}">
                <a16:creationId xmlns:a16="http://schemas.microsoft.com/office/drawing/2014/main" id="{686E8250-F7F5-60D3-713F-24471C763249}"/>
              </a:ext>
            </a:extLst>
          </p:cNvPr>
          <p:cNvSpPr/>
          <p:nvPr/>
        </p:nvSpPr>
        <p:spPr>
          <a:xfrm>
            <a:off x="8804900" y="4478326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6E68040B-BAD8-6FB1-094E-4E0E407A8A32}"/>
              </a:ext>
            </a:extLst>
          </p:cNvPr>
          <p:cNvSpPr/>
          <p:nvPr/>
        </p:nvSpPr>
        <p:spPr>
          <a:xfrm>
            <a:off x="7873628" y="4850120"/>
            <a:ext cx="278533" cy="25926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85E072C7-79B8-9278-0A0C-18631B45C6AA}"/>
              </a:ext>
            </a:extLst>
          </p:cNvPr>
          <p:cNvSpPr/>
          <p:nvPr/>
        </p:nvSpPr>
        <p:spPr>
          <a:xfrm>
            <a:off x="3802627" y="3508849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18DFCC3C-72F1-66D7-CB93-2E635B7081E8}"/>
              </a:ext>
            </a:extLst>
          </p:cNvPr>
          <p:cNvSpPr/>
          <p:nvPr/>
        </p:nvSpPr>
        <p:spPr>
          <a:xfrm>
            <a:off x="3467410" y="3626522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FD45A961-CF32-D154-B8F5-41F2122D4A5C}"/>
              </a:ext>
            </a:extLst>
          </p:cNvPr>
          <p:cNvSpPr/>
          <p:nvPr/>
        </p:nvSpPr>
        <p:spPr>
          <a:xfrm rot="16451682">
            <a:off x="3969570" y="3597540"/>
            <a:ext cx="661795" cy="42732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01334BCF-2C10-68A2-0E6E-8E5396B8990F}"/>
              </a:ext>
            </a:extLst>
          </p:cNvPr>
          <p:cNvSpPr/>
          <p:nvPr/>
        </p:nvSpPr>
        <p:spPr>
          <a:xfrm>
            <a:off x="4132456" y="3482946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102" name="Connecteur droit avec flèche 101">
            <a:extLst>
              <a:ext uri="{FF2B5EF4-FFF2-40B4-BE49-F238E27FC236}">
                <a16:creationId xmlns:a16="http://schemas.microsoft.com/office/drawing/2014/main" id="{A22CB8A5-0C48-611E-0F3B-B494F85EBF71}"/>
              </a:ext>
            </a:extLst>
          </p:cNvPr>
          <p:cNvCxnSpPr>
            <a:cxnSpLocks/>
          </p:cNvCxnSpPr>
          <p:nvPr/>
        </p:nvCxnSpPr>
        <p:spPr>
          <a:xfrm flipV="1">
            <a:off x="3004716" y="4044057"/>
            <a:ext cx="5026" cy="40982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57D37D3C-D49F-6DA5-C546-86A6C4542066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2634211" y="4009808"/>
            <a:ext cx="278544" cy="179563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Ellipse 103">
            <a:extLst>
              <a:ext uri="{FF2B5EF4-FFF2-40B4-BE49-F238E27FC236}">
                <a16:creationId xmlns:a16="http://schemas.microsoft.com/office/drawing/2014/main" id="{7B0E3EB7-E60E-E4A9-55A2-C92C458D8188}"/>
              </a:ext>
            </a:extLst>
          </p:cNvPr>
          <p:cNvSpPr/>
          <p:nvPr/>
        </p:nvSpPr>
        <p:spPr>
          <a:xfrm>
            <a:off x="2872582" y="3810187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A73AFBF8-93A4-B680-ED9E-834805C76DCC}"/>
              </a:ext>
            </a:extLst>
          </p:cNvPr>
          <p:cNvSpPr/>
          <p:nvPr/>
        </p:nvSpPr>
        <p:spPr>
          <a:xfrm>
            <a:off x="2422382" y="2869604"/>
            <a:ext cx="269556" cy="222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FD9FC93E-5D3E-4B34-6B52-3DB2E070EE53}"/>
              </a:ext>
            </a:extLst>
          </p:cNvPr>
          <p:cNvSpPr/>
          <p:nvPr/>
        </p:nvSpPr>
        <p:spPr>
          <a:xfrm>
            <a:off x="3012124" y="2907350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B8D995DA-0FF3-2E96-39BC-92A70FF15F2A}"/>
              </a:ext>
            </a:extLst>
          </p:cNvPr>
          <p:cNvSpPr/>
          <p:nvPr/>
        </p:nvSpPr>
        <p:spPr>
          <a:xfrm>
            <a:off x="3428793" y="2666965"/>
            <a:ext cx="278533" cy="25926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04400CAC-6075-D538-AEED-5BCB68BE3257}"/>
              </a:ext>
            </a:extLst>
          </p:cNvPr>
          <p:cNvSpPr/>
          <p:nvPr/>
        </p:nvSpPr>
        <p:spPr>
          <a:xfrm>
            <a:off x="2181355" y="6193699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109" name="Connecteur droit avec flèche 108">
            <a:extLst>
              <a:ext uri="{FF2B5EF4-FFF2-40B4-BE49-F238E27FC236}">
                <a16:creationId xmlns:a16="http://schemas.microsoft.com/office/drawing/2014/main" id="{49855176-F6C4-4009-7407-7F5A26479292}"/>
              </a:ext>
            </a:extLst>
          </p:cNvPr>
          <p:cNvCxnSpPr>
            <a:cxnSpLocks/>
            <a:endCxn id="108" idx="0"/>
          </p:cNvCxnSpPr>
          <p:nvPr/>
        </p:nvCxnSpPr>
        <p:spPr>
          <a:xfrm flipH="1">
            <a:off x="2318515" y="4834118"/>
            <a:ext cx="304447" cy="1359581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Ellipse 109">
            <a:extLst>
              <a:ext uri="{FF2B5EF4-FFF2-40B4-BE49-F238E27FC236}">
                <a16:creationId xmlns:a16="http://schemas.microsoft.com/office/drawing/2014/main" id="{100957E8-2A6C-4DC6-C2B6-96CA0D02ADFD}"/>
              </a:ext>
            </a:extLst>
          </p:cNvPr>
          <p:cNvSpPr/>
          <p:nvPr/>
        </p:nvSpPr>
        <p:spPr>
          <a:xfrm>
            <a:off x="2485802" y="4834118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11" name="Connecteur droit avec flèche 110">
            <a:extLst>
              <a:ext uri="{FF2B5EF4-FFF2-40B4-BE49-F238E27FC236}">
                <a16:creationId xmlns:a16="http://schemas.microsoft.com/office/drawing/2014/main" id="{8739D02B-1F12-90EC-C25E-D860B4A1D618}"/>
              </a:ext>
            </a:extLst>
          </p:cNvPr>
          <p:cNvCxnSpPr>
            <a:cxnSpLocks/>
          </p:cNvCxnSpPr>
          <p:nvPr/>
        </p:nvCxnSpPr>
        <p:spPr>
          <a:xfrm flipH="1" flipV="1">
            <a:off x="2499221" y="3266597"/>
            <a:ext cx="334472" cy="15115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avec flèche 111">
            <a:extLst>
              <a:ext uri="{FF2B5EF4-FFF2-40B4-BE49-F238E27FC236}">
                <a16:creationId xmlns:a16="http://schemas.microsoft.com/office/drawing/2014/main" id="{C6680AC1-15AE-8D83-CD5E-B949472A23A2}"/>
              </a:ext>
            </a:extLst>
          </p:cNvPr>
          <p:cNvCxnSpPr>
            <a:cxnSpLocks/>
            <a:endCxn id="107" idx="4"/>
          </p:cNvCxnSpPr>
          <p:nvPr/>
        </p:nvCxnSpPr>
        <p:spPr>
          <a:xfrm flipV="1">
            <a:off x="3067840" y="2926233"/>
            <a:ext cx="500220" cy="57420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avec flèche 112">
            <a:extLst>
              <a:ext uri="{FF2B5EF4-FFF2-40B4-BE49-F238E27FC236}">
                <a16:creationId xmlns:a16="http://schemas.microsoft.com/office/drawing/2014/main" id="{974F13D9-2C1B-F018-B7D9-B0B8DE6ED594}"/>
              </a:ext>
            </a:extLst>
          </p:cNvPr>
          <p:cNvCxnSpPr>
            <a:cxnSpLocks/>
            <a:endCxn id="106" idx="4"/>
          </p:cNvCxnSpPr>
          <p:nvPr/>
        </p:nvCxnSpPr>
        <p:spPr>
          <a:xfrm flipV="1">
            <a:off x="2930680" y="3129991"/>
            <a:ext cx="216222" cy="25351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Ellipse 113">
            <a:extLst>
              <a:ext uri="{FF2B5EF4-FFF2-40B4-BE49-F238E27FC236}">
                <a16:creationId xmlns:a16="http://schemas.microsoft.com/office/drawing/2014/main" id="{1C66E3BA-716D-339F-1B8C-E9BB777417A2}"/>
              </a:ext>
            </a:extLst>
          </p:cNvPr>
          <p:cNvSpPr/>
          <p:nvPr/>
        </p:nvSpPr>
        <p:spPr>
          <a:xfrm>
            <a:off x="2793520" y="338350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A88D332-8348-1EB1-BFB4-13FFF5C9BB18}"/>
              </a:ext>
            </a:extLst>
          </p:cNvPr>
          <p:cNvSpPr/>
          <p:nvPr/>
        </p:nvSpPr>
        <p:spPr>
          <a:xfrm>
            <a:off x="765330" y="6448815"/>
            <a:ext cx="2610173" cy="3400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1055-1147 : Les Almoravides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40637A19-2223-BAB1-06D4-3C673629A990}"/>
              </a:ext>
            </a:extLst>
          </p:cNvPr>
          <p:cNvSpPr/>
          <p:nvPr/>
        </p:nvSpPr>
        <p:spPr>
          <a:xfrm>
            <a:off x="9065832" y="6412807"/>
            <a:ext cx="2492256" cy="3400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1147-1269 : Les Almohades</a:t>
            </a: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66AD3254-5125-C2E9-8F89-56C2F950FFFF}"/>
              </a:ext>
            </a:extLst>
          </p:cNvPr>
          <p:cNvSpPr/>
          <p:nvPr/>
        </p:nvSpPr>
        <p:spPr>
          <a:xfrm>
            <a:off x="6938899" y="4219345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720119EE-1A51-4554-EBED-EA63299C7A72}"/>
              </a:ext>
            </a:extLst>
          </p:cNvPr>
          <p:cNvCxnSpPr>
            <a:cxnSpLocks/>
          </p:cNvCxnSpPr>
          <p:nvPr/>
        </p:nvCxnSpPr>
        <p:spPr>
          <a:xfrm>
            <a:off x="11191058" y="3243669"/>
            <a:ext cx="0" cy="115877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D027D834-DD1E-E578-7954-FB1C2A13AF62}"/>
              </a:ext>
            </a:extLst>
          </p:cNvPr>
          <p:cNvSpPr/>
          <p:nvPr/>
        </p:nvSpPr>
        <p:spPr>
          <a:xfrm>
            <a:off x="11056280" y="3243669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N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FDD65E46-949F-49C7-E9F9-1EE43AE83514}"/>
              </a:ext>
            </a:extLst>
          </p:cNvPr>
          <p:cNvSpPr/>
          <p:nvPr/>
        </p:nvSpPr>
        <p:spPr>
          <a:xfrm>
            <a:off x="11056280" y="4179801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7A2F2AFE-1768-4560-E505-81913C48F6F5}"/>
              </a:ext>
            </a:extLst>
          </p:cNvPr>
          <p:cNvSpPr/>
          <p:nvPr/>
        </p:nvSpPr>
        <p:spPr>
          <a:xfrm>
            <a:off x="8949870" y="5487339"/>
            <a:ext cx="274320" cy="23387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9B5E9B2D-4695-39BF-9416-0ED713E0B364}"/>
              </a:ext>
            </a:extLst>
          </p:cNvPr>
          <p:cNvSpPr/>
          <p:nvPr/>
        </p:nvSpPr>
        <p:spPr>
          <a:xfrm>
            <a:off x="10392998" y="5663155"/>
            <a:ext cx="274320" cy="23387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015354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8025A-1909-5104-C7A8-3E1217A5D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08CEF788-96E6-049F-5B1E-78AB98380553}"/>
              </a:ext>
            </a:extLst>
          </p:cNvPr>
          <p:cNvSpPr/>
          <p:nvPr/>
        </p:nvSpPr>
        <p:spPr>
          <a:xfrm>
            <a:off x="92224" y="117226"/>
            <a:ext cx="11977856" cy="21852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4)</a:t>
            </a:r>
            <a:r>
              <a:rPr lang="fr-FR" sz="1600" dirty="0"/>
              <a:t> Politiquement :</a:t>
            </a:r>
          </a:p>
          <a:p>
            <a:r>
              <a:rPr lang="fr-FR" sz="1600" dirty="0"/>
              <a:t>Cette </a:t>
            </a:r>
            <a:r>
              <a:rPr lang="fr-FR" sz="1600" i="1" dirty="0"/>
              <a:t>épopée maghrébine</a:t>
            </a:r>
            <a:r>
              <a:rPr lang="fr-FR" sz="1600" dirty="0"/>
              <a:t> a affirmé la puissance des Berbères ; Et notamment de sa source géographique : Le Maghreb occidental, le </a:t>
            </a:r>
            <a:r>
              <a:rPr lang="fr-FR" sz="1600" i="1" dirty="0"/>
              <a:t>Maroc</a:t>
            </a:r>
            <a:r>
              <a:rPr lang="fr-FR" sz="1600" dirty="0"/>
              <a:t>…</a:t>
            </a:r>
          </a:p>
          <a:p>
            <a:endParaRPr lang="fr-FR" sz="1600" i="1" dirty="0"/>
          </a:p>
          <a:p>
            <a:r>
              <a:rPr lang="fr-FR" sz="1600" i="1" dirty="0"/>
              <a:t>Alors qu’au Xe siècle, le Maghreb était une zone d’influence des califats </a:t>
            </a:r>
            <a:r>
              <a:rPr lang="fr-FR" sz="1600" i="1" u="sng" dirty="0"/>
              <a:t>arabes</a:t>
            </a:r>
            <a:r>
              <a:rPr lang="fr-FR" sz="1600" i="1" dirty="0"/>
              <a:t> de Cordoue et du Caire…</a:t>
            </a:r>
          </a:p>
          <a:p>
            <a:r>
              <a:rPr lang="fr-FR" sz="1600" i="1" dirty="0"/>
              <a:t>Aux XIe-XIIIe siècles, avec les Almoravides, puis les Almohades, un pouvoir </a:t>
            </a:r>
            <a:r>
              <a:rPr lang="fr-FR" sz="1600" i="1" u="sng" dirty="0"/>
              <a:t>maghrébin berbère</a:t>
            </a:r>
            <a:r>
              <a:rPr lang="fr-FR" sz="1600" i="1" dirty="0"/>
              <a:t> gouvernait les deux rives du détroit de Gibraltar.</a:t>
            </a:r>
          </a:p>
          <a:p>
            <a:r>
              <a:rPr lang="fr-FR" sz="1600" i="1" dirty="0"/>
              <a:t>Dès la fin du XIe siècle, c’est le Maghreb et les Berbères qui ont l’initiative et le pouvoir d’influence.</a:t>
            </a:r>
          </a:p>
          <a:p>
            <a:r>
              <a:rPr lang="fr-FR" sz="1600" dirty="0"/>
              <a:t>Pascal </a:t>
            </a:r>
            <a:r>
              <a:rPr lang="fr-FR" sz="1600" dirty="0" err="1"/>
              <a:t>Buresi</a:t>
            </a:r>
            <a:r>
              <a:rPr lang="fr-FR" sz="1600" dirty="0"/>
              <a:t>, L’Histoire hors-série n° 110, p. 35</a:t>
            </a:r>
          </a:p>
          <a:p>
            <a:endParaRPr lang="fr-FR" sz="800" dirty="0"/>
          </a:p>
          <a:p>
            <a:r>
              <a:rPr lang="fr-FR" sz="1600" dirty="0"/>
              <a:t>*Dans la seconde moitié du XIIIe siècle, la fin de l’Empire almohade ; Retour au récit…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699AE5A-C57E-56F4-154D-A4E58BA7C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772138" y="2662563"/>
            <a:ext cx="3724147" cy="41192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2BB98AAD-CEFF-0672-6890-E022921C33D6}"/>
              </a:ext>
            </a:extLst>
          </p:cNvPr>
          <p:cNvSpPr/>
          <p:nvPr/>
        </p:nvSpPr>
        <p:spPr>
          <a:xfrm rot="1195542">
            <a:off x="2035647" y="3618834"/>
            <a:ext cx="1043027" cy="270027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9CBE2EF-DA82-A22A-B69C-8F6515D2C55C}"/>
              </a:ext>
            </a:extLst>
          </p:cNvPr>
          <p:cNvSpPr/>
          <p:nvPr/>
        </p:nvSpPr>
        <p:spPr>
          <a:xfrm rot="19608228">
            <a:off x="3081985" y="3646015"/>
            <a:ext cx="1089957" cy="48019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1BC1A57-FCC0-0F40-B395-AEEE07431487}"/>
              </a:ext>
            </a:extLst>
          </p:cNvPr>
          <p:cNvSpPr/>
          <p:nvPr/>
        </p:nvSpPr>
        <p:spPr>
          <a:xfrm rot="20455316">
            <a:off x="2472722" y="3070011"/>
            <a:ext cx="1258110" cy="53881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0432A78-152E-514B-6948-8F0EFF983D79}"/>
              </a:ext>
            </a:extLst>
          </p:cNvPr>
          <p:cNvSpPr/>
          <p:nvPr/>
        </p:nvSpPr>
        <p:spPr>
          <a:xfrm>
            <a:off x="2497051" y="4189371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913AB4E6-8E80-DE8B-722D-2717857C9B43}"/>
              </a:ext>
            </a:extLst>
          </p:cNvPr>
          <p:cNvCxnSpPr>
            <a:cxnSpLocks/>
            <a:endCxn id="37" idx="3"/>
          </p:cNvCxnSpPr>
          <p:nvPr/>
        </p:nvCxnSpPr>
        <p:spPr>
          <a:xfrm flipV="1">
            <a:off x="2719949" y="3826143"/>
            <a:ext cx="787634" cy="1042224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DA9BDB90-00C2-9099-5F85-432193F118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8933"/>
          <a:stretch>
            <a:fillRect/>
          </a:stretch>
        </p:blipFill>
        <p:spPr>
          <a:xfrm rot="10800000">
            <a:off x="5803558" y="2611120"/>
            <a:ext cx="5748190" cy="412918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40E4C354-542B-D658-F3FD-D192C8EB5853}"/>
              </a:ext>
            </a:extLst>
          </p:cNvPr>
          <p:cNvSpPr/>
          <p:nvPr/>
        </p:nvSpPr>
        <p:spPr>
          <a:xfrm>
            <a:off x="6423319" y="5922429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05130EA-52EF-6114-008C-6899038B2A82}"/>
              </a:ext>
            </a:extLst>
          </p:cNvPr>
          <p:cNvSpPr/>
          <p:nvPr/>
        </p:nvSpPr>
        <p:spPr>
          <a:xfrm>
            <a:off x="7966312" y="3133594"/>
            <a:ext cx="278533" cy="25926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8B5CE86-B11F-F45E-9787-E881E2D923F4}"/>
              </a:ext>
            </a:extLst>
          </p:cNvPr>
          <p:cNvSpPr/>
          <p:nvPr/>
        </p:nvSpPr>
        <p:spPr>
          <a:xfrm rot="10129434">
            <a:off x="6426303" y="3516349"/>
            <a:ext cx="2829803" cy="96097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D489981-C7E6-170A-FAA5-E679A00F36D4}"/>
              </a:ext>
            </a:extLst>
          </p:cNvPr>
          <p:cNvCxnSpPr>
            <a:cxnSpLocks/>
          </p:cNvCxnSpPr>
          <p:nvPr/>
        </p:nvCxnSpPr>
        <p:spPr>
          <a:xfrm flipV="1">
            <a:off x="7388519" y="4979754"/>
            <a:ext cx="485109" cy="12435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7D8A5253-0AEB-5CEF-1203-1DE60E57CAAB}"/>
              </a:ext>
            </a:extLst>
          </p:cNvPr>
          <p:cNvCxnSpPr>
            <a:cxnSpLocks/>
          </p:cNvCxnSpPr>
          <p:nvPr/>
        </p:nvCxnSpPr>
        <p:spPr>
          <a:xfrm>
            <a:off x="9387330" y="4558780"/>
            <a:ext cx="876469" cy="23387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C59A1F31-E71F-B948-85E6-43312E7A52B9}"/>
              </a:ext>
            </a:extLst>
          </p:cNvPr>
          <p:cNvCxnSpPr>
            <a:cxnSpLocks/>
          </p:cNvCxnSpPr>
          <p:nvPr/>
        </p:nvCxnSpPr>
        <p:spPr>
          <a:xfrm>
            <a:off x="10263799" y="5287152"/>
            <a:ext cx="612300" cy="183062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D57EB63C-5DA5-7DBD-E1FD-0EDC995B4EE5}"/>
              </a:ext>
            </a:extLst>
          </p:cNvPr>
          <p:cNvCxnSpPr>
            <a:cxnSpLocks/>
          </p:cNvCxnSpPr>
          <p:nvPr/>
        </p:nvCxnSpPr>
        <p:spPr>
          <a:xfrm flipH="1">
            <a:off x="10263799" y="4675715"/>
            <a:ext cx="137160" cy="611437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C432D66F-A970-FFE2-8F33-A46457013A2C}"/>
              </a:ext>
            </a:extLst>
          </p:cNvPr>
          <p:cNvSpPr/>
          <p:nvPr/>
        </p:nvSpPr>
        <p:spPr>
          <a:xfrm>
            <a:off x="10263799" y="4675715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712E0F20-DE7A-FE31-67F3-F8F3A7401FD0}"/>
              </a:ext>
            </a:extLst>
          </p:cNvPr>
          <p:cNvCxnSpPr>
            <a:cxnSpLocks/>
          </p:cNvCxnSpPr>
          <p:nvPr/>
        </p:nvCxnSpPr>
        <p:spPr>
          <a:xfrm flipV="1">
            <a:off x="6755606" y="5186798"/>
            <a:ext cx="398766" cy="43460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0C83269E-632B-3495-19C4-C9FBF46541AF}"/>
              </a:ext>
            </a:extLst>
          </p:cNvPr>
          <p:cNvSpPr/>
          <p:nvPr/>
        </p:nvSpPr>
        <p:spPr>
          <a:xfrm>
            <a:off x="6521459" y="5587149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7FEFE8E-61F8-9549-C5D4-74D14CC58275}"/>
              </a:ext>
            </a:extLst>
          </p:cNvPr>
          <p:cNvSpPr/>
          <p:nvPr/>
        </p:nvSpPr>
        <p:spPr>
          <a:xfrm rot="1195542">
            <a:off x="6403021" y="4620769"/>
            <a:ext cx="1131368" cy="187833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AE5AFA8-6BF1-52E6-2687-A041CD4B7D9D}"/>
              </a:ext>
            </a:extLst>
          </p:cNvPr>
          <p:cNvSpPr/>
          <p:nvPr/>
        </p:nvSpPr>
        <p:spPr>
          <a:xfrm rot="5400000">
            <a:off x="8968315" y="3658834"/>
            <a:ext cx="1540656" cy="298653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A730C3E-70C9-1A28-88CA-262F4A9C28CD}"/>
              </a:ext>
            </a:extLst>
          </p:cNvPr>
          <p:cNvSpPr/>
          <p:nvPr/>
        </p:nvSpPr>
        <p:spPr>
          <a:xfrm>
            <a:off x="10876099" y="5353279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98BF32B-6542-0737-24D7-928B58D51A4A}"/>
              </a:ext>
            </a:extLst>
          </p:cNvPr>
          <p:cNvSpPr/>
          <p:nvPr/>
        </p:nvSpPr>
        <p:spPr>
          <a:xfrm>
            <a:off x="9113010" y="4441845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A9C19B0-F5F4-FB07-9AA5-756B2EF1D859}"/>
              </a:ext>
            </a:extLst>
          </p:cNvPr>
          <p:cNvSpPr/>
          <p:nvPr/>
        </p:nvSpPr>
        <p:spPr>
          <a:xfrm>
            <a:off x="6560479" y="5253469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A5B2E13-853A-160D-54A0-40DB2B02B110}"/>
              </a:ext>
            </a:extLst>
          </p:cNvPr>
          <p:cNvSpPr/>
          <p:nvPr/>
        </p:nvSpPr>
        <p:spPr>
          <a:xfrm rot="4732833">
            <a:off x="7409323" y="5044168"/>
            <a:ext cx="1089619" cy="66987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1037F30-0336-3F0C-14C3-790E857D979E}"/>
              </a:ext>
            </a:extLst>
          </p:cNvPr>
          <p:cNvSpPr/>
          <p:nvPr/>
        </p:nvSpPr>
        <p:spPr>
          <a:xfrm>
            <a:off x="7114199" y="4987177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5A56C8BF-75F5-6C1B-15AC-DEA2D0826742}"/>
              </a:ext>
            </a:extLst>
          </p:cNvPr>
          <p:cNvSpPr/>
          <p:nvPr/>
        </p:nvSpPr>
        <p:spPr>
          <a:xfrm>
            <a:off x="6933205" y="4712196"/>
            <a:ext cx="224798" cy="20061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2C4D6B2-2648-2450-2338-FA4C53A9EF90}"/>
              </a:ext>
            </a:extLst>
          </p:cNvPr>
          <p:cNvSpPr/>
          <p:nvPr/>
        </p:nvSpPr>
        <p:spPr>
          <a:xfrm>
            <a:off x="7070514" y="4675715"/>
            <a:ext cx="224798" cy="20061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6F42764-1D18-5925-FF4C-4CA79341AB17}"/>
              </a:ext>
            </a:extLst>
          </p:cNvPr>
          <p:cNvSpPr/>
          <p:nvPr/>
        </p:nvSpPr>
        <p:spPr>
          <a:xfrm>
            <a:off x="6325677" y="3865412"/>
            <a:ext cx="269556" cy="222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ECD0F92D-0362-102B-43EB-3B8169E633BE}"/>
              </a:ext>
            </a:extLst>
          </p:cNvPr>
          <p:cNvSpPr/>
          <p:nvPr/>
        </p:nvSpPr>
        <p:spPr>
          <a:xfrm>
            <a:off x="6941781" y="4533441"/>
            <a:ext cx="224798" cy="20061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2F422CDD-56E0-8E58-F4EE-C9440560F607}"/>
              </a:ext>
            </a:extLst>
          </p:cNvPr>
          <p:cNvSpPr/>
          <p:nvPr/>
        </p:nvSpPr>
        <p:spPr>
          <a:xfrm>
            <a:off x="7317867" y="3526142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A8103954-0107-ABC7-63CA-0EF829898D5A}"/>
              </a:ext>
            </a:extLst>
          </p:cNvPr>
          <p:cNvCxnSpPr>
            <a:cxnSpLocks/>
          </p:cNvCxnSpPr>
          <p:nvPr/>
        </p:nvCxnSpPr>
        <p:spPr>
          <a:xfrm flipV="1">
            <a:off x="8012894" y="4595261"/>
            <a:ext cx="792006" cy="391916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A0554BF1-261F-B92D-472D-9A457CEFCAA4}"/>
              </a:ext>
            </a:extLst>
          </p:cNvPr>
          <p:cNvSpPr/>
          <p:nvPr/>
        </p:nvSpPr>
        <p:spPr>
          <a:xfrm>
            <a:off x="8804900" y="4478326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298F4444-6A25-B661-D028-85681228517C}"/>
              </a:ext>
            </a:extLst>
          </p:cNvPr>
          <p:cNvSpPr/>
          <p:nvPr/>
        </p:nvSpPr>
        <p:spPr>
          <a:xfrm>
            <a:off x="7873628" y="4850120"/>
            <a:ext cx="278533" cy="25926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F4D7BB6D-C51D-0C29-060B-913CA27F9642}"/>
              </a:ext>
            </a:extLst>
          </p:cNvPr>
          <p:cNvSpPr/>
          <p:nvPr/>
        </p:nvSpPr>
        <p:spPr>
          <a:xfrm>
            <a:off x="3802627" y="3508849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10D4E19F-C293-ACC3-4350-E3D95B577564}"/>
              </a:ext>
            </a:extLst>
          </p:cNvPr>
          <p:cNvSpPr/>
          <p:nvPr/>
        </p:nvSpPr>
        <p:spPr>
          <a:xfrm>
            <a:off x="3467410" y="3626522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FBD84875-0960-5A39-4C32-18276CA8C40D}"/>
              </a:ext>
            </a:extLst>
          </p:cNvPr>
          <p:cNvSpPr/>
          <p:nvPr/>
        </p:nvSpPr>
        <p:spPr>
          <a:xfrm rot="16451682">
            <a:off x="3969570" y="3597540"/>
            <a:ext cx="661795" cy="42732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2183CB82-BA66-BF3A-223F-558CFAB555EA}"/>
              </a:ext>
            </a:extLst>
          </p:cNvPr>
          <p:cNvSpPr/>
          <p:nvPr/>
        </p:nvSpPr>
        <p:spPr>
          <a:xfrm>
            <a:off x="4132456" y="3482946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677B50B9-EAB6-2E6E-5883-9CE72A8B0C0F}"/>
              </a:ext>
            </a:extLst>
          </p:cNvPr>
          <p:cNvCxnSpPr>
            <a:cxnSpLocks/>
          </p:cNvCxnSpPr>
          <p:nvPr/>
        </p:nvCxnSpPr>
        <p:spPr>
          <a:xfrm flipV="1">
            <a:off x="3004716" y="4044057"/>
            <a:ext cx="5026" cy="40982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43556093-0158-DB0D-E38A-91986166D57C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2634211" y="4009808"/>
            <a:ext cx="278544" cy="179563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8C6AECE7-C3F4-265E-6B76-D32768F28C14}"/>
              </a:ext>
            </a:extLst>
          </p:cNvPr>
          <p:cNvSpPr/>
          <p:nvPr/>
        </p:nvSpPr>
        <p:spPr>
          <a:xfrm>
            <a:off x="2872582" y="3810187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20726053-C639-F2DC-BAEC-C4D26231F508}"/>
              </a:ext>
            </a:extLst>
          </p:cNvPr>
          <p:cNvSpPr/>
          <p:nvPr/>
        </p:nvSpPr>
        <p:spPr>
          <a:xfrm>
            <a:off x="2422382" y="2869604"/>
            <a:ext cx="269556" cy="222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B8BB2A1-C175-F8A9-941F-7D0A8F2C9D67}"/>
              </a:ext>
            </a:extLst>
          </p:cNvPr>
          <p:cNvSpPr/>
          <p:nvPr/>
        </p:nvSpPr>
        <p:spPr>
          <a:xfrm>
            <a:off x="3012124" y="2907350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34841882-EF54-CFC9-5832-EB802CD57DBB}"/>
              </a:ext>
            </a:extLst>
          </p:cNvPr>
          <p:cNvSpPr/>
          <p:nvPr/>
        </p:nvSpPr>
        <p:spPr>
          <a:xfrm>
            <a:off x="3428793" y="2666965"/>
            <a:ext cx="278533" cy="25926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CC9AD3CF-ADD0-E45E-5803-EB1A762F20DE}"/>
              </a:ext>
            </a:extLst>
          </p:cNvPr>
          <p:cNvSpPr/>
          <p:nvPr/>
        </p:nvSpPr>
        <p:spPr>
          <a:xfrm>
            <a:off x="2181355" y="6193699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5A1B9F0E-E7E9-FDCB-183B-7A449100986F}"/>
              </a:ext>
            </a:extLst>
          </p:cNvPr>
          <p:cNvCxnSpPr>
            <a:cxnSpLocks/>
            <a:endCxn id="46" idx="0"/>
          </p:cNvCxnSpPr>
          <p:nvPr/>
        </p:nvCxnSpPr>
        <p:spPr>
          <a:xfrm flipH="1">
            <a:off x="2318515" y="4834118"/>
            <a:ext cx="304447" cy="1359581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ADA0EB07-A342-2869-B964-C327907758B5}"/>
              </a:ext>
            </a:extLst>
          </p:cNvPr>
          <p:cNvSpPr/>
          <p:nvPr/>
        </p:nvSpPr>
        <p:spPr>
          <a:xfrm>
            <a:off x="2485802" y="4834118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A878C6D6-64E7-0190-78B1-7FD2C534E6A4}"/>
              </a:ext>
            </a:extLst>
          </p:cNvPr>
          <p:cNvCxnSpPr>
            <a:cxnSpLocks/>
          </p:cNvCxnSpPr>
          <p:nvPr/>
        </p:nvCxnSpPr>
        <p:spPr>
          <a:xfrm flipH="1" flipV="1">
            <a:off x="2499221" y="3266597"/>
            <a:ext cx="334472" cy="15115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94E58F3D-A856-F420-3C6E-B31D76380DA2}"/>
              </a:ext>
            </a:extLst>
          </p:cNvPr>
          <p:cNvCxnSpPr>
            <a:cxnSpLocks/>
            <a:endCxn id="45" idx="4"/>
          </p:cNvCxnSpPr>
          <p:nvPr/>
        </p:nvCxnSpPr>
        <p:spPr>
          <a:xfrm flipV="1">
            <a:off x="3067840" y="2926233"/>
            <a:ext cx="500220" cy="57420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2DDB9C37-AA8F-9BAE-124B-ABBCB11D8000}"/>
              </a:ext>
            </a:extLst>
          </p:cNvPr>
          <p:cNvCxnSpPr>
            <a:cxnSpLocks/>
            <a:endCxn id="44" idx="4"/>
          </p:cNvCxnSpPr>
          <p:nvPr/>
        </p:nvCxnSpPr>
        <p:spPr>
          <a:xfrm flipV="1">
            <a:off x="2930680" y="3129991"/>
            <a:ext cx="216222" cy="25351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llipse 52">
            <a:extLst>
              <a:ext uri="{FF2B5EF4-FFF2-40B4-BE49-F238E27FC236}">
                <a16:creationId xmlns:a16="http://schemas.microsoft.com/office/drawing/2014/main" id="{B84968C0-456B-DAAD-2825-9383B3EC5EBE}"/>
              </a:ext>
            </a:extLst>
          </p:cNvPr>
          <p:cNvSpPr/>
          <p:nvPr/>
        </p:nvSpPr>
        <p:spPr>
          <a:xfrm>
            <a:off x="2793520" y="338350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B895F94-7C63-4E79-758B-B7D4E15DF033}"/>
              </a:ext>
            </a:extLst>
          </p:cNvPr>
          <p:cNvSpPr/>
          <p:nvPr/>
        </p:nvSpPr>
        <p:spPr>
          <a:xfrm>
            <a:off x="765330" y="6448815"/>
            <a:ext cx="2610173" cy="3400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1055-1147 : Les Almoravides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3E27EA0-BCDB-5844-E980-85D75D398D9E}"/>
              </a:ext>
            </a:extLst>
          </p:cNvPr>
          <p:cNvSpPr/>
          <p:nvPr/>
        </p:nvSpPr>
        <p:spPr>
          <a:xfrm>
            <a:off x="9065832" y="6412807"/>
            <a:ext cx="2492256" cy="3400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1147-1269 : Les Almohades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1B41B968-3CF7-3CD5-C0AF-5274F91851A5}"/>
              </a:ext>
            </a:extLst>
          </p:cNvPr>
          <p:cNvSpPr/>
          <p:nvPr/>
        </p:nvSpPr>
        <p:spPr>
          <a:xfrm>
            <a:off x="6938899" y="4219345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0E9E53FC-222D-E2F8-0D17-4867B2E48A23}"/>
              </a:ext>
            </a:extLst>
          </p:cNvPr>
          <p:cNvCxnSpPr>
            <a:cxnSpLocks/>
          </p:cNvCxnSpPr>
          <p:nvPr/>
        </p:nvCxnSpPr>
        <p:spPr>
          <a:xfrm>
            <a:off x="11191058" y="3243669"/>
            <a:ext cx="0" cy="115877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Ellipse 60">
            <a:extLst>
              <a:ext uri="{FF2B5EF4-FFF2-40B4-BE49-F238E27FC236}">
                <a16:creationId xmlns:a16="http://schemas.microsoft.com/office/drawing/2014/main" id="{7FFDEA7B-0A39-61A4-E2F1-DE5431056935}"/>
              </a:ext>
            </a:extLst>
          </p:cNvPr>
          <p:cNvSpPr/>
          <p:nvPr/>
        </p:nvSpPr>
        <p:spPr>
          <a:xfrm>
            <a:off x="11056280" y="3243669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N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C7443ACF-CD0D-6DDA-2335-1A2581EDDBA0}"/>
              </a:ext>
            </a:extLst>
          </p:cNvPr>
          <p:cNvSpPr/>
          <p:nvPr/>
        </p:nvSpPr>
        <p:spPr>
          <a:xfrm>
            <a:off x="11056280" y="4179801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742057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F3424-D233-E94B-8A78-C9C5C144E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B8D792C1-B387-91E3-00F4-5A8F34972D50}"/>
              </a:ext>
            </a:extLst>
          </p:cNvPr>
          <p:cNvSpPr/>
          <p:nvPr/>
        </p:nvSpPr>
        <p:spPr>
          <a:xfrm>
            <a:off x="92225" y="117226"/>
            <a:ext cx="6100268" cy="34009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1147-1269 : Les Almohades unifient l’ensemble du Maghreb et l’al-Andalus en Espagne ; 1</a:t>
            </a:r>
            <a:r>
              <a:rPr lang="fr-FR" sz="1600" b="1" baseline="30000" dirty="0"/>
              <a:t>ère</a:t>
            </a:r>
            <a:r>
              <a:rPr lang="fr-FR" sz="1600" b="1" dirty="0"/>
              <a:t> arabisation du Maghreb occidental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*Dans la seconde moitié du XIIIe siècle, deux points…</a:t>
            </a:r>
          </a:p>
          <a:p>
            <a:endParaRPr lang="fr-FR" sz="1600" dirty="0"/>
          </a:p>
          <a:p>
            <a:r>
              <a:rPr lang="fr-FR" sz="1500" dirty="0"/>
              <a:t>1) 1229-92 : La perte progressive et définitive de l’Espagne…</a:t>
            </a:r>
          </a:p>
          <a:p>
            <a:r>
              <a:rPr lang="fr-FR" sz="1500" dirty="0"/>
              <a:t>NB : Avec toutefois le maintien de l’émirat de Grenade</a:t>
            </a:r>
          </a:p>
          <a:p>
            <a:endParaRPr lang="fr-FR" sz="1500" dirty="0"/>
          </a:p>
          <a:p>
            <a:r>
              <a:rPr lang="fr-FR" sz="1500" dirty="0"/>
              <a:t>Et de nouvelles révoltes au Maghreb…</a:t>
            </a:r>
          </a:p>
          <a:p>
            <a:endParaRPr lang="fr-FR" sz="1500" dirty="0"/>
          </a:p>
          <a:p>
            <a:r>
              <a:rPr lang="fr-FR" sz="1500" dirty="0"/>
              <a:t>Vont affaiblir le pouvoir des Almohades…</a:t>
            </a:r>
          </a:p>
          <a:p>
            <a:r>
              <a:rPr lang="fr-FR" sz="1500" dirty="0"/>
              <a:t>Entrainant leur chute en 1269</a:t>
            </a:r>
          </a:p>
          <a:p>
            <a:endParaRPr lang="fr-FR" sz="1500" dirty="0"/>
          </a:p>
          <a:p>
            <a:r>
              <a:rPr lang="fr-FR" sz="1500" dirty="0"/>
              <a:t>*Et donc la fin des </a:t>
            </a:r>
            <a:r>
              <a:rPr lang="fr-FR" sz="1500" i="1" dirty="0"/>
              <a:t>empires berbères</a:t>
            </a:r>
            <a:r>
              <a:rPr lang="fr-FR" sz="1500" dirty="0"/>
              <a:t>...</a:t>
            </a: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32825092-7EB4-B81E-F2F9-AF2F226CDE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8933"/>
          <a:stretch>
            <a:fillRect/>
          </a:stretch>
        </p:blipFill>
        <p:spPr>
          <a:xfrm rot="10800000">
            <a:off x="6351585" y="117226"/>
            <a:ext cx="5748190" cy="412918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8" name="Ellipse 57">
            <a:extLst>
              <a:ext uri="{FF2B5EF4-FFF2-40B4-BE49-F238E27FC236}">
                <a16:creationId xmlns:a16="http://schemas.microsoft.com/office/drawing/2014/main" id="{C4A0A29F-01BF-C9C1-5988-4C6F139E88F1}"/>
              </a:ext>
            </a:extLst>
          </p:cNvPr>
          <p:cNvSpPr/>
          <p:nvPr/>
        </p:nvSpPr>
        <p:spPr>
          <a:xfrm>
            <a:off x="6971346" y="3428535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4999847B-F6C7-1EE4-10C5-FC38122427D0}"/>
              </a:ext>
            </a:extLst>
          </p:cNvPr>
          <p:cNvSpPr/>
          <p:nvPr/>
        </p:nvSpPr>
        <p:spPr>
          <a:xfrm>
            <a:off x="8514339" y="639700"/>
            <a:ext cx="278533" cy="25926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123B174C-442D-DB3F-FA2F-EE85DA33EA68}"/>
              </a:ext>
            </a:extLst>
          </p:cNvPr>
          <p:cNvCxnSpPr>
            <a:cxnSpLocks/>
          </p:cNvCxnSpPr>
          <p:nvPr/>
        </p:nvCxnSpPr>
        <p:spPr>
          <a:xfrm flipV="1">
            <a:off x="7936546" y="2485860"/>
            <a:ext cx="485109" cy="12435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F093BE59-71A2-EE6C-CCBF-70B3DD1C9662}"/>
              </a:ext>
            </a:extLst>
          </p:cNvPr>
          <p:cNvCxnSpPr>
            <a:cxnSpLocks/>
          </p:cNvCxnSpPr>
          <p:nvPr/>
        </p:nvCxnSpPr>
        <p:spPr>
          <a:xfrm>
            <a:off x="9935357" y="2064886"/>
            <a:ext cx="876469" cy="23387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B5F78085-98B8-B7D9-FBB9-827E955CAF0E}"/>
              </a:ext>
            </a:extLst>
          </p:cNvPr>
          <p:cNvCxnSpPr>
            <a:cxnSpLocks/>
          </p:cNvCxnSpPr>
          <p:nvPr/>
        </p:nvCxnSpPr>
        <p:spPr>
          <a:xfrm>
            <a:off x="10811826" y="2793258"/>
            <a:ext cx="612300" cy="183062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3A5ECA88-FD37-0133-B2C6-7CC2A2D40EBA}"/>
              </a:ext>
            </a:extLst>
          </p:cNvPr>
          <p:cNvCxnSpPr>
            <a:cxnSpLocks/>
          </p:cNvCxnSpPr>
          <p:nvPr/>
        </p:nvCxnSpPr>
        <p:spPr>
          <a:xfrm flipH="1">
            <a:off x="10811826" y="2181821"/>
            <a:ext cx="137160" cy="611437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llipse 65">
            <a:extLst>
              <a:ext uri="{FF2B5EF4-FFF2-40B4-BE49-F238E27FC236}">
                <a16:creationId xmlns:a16="http://schemas.microsoft.com/office/drawing/2014/main" id="{3A5C5CD5-CD85-FA7E-A131-CA0DB17CEF32}"/>
              </a:ext>
            </a:extLst>
          </p:cNvPr>
          <p:cNvSpPr/>
          <p:nvPr/>
        </p:nvSpPr>
        <p:spPr>
          <a:xfrm>
            <a:off x="10811826" y="2181821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6DD55639-8B2E-1706-AB90-79B6AD8296A2}"/>
              </a:ext>
            </a:extLst>
          </p:cNvPr>
          <p:cNvCxnSpPr>
            <a:cxnSpLocks/>
          </p:cNvCxnSpPr>
          <p:nvPr/>
        </p:nvCxnSpPr>
        <p:spPr>
          <a:xfrm flipV="1">
            <a:off x="7303633" y="2692904"/>
            <a:ext cx="398766" cy="43460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>
            <a:extLst>
              <a:ext uri="{FF2B5EF4-FFF2-40B4-BE49-F238E27FC236}">
                <a16:creationId xmlns:a16="http://schemas.microsoft.com/office/drawing/2014/main" id="{3F77DA95-29D5-6D82-58E5-528439AEAA51}"/>
              </a:ext>
            </a:extLst>
          </p:cNvPr>
          <p:cNvSpPr/>
          <p:nvPr/>
        </p:nvSpPr>
        <p:spPr>
          <a:xfrm>
            <a:off x="7069486" y="3093255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94F91CBE-6446-05B4-6F73-8098FC46935F}"/>
              </a:ext>
            </a:extLst>
          </p:cNvPr>
          <p:cNvSpPr/>
          <p:nvPr/>
        </p:nvSpPr>
        <p:spPr>
          <a:xfrm rot="1195542">
            <a:off x="6951048" y="2126875"/>
            <a:ext cx="1131368" cy="187833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52386704-4AF8-DF1D-AEED-DE2B1657DB6A}"/>
              </a:ext>
            </a:extLst>
          </p:cNvPr>
          <p:cNvSpPr/>
          <p:nvPr/>
        </p:nvSpPr>
        <p:spPr>
          <a:xfrm rot="5400000">
            <a:off x="9516342" y="1164940"/>
            <a:ext cx="1540656" cy="298653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C6529446-A035-35DB-5535-590060DA1F47}"/>
              </a:ext>
            </a:extLst>
          </p:cNvPr>
          <p:cNvSpPr/>
          <p:nvPr/>
        </p:nvSpPr>
        <p:spPr>
          <a:xfrm>
            <a:off x="11424126" y="2859385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59EDFB53-1CC6-3369-237A-7709B9F2EE19}"/>
              </a:ext>
            </a:extLst>
          </p:cNvPr>
          <p:cNvSpPr/>
          <p:nvPr/>
        </p:nvSpPr>
        <p:spPr>
          <a:xfrm>
            <a:off x="9661037" y="1947951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152C095D-4F64-C3B9-5C7B-27B2902EC3F1}"/>
              </a:ext>
            </a:extLst>
          </p:cNvPr>
          <p:cNvSpPr/>
          <p:nvPr/>
        </p:nvSpPr>
        <p:spPr>
          <a:xfrm>
            <a:off x="7108506" y="2759575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EA94678F-C7D6-1A7B-1133-9BEA0C057DBF}"/>
              </a:ext>
            </a:extLst>
          </p:cNvPr>
          <p:cNvSpPr/>
          <p:nvPr/>
        </p:nvSpPr>
        <p:spPr>
          <a:xfrm rot="4732833">
            <a:off x="7957350" y="2550274"/>
            <a:ext cx="1089619" cy="66987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AAC6D9D7-3B2F-2B23-26EC-45FC5D8E3E7D}"/>
              </a:ext>
            </a:extLst>
          </p:cNvPr>
          <p:cNvSpPr/>
          <p:nvPr/>
        </p:nvSpPr>
        <p:spPr>
          <a:xfrm>
            <a:off x="7662226" y="2493283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865C1838-6BEB-ADDC-F129-880AF31CC385}"/>
              </a:ext>
            </a:extLst>
          </p:cNvPr>
          <p:cNvSpPr/>
          <p:nvPr/>
        </p:nvSpPr>
        <p:spPr>
          <a:xfrm>
            <a:off x="7481232" y="2218302"/>
            <a:ext cx="224798" cy="20061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90F8B2EA-5C90-1EDC-942F-6CC142558C3D}"/>
              </a:ext>
            </a:extLst>
          </p:cNvPr>
          <p:cNvSpPr/>
          <p:nvPr/>
        </p:nvSpPr>
        <p:spPr>
          <a:xfrm>
            <a:off x="7618541" y="2181821"/>
            <a:ext cx="224798" cy="20061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91B7C547-9268-DDD4-E896-071DFB9B82AF}"/>
              </a:ext>
            </a:extLst>
          </p:cNvPr>
          <p:cNvCxnSpPr>
            <a:cxnSpLocks/>
          </p:cNvCxnSpPr>
          <p:nvPr/>
        </p:nvCxnSpPr>
        <p:spPr>
          <a:xfrm flipV="1">
            <a:off x="8560921" y="2101367"/>
            <a:ext cx="792006" cy="391916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Ellipse 83">
            <a:extLst>
              <a:ext uri="{FF2B5EF4-FFF2-40B4-BE49-F238E27FC236}">
                <a16:creationId xmlns:a16="http://schemas.microsoft.com/office/drawing/2014/main" id="{D8BB1407-667E-044A-A568-99F53547048A}"/>
              </a:ext>
            </a:extLst>
          </p:cNvPr>
          <p:cNvSpPr/>
          <p:nvPr/>
        </p:nvSpPr>
        <p:spPr>
          <a:xfrm>
            <a:off x="9352927" y="1984432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44D184E9-B667-7C63-4166-013121CCCFA1}"/>
              </a:ext>
            </a:extLst>
          </p:cNvPr>
          <p:cNvSpPr/>
          <p:nvPr/>
        </p:nvSpPr>
        <p:spPr>
          <a:xfrm>
            <a:off x="8421655" y="2356226"/>
            <a:ext cx="278533" cy="25926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49E03988-E990-856F-6E90-DF7458AD29CC}"/>
              </a:ext>
            </a:extLst>
          </p:cNvPr>
          <p:cNvSpPr/>
          <p:nvPr/>
        </p:nvSpPr>
        <p:spPr>
          <a:xfrm rot="10129434">
            <a:off x="6974330" y="1022455"/>
            <a:ext cx="2829803" cy="960976"/>
          </a:xfrm>
          <a:prstGeom prst="ellipse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6D88734E-5F98-8894-6A64-D75807B0ECBE}"/>
              </a:ext>
            </a:extLst>
          </p:cNvPr>
          <p:cNvSpPr/>
          <p:nvPr/>
        </p:nvSpPr>
        <p:spPr>
          <a:xfrm rot="9287345">
            <a:off x="7655087" y="1744905"/>
            <a:ext cx="786191" cy="36240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FEC5629F-B6E2-D2CE-B05C-C3EACF38B4D7}"/>
              </a:ext>
            </a:extLst>
          </p:cNvPr>
          <p:cNvCxnSpPr>
            <a:cxnSpLocks/>
            <a:endCxn id="91" idx="0"/>
          </p:cNvCxnSpPr>
          <p:nvPr/>
        </p:nvCxnSpPr>
        <p:spPr>
          <a:xfrm flipH="1">
            <a:off x="7602207" y="1032248"/>
            <a:ext cx="398465" cy="100729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19D94AFA-CC69-05F3-CE9C-72191A64B060}"/>
              </a:ext>
            </a:extLst>
          </p:cNvPr>
          <p:cNvCxnSpPr>
            <a:cxnSpLocks/>
          </p:cNvCxnSpPr>
          <p:nvPr/>
        </p:nvCxnSpPr>
        <p:spPr>
          <a:xfrm>
            <a:off x="7008482" y="1371518"/>
            <a:ext cx="100024" cy="57643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Ellipse 89">
            <a:extLst>
              <a:ext uri="{FF2B5EF4-FFF2-40B4-BE49-F238E27FC236}">
                <a16:creationId xmlns:a16="http://schemas.microsoft.com/office/drawing/2014/main" id="{C79A4FC2-6958-4DD6-A495-D8631374967D}"/>
              </a:ext>
            </a:extLst>
          </p:cNvPr>
          <p:cNvSpPr/>
          <p:nvPr/>
        </p:nvSpPr>
        <p:spPr>
          <a:xfrm>
            <a:off x="6873704" y="1371518"/>
            <a:ext cx="269556" cy="222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035717C2-9C87-3B59-EF7D-EC28D68583AC}"/>
              </a:ext>
            </a:extLst>
          </p:cNvPr>
          <p:cNvSpPr/>
          <p:nvPr/>
        </p:nvSpPr>
        <p:spPr>
          <a:xfrm>
            <a:off x="7489808" y="2039547"/>
            <a:ext cx="224798" cy="20061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CC0F8FB7-418B-B9E5-9C89-3C868FAD0710}"/>
              </a:ext>
            </a:extLst>
          </p:cNvPr>
          <p:cNvSpPr/>
          <p:nvPr/>
        </p:nvSpPr>
        <p:spPr>
          <a:xfrm>
            <a:off x="7542751" y="1734502"/>
            <a:ext cx="224798" cy="20061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9C9B0011-FC6E-605A-6E37-3152C024D703}"/>
              </a:ext>
            </a:extLst>
          </p:cNvPr>
          <p:cNvSpPr/>
          <p:nvPr/>
        </p:nvSpPr>
        <p:spPr>
          <a:xfrm>
            <a:off x="7865894" y="1032248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2A032BA1-A4E3-1DE1-3F40-4E67DBD606B9}"/>
              </a:ext>
            </a:extLst>
          </p:cNvPr>
          <p:cNvSpPr/>
          <p:nvPr/>
        </p:nvSpPr>
        <p:spPr>
          <a:xfrm>
            <a:off x="7914322" y="1731155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80E51A97-05BE-D40F-288E-8B7E12D95C92}"/>
              </a:ext>
            </a:extLst>
          </p:cNvPr>
          <p:cNvCxnSpPr>
            <a:cxnSpLocks/>
            <a:stCxn id="93" idx="5"/>
          </p:cNvCxnSpPr>
          <p:nvPr/>
        </p:nvCxnSpPr>
        <p:spPr>
          <a:xfrm>
            <a:off x="8095974" y="1222284"/>
            <a:ext cx="464947" cy="50887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avec flèche 95">
            <a:extLst>
              <a:ext uri="{FF2B5EF4-FFF2-40B4-BE49-F238E27FC236}">
                <a16:creationId xmlns:a16="http://schemas.microsoft.com/office/drawing/2014/main" id="{4C04DFE4-4EAB-4A73-375A-D81087119EC4}"/>
              </a:ext>
            </a:extLst>
          </p:cNvPr>
          <p:cNvCxnSpPr>
            <a:cxnSpLocks/>
          </p:cNvCxnSpPr>
          <p:nvPr/>
        </p:nvCxnSpPr>
        <p:spPr>
          <a:xfrm>
            <a:off x="8653606" y="898968"/>
            <a:ext cx="0" cy="69519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9BBFCDB4-791C-D8B3-A9DD-14CE9E870239}"/>
              </a:ext>
            </a:extLst>
          </p:cNvPr>
          <p:cNvSpPr/>
          <p:nvPr/>
        </p:nvSpPr>
        <p:spPr>
          <a:xfrm>
            <a:off x="9613859" y="3918913"/>
            <a:ext cx="2492256" cy="3400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1147-1269 : Les Almohades</a:t>
            </a: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A788FABE-3FFC-1D34-AAA4-B928A6FB0FD4}"/>
              </a:ext>
            </a:extLst>
          </p:cNvPr>
          <p:cNvCxnSpPr>
            <a:cxnSpLocks/>
          </p:cNvCxnSpPr>
          <p:nvPr/>
        </p:nvCxnSpPr>
        <p:spPr>
          <a:xfrm>
            <a:off x="11738374" y="738090"/>
            <a:ext cx="0" cy="115877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34E79C03-860B-0D48-042B-C7F4FFCA5A6F}"/>
              </a:ext>
            </a:extLst>
          </p:cNvPr>
          <p:cNvSpPr/>
          <p:nvPr/>
        </p:nvSpPr>
        <p:spPr>
          <a:xfrm>
            <a:off x="11603596" y="738090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N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875CD54-95FA-5751-46D1-701C4D0CB992}"/>
              </a:ext>
            </a:extLst>
          </p:cNvPr>
          <p:cNvSpPr/>
          <p:nvPr/>
        </p:nvSpPr>
        <p:spPr>
          <a:xfrm>
            <a:off x="11603596" y="1674222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748937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E1A10-364F-C6FD-8EEC-46FD35733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B53167CC-E627-7302-9302-55D0C10CEB08}"/>
              </a:ext>
            </a:extLst>
          </p:cNvPr>
          <p:cNvSpPr/>
          <p:nvPr/>
        </p:nvSpPr>
        <p:spPr>
          <a:xfrm>
            <a:off x="92225" y="117226"/>
            <a:ext cx="5057964" cy="4770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1147-1269 : Les Almohades unifient l’ensemble du Maghreb et l’al-Andalus en Espagne ; Arabisation du Maghreb occidental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2) Et comme au XIe siècle</a:t>
            </a:r>
          </a:p>
          <a:p>
            <a:r>
              <a:rPr lang="fr-FR" sz="1600" dirty="0"/>
              <a:t>Après la chute de l’Empire fatimide…</a:t>
            </a:r>
          </a:p>
          <a:p>
            <a:endParaRPr lang="fr-FR" sz="1600" dirty="0"/>
          </a:p>
          <a:p>
            <a:r>
              <a:rPr lang="fr-FR" sz="1600" dirty="0"/>
              <a:t>Au XIIIe siècle, avant et après</a:t>
            </a:r>
          </a:p>
          <a:p>
            <a:r>
              <a:rPr lang="fr-FR" sz="1600" dirty="0"/>
              <a:t>La chute de l’Empire almohade</a:t>
            </a:r>
          </a:p>
          <a:p>
            <a:endParaRPr lang="fr-FR" sz="1600" dirty="0"/>
          </a:p>
          <a:p>
            <a:r>
              <a:rPr lang="fr-FR" sz="1600" dirty="0"/>
              <a:t>*Et de nouvelles sécessions…</a:t>
            </a:r>
          </a:p>
          <a:p>
            <a:endParaRPr lang="fr-FR" sz="1600" dirty="0"/>
          </a:p>
          <a:p>
            <a:r>
              <a:rPr lang="fr-FR" sz="1600" dirty="0"/>
              <a:t>*1235-1525 : Le Maghreb se divise et se réorganise </a:t>
            </a:r>
            <a:r>
              <a:rPr lang="fr-FR" sz="1600" u="sng" dirty="0"/>
              <a:t>Définitivement</a:t>
            </a:r>
            <a:r>
              <a:rPr lang="fr-FR" sz="1600" dirty="0"/>
              <a:t> en trois entités </a:t>
            </a:r>
            <a:r>
              <a:rPr lang="fr-FR" sz="1600" u="sng" dirty="0"/>
              <a:t>berbères</a:t>
            </a:r>
            <a:r>
              <a:rPr lang="fr-FR" sz="1600" dirty="0"/>
              <a:t>…</a:t>
            </a:r>
          </a:p>
          <a:p>
            <a:r>
              <a:rPr lang="fr-FR" sz="1600" dirty="0"/>
              <a:t>a) Le Maghreb central des </a:t>
            </a:r>
            <a:r>
              <a:rPr lang="fr-FR" sz="1600" dirty="0" err="1"/>
              <a:t>Zianides</a:t>
            </a:r>
            <a:endParaRPr lang="fr-FR" sz="1600" dirty="0"/>
          </a:p>
          <a:p>
            <a:r>
              <a:rPr lang="fr-FR" sz="1600" dirty="0"/>
              <a:t>b) Le Maghreb oriental  des Hafsides</a:t>
            </a:r>
          </a:p>
          <a:p>
            <a:r>
              <a:rPr lang="fr-FR" sz="1600" dirty="0"/>
              <a:t>c) Le Maghreb occidental des Mérinides-Wattassides</a:t>
            </a:r>
          </a:p>
          <a:p>
            <a:endParaRPr lang="fr-FR" sz="1600" dirty="0"/>
          </a:p>
          <a:p>
            <a:r>
              <a:rPr lang="fr-FR" sz="1600" dirty="0"/>
              <a:t>*Dans cet ordre, récit…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9AEF267-F3B8-299C-0443-D5963CB51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1814" y="117226"/>
            <a:ext cx="6857961" cy="40991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5719EA19-457D-0500-217F-3E2C20BF041C}"/>
              </a:ext>
            </a:extLst>
          </p:cNvPr>
          <p:cNvSpPr/>
          <p:nvPr/>
        </p:nvSpPr>
        <p:spPr>
          <a:xfrm>
            <a:off x="6471920" y="1942266"/>
            <a:ext cx="274320" cy="23387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906E331-78C3-3ED7-A910-77D656A2FCC1}"/>
              </a:ext>
            </a:extLst>
          </p:cNvPr>
          <p:cNvSpPr/>
          <p:nvPr/>
        </p:nvSpPr>
        <p:spPr>
          <a:xfrm>
            <a:off x="7082266" y="1658528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D4627F7-9625-57EF-2E96-97E98ABD4FA3}"/>
              </a:ext>
            </a:extLst>
          </p:cNvPr>
          <p:cNvSpPr/>
          <p:nvPr/>
        </p:nvSpPr>
        <p:spPr>
          <a:xfrm>
            <a:off x="6894865" y="728395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90AD756-AB0A-A5CF-6067-2D4F2A12D5F3}"/>
              </a:ext>
            </a:extLst>
          </p:cNvPr>
          <p:cNvSpPr/>
          <p:nvPr/>
        </p:nvSpPr>
        <p:spPr>
          <a:xfrm>
            <a:off x="5629785" y="1124333"/>
            <a:ext cx="269556" cy="222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D8E1350C-06E6-7D99-0F23-2CFDEE7FFBD8}"/>
              </a:ext>
            </a:extLst>
          </p:cNvPr>
          <p:cNvSpPr/>
          <p:nvPr/>
        </p:nvSpPr>
        <p:spPr>
          <a:xfrm>
            <a:off x="7822714" y="117226"/>
            <a:ext cx="278533" cy="25926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369F80B1-4467-CA03-AC64-130B0C541F92}"/>
              </a:ext>
            </a:extLst>
          </p:cNvPr>
          <p:cNvSpPr/>
          <p:nvPr/>
        </p:nvSpPr>
        <p:spPr>
          <a:xfrm rot="3239321">
            <a:off x="5991203" y="2092455"/>
            <a:ext cx="1152357" cy="207059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37F3A252-107A-676A-8C4E-B7FED0D39351}"/>
              </a:ext>
            </a:extLst>
          </p:cNvPr>
          <p:cNvSpPr/>
          <p:nvPr/>
        </p:nvSpPr>
        <p:spPr>
          <a:xfrm rot="4440187">
            <a:off x="7975415" y="1480476"/>
            <a:ext cx="1006990" cy="201704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A7CDAE39-0A02-3688-5904-2194598B898E}"/>
              </a:ext>
            </a:extLst>
          </p:cNvPr>
          <p:cNvSpPr/>
          <p:nvPr/>
        </p:nvSpPr>
        <p:spPr>
          <a:xfrm rot="5400000">
            <a:off x="9596827" y="1436801"/>
            <a:ext cx="1168535" cy="174907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5C0863D5-7765-008D-6328-5240EA7EF2DC}"/>
              </a:ext>
            </a:extLst>
          </p:cNvPr>
          <p:cNvSpPr/>
          <p:nvPr/>
        </p:nvSpPr>
        <p:spPr>
          <a:xfrm>
            <a:off x="10532461" y="1802177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169E19A8-166B-30F8-2311-08AA84BF32E0}"/>
              </a:ext>
            </a:extLst>
          </p:cNvPr>
          <p:cNvSpPr/>
          <p:nvPr/>
        </p:nvSpPr>
        <p:spPr>
          <a:xfrm>
            <a:off x="7687661" y="2389084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285FA130-5C0D-3F83-9D2C-9D515ADE7CD2}"/>
              </a:ext>
            </a:extLst>
          </p:cNvPr>
          <p:cNvSpPr/>
          <p:nvPr/>
        </p:nvSpPr>
        <p:spPr>
          <a:xfrm>
            <a:off x="6746240" y="2622954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139995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13698-A6E9-6E64-9363-9D62023FF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F16BE7-2DBA-51C0-FCCE-E3F969073671}"/>
              </a:ext>
            </a:extLst>
          </p:cNvPr>
          <p:cNvSpPr/>
          <p:nvPr/>
        </p:nvSpPr>
        <p:spPr>
          <a:xfrm>
            <a:off x="92225" y="58846"/>
            <a:ext cx="5042926" cy="34470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1235-1525 : Le Maghreb se réorganise en trois pôles</a:t>
            </a:r>
          </a:p>
          <a:p>
            <a:r>
              <a:rPr lang="fr-FR" sz="1600" b="1" dirty="0"/>
              <a:t>1) 1235-1517 : Au centre, le royaume berbère des </a:t>
            </a:r>
            <a:r>
              <a:rPr lang="fr-FR" sz="1600" b="1" dirty="0" err="1"/>
              <a:t>Zianides</a:t>
            </a:r>
            <a:r>
              <a:rPr lang="fr-FR" sz="1600" b="1" dirty="0"/>
              <a:t> de Tlemcen 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*1235-1517 : Au Maghreb central, le royaume berbère</a:t>
            </a:r>
          </a:p>
          <a:p>
            <a:r>
              <a:rPr lang="fr-FR" sz="1600" dirty="0"/>
              <a:t>Des Abdalwadides ou </a:t>
            </a:r>
            <a:r>
              <a:rPr lang="fr-FR" sz="1600" dirty="0" err="1"/>
              <a:t>Zianides</a:t>
            </a:r>
            <a:r>
              <a:rPr lang="fr-FR" sz="1600" dirty="0"/>
              <a:t> de Tlemcen</a:t>
            </a:r>
          </a:p>
          <a:p>
            <a:r>
              <a:rPr lang="fr-FR" sz="1600" dirty="0"/>
              <a:t>Et d’abord, les origines…</a:t>
            </a:r>
          </a:p>
          <a:p>
            <a:endParaRPr lang="fr-FR" sz="1600" dirty="0"/>
          </a:p>
          <a:p>
            <a:r>
              <a:rPr lang="fr-FR" sz="1500" dirty="0"/>
              <a:t>*1050 : Dans le royaume berbère </a:t>
            </a:r>
            <a:r>
              <a:rPr lang="fr-FR" sz="1500" dirty="0" err="1"/>
              <a:t>sanhadja</a:t>
            </a:r>
            <a:r>
              <a:rPr lang="fr-FR" sz="1500" dirty="0"/>
              <a:t> des Hammadides </a:t>
            </a:r>
          </a:p>
          <a:p>
            <a:r>
              <a:rPr lang="fr-FR" sz="1500" dirty="0"/>
              <a:t>(1014)…</a:t>
            </a:r>
          </a:p>
          <a:p>
            <a:endParaRPr lang="fr-FR" sz="1500" dirty="0"/>
          </a:p>
          <a:p>
            <a:r>
              <a:rPr lang="fr-FR" sz="1500" dirty="0"/>
              <a:t>Les Banu </a:t>
            </a:r>
            <a:r>
              <a:rPr lang="fr-FR" sz="1500" dirty="0" err="1"/>
              <a:t>Zayyan</a:t>
            </a:r>
            <a:r>
              <a:rPr lang="fr-FR" sz="1500" dirty="0"/>
              <a:t>, Berbères Zénètes des Aurès</a:t>
            </a:r>
          </a:p>
          <a:p>
            <a:r>
              <a:rPr lang="fr-FR" sz="1500" dirty="0"/>
              <a:t>Chassés par les Banu Hilal arabes</a:t>
            </a:r>
          </a:p>
          <a:p>
            <a:r>
              <a:rPr lang="fr-FR" sz="1500" dirty="0"/>
              <a:t>Migrent vers l’ouest et s’installent autour de Tlemcen…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9B402EA-8DC1-CDF7-402C-601074609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1814" y="117226"/>
            <a:ext cx="6857961" cy="40991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E5FBC39B-ED04-A6B6-155C-539860DB6B5E}"/>
              </a:ext>
            </a:extLst>
          </p:cNvPr>
          <p:cNvSpPr/>
          <p:nvPr/>
        </p:nvSpPr>
        <p:spPr>
          <a:xfrm>
            <a:off x="6471920" y="1942266"/>
            <a:ext cx="274320" cy="23387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9BE2C17-F8AD-F06F-DA0E-DFDECFAD799C}"/>
              </a:ext>
            </a:extLst>
          </p:cNvPr>
          <p:cNvSpPr/>
          <p:nvPr/>
        </p:nvSpPr>
        <p:spPr>
          <a:xfrm>
            <a:off x="7082266" y="1658528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9F68E1E-C13A-B62C-62E3-20CA1E5B921A}"/>
              </a:ext>
            </a:extLst>
          </p:cNvPr>
          <p:cNvSpPr/>
          <p:nvPr/>
        </p:nvSpPr>
        <p:spPr>
          <a:xfrm>
            <a:off x="3782389" y="2735839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2651728-5A9C-A44C-71CD-878715382372}"/>
              </a:ext>
            </a:extLst>
          </p:cNvPr>
          <p:cNvSpPr/>
          <p:nvPr/>
        </p:nvSpPr>
        <p:spPr>
          <a:xfrm>
            <a:off x="6894865" y="728395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E209D5B-323C-0916-9282-E40C098F2268}"/>
              </a:ext>
            </a:extLst>
          </p:cNvPr>
          <p:cNvSpPr/>
          <p:nvPr/>
        </p:nvSpPr>
        <p:spPr>
          <a:xfrm>
            <a:off x="5629785" y="1124333"/>
            <a:ext cx="269556" cy="222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68237BE-66DE-712D-EDE3-30384ED4A960}"/>
              </a:ext>
            </a:extLst>
          </p:cNvPr>
          <p:cNvSpPr/>
          <p:nvPr/>
        </p:nvSpPr>
        <p:spPr>
          <a:xfrm>
            <a:off x="7822714" y="117226"/>
            <a:ext cx="278533" cy="25926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7F7E80A-0918-54B8-3437-7B80EB28711E}"/>
              </a:ext>
            </a:extLst>
          </p:cNvPr>
          <p:cNvSpPr/>
          <p:nvPr/>
        </p:nvSpPr>
        <p:spPr>
          <a:xfrm>
            <a:off x="9619398" y="2212533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B2827418-B836-0FB5-ADB7-7E179CF62A28}"/>
              </a:ext>
            </a:extLst>
          </p:cNvPr>
          <p:cNvCxnSpPr>
            <a:cxnSpLocks/>
            <a:endCxn id="3" idx="4"/>
          </p:cNvCxnSpPr>
          <p:nvPr/>
        </p:nvCxnSpPr>
        <p:spPr>
          <a:xfrm flipH="1" flipV="1">
            <a:off x="9756558" y="2446403"/>
            <a:ext cx="261202" cy="59143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CFC7222A-EA74-C785-7B04-3582097A252F}"/>
              </a:ext>
            </a:extLst>
          </p:cNvPr>
          <p:cNvSpPr/>
          <p:nvPr/>
        </p:nvSpPr>
        <p:spPr>
          <a:xfrm>
            <a:off x="4534602" y="3195130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AB409373-0A21-21D2-CDC7-51BE0D867B28}"/>
              </a:ext>
            </a:extLst>
          </p:cNvPr>
          <p:cNvCxnSpPr>
            <a:cxnSpLocks/>
          </p:cNvCxnSpPr>
          <p:nvPr/>
        </p:nvCxnSpPr>
        <p:spPr>
          <a:xfrm>
            <a:off x="8744607" y="2176136"/>
            <a:ext cx="842528" cy="174540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3902FC31-8CD7-29FC-8939-ADA9ADD566D7}"/>
              </a:ext>
            </a:extLst>
          </p:cNvPr>
          <p:cNvCxnSpPr>
            <a:cxnSpLocks/>
          </p:cNvCxnSpPr>
          <p:nvPr/>
        </p:nvCxnSpPr>
        <p:spPr>
          <a:xfrm flipH="1">
            <a:off x="7921808" y="2166813"/>
            <a:ext cx="822799" cy="25652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8FE10FB5-08BB-DF5E-7481-FD2CBE27F81E}"/>
              </a:ext>
            </a:extLst>
          </p:cNvPr>
          <p:cNvSpPr/>
          <p:nvPr/>
        </p:nvSpPr>
        <p:spPr>
          <a:xfrm>
            <a:off x="4116410" y="1834610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31743655-1882-A1D8-DC18-9DC78B09C875}"/>
              </a:ext>
            </a:extLst>
          </p:cNvPr>
          <p:cNvCxnSpPr>
            <a:cxnSpLocks/>
          </p:cNvCxnSpPr>
          <p:nvPr/>
        </p:nvCxnSpPr>
        <p:spPr>
          <a:xfrm>
            <a:off x="2836884" y="3122468"/>
            <a:ext cx="46279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955E31B7-35BF-AC4E-3EAF-1100583A6C84}"/>
              </a:ext>
            </a:extLst>
          </p:cNvPr>
          <p:cNvSpPr/>
          <p:nvPr/>
        </p:nvSpPr>
        <p:spPr>
          <a:xfrm rot="4732833">
            <a:off x="8253821" y="1375217"/>
            <a:ext cx="1089619" cy="22044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54AF95E5-B4F7-594F-3857-BFD4FE3A3240}"/>
              </a:ext>
            </a:extLst>
          </p:cNvPr>
          <p:cNvSpPr/>
          <p:nvPr/>
        </p:nvSpPr>
        <p:spPr>
          <a:xfrm>
            <a:off x="7687661" y="2389084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E2090188-F7BD-40B1-831F-614850BEB5F6}"/>
              </a:ext>
            </a:extLst>
          </p:cNvPr>
          <p:cNvSpPr/>
          <p:nvPr/>
        </p:nvSpPr>
        <p:spPr>
          <a:xfrm>
            <a:off x="9277196" y="1862101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145315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A7C9F-FAB4-6AED-BB52-AA2C89720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03188E4-AC2B-96F0-AB2C-F5EB57A192C7}"/>
              </a:ext>
            </a:extLst>
          </p:cNvPr>
          <p:cNvSpPr/>
          <p:nvPr/>
        </p:nvSpPr>
        <p:spPr>
          <a:xfrm>
            <a:off x="92224" y="58846"/>
            <a:ext cx="6111103" cy="32932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1) 1235-1517 : Au centre, le royaume berbère des </a:t>
            </a:r>
            <a:r>
              <a:rPr lang="fr-FR" sz="1600" b="1" dirty="0" err="1"/>
              <a:t>Zianides</a:t>
            </a:r>
            <a:r>
              <a:rPr lang="fr-FR" sz="1600" b="1" dirty="0"/>
              <a:t> de Tlemcen 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*1147-1269 : L’Empire almohade…</a:t>
            </a:r>
          </a:p>
          <a:p>
            <a:endParaRPr lang="fr-FR" sz="1600" dirty="0"/>
          </a:p>
          <a:p>
            <a:r>
              <a:rPr lang="fr-FR" sz="1600" dirty="0"/>
              <a:t>*1145 : A Tlemcen…</a:t>
            </a:r>
          </a:p>
          <a:p>
            <a:r>
              <a:rPr lang="fr-FR" sz="1600" dirty="0"/>
              <a:t>Arrivée des Almohades de Marrakech, Berbères </a:t>
            </a:r>
            <a:r>
              <a:rPr lang="fr-FR" sz="1600" dirty="0" err="1"/>
              <a:t>Masmoudas</a:t>
            </a:r>
            <a:r>
              <a:rPr lang="fr-FR" sz="1600" dirty="0"/>
              <a:t> ; Puis…</a:t>
            </a:r>
          </a:p>
          <a:p>
            <a:endParaRPr lang="fr-FR" sz="1600" dirty="0"/>
          </a:p>
          <a:p>
            <a:r>
              <a:rPr lang="fr-FR" sz="1600" dirty="0"/>
              <a:t>*1152-60 : Les Almohades conquièrent le Maghreb jusqu’à Tripoli</a:t>
            </a:r>
          </a:p>
          <a:p>
            <a:r>
              <a:rPr lang="fr-FR" sz="1600" dirty="0"/>
              <a:t>Fin des Hammadides ; NB : Et des Zirides de l’Ifriqiya</a:t>
            </a:r>
          </a:p>
          <a:p>
            <a:endParaRPr lang="fr-FR" sz="1600" dirty="0"/>
          </a:p>
          <a:p>
            <a:r>
              <a:rPr lang="fr-FR" sz="1600" dirty="0"/>
              <a:t>*Les </a:t>
            </a:r>
            <a:r>
              <a:rPr lang="fr-FR" sz="1600" dirty="0" err="1"/>
              <a:t>Zianides</a:t>
            </a:r>
            <a:r>
              <a:rPr lang="fr-FR" sz="1600" dirty="0"/>
              <a:t>, vassaux des Almohades</a:t>
            </a:r>
          </a:p>
          <a:p>
            <a:endParaRPr lang="fr-FR" sz="1600" dirty="0"/>
          </a:p>
          <a:p>
            <a:r>
              <a:rPr lang="fr-FR" sz="1600" dirty="0"/>
              <a:t>*Mais…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87A148E-1C0F-820D-076A-B07255082C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8933"/>
          <a:stretch>
            <a:fillRect/>
          </a:stretch>
        </p:blipFill>
        <p:spPr>
          <a:xfrm rot="10800000">
            <a:off x="6351585" y="142240"/>
            <a:ext cx="5748190" cy="412918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909D04BB-93DD-F48A-089E-2F5950145731}"/>
              </a:ext>
            </a:extLst>
          </p:cNvPr>
          <p:cNvSpPr/>
          <p:nvPr/>
        </p:nvSpPr>
        <p:spPr>
          <a:xfrm>
            <a:off x="6971346" y="3453549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110D708-31CF-8D5A-6553-4880113169A9}"/>
              </a:ext>
            </a:extLst>
          </p:cNvPr>
          <p:cNvSpPr/>
          <p:nvPr/>
        </p:nvSpPr>
        <p:spPr>
          <a:xfrm>
            <a:off x="8514339" y="664714"/>
            <a:ext cx="278533" cy="25926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EEB0C941-2FD2-F9A2-24E5-7BE900D6DA4B}"/>
              </a:ext>
            </a:extLst>
          </p:cNvPr>
          <p:cNvSpPr/>
          <p:nvPr/>
        </p:nvSpPr>
        <p:spPr>
          <a:xfrm rot="10129434">
            <a:off x="6974330" y="1047469"/>
            <a:ext cx="2829803" cy="96097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435CC0BC-574D-1352-1950-457DF38A242F}"/>
              </a:ext>
            </a:extLst>
          </p:cNvPr>
          <p:cNvCxnSpPr>
            <a:cxnSpLocks/>
          </p:cNvCxnSpPr>
          <p:nvPr/>
        </p:nvCxnSpPr>
        <p:spPr>
          <a:xfrm flipV="1">
            <a:off x="7936546" y="2510874"/>
            <a:ext cx="485109" cy="12435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168A5A6B-B05B-168B-5A4E-A37852D2EAE8}"/>
              </a:ext>
            </a:extLst>
          </p:cNvPr>
          <p:cNvCxnSpPr>
            <a:cxnSpLocks/>
          </p:cNvCxnSpPr>
          <p:nvPr/>
        </p:nvCxnSpPr>
        <p:spPr>
          <a:xfrm>
            <a:off x="9935357" y="2089900"/>
            <a:ext cx="876469" cy="23387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04CF8CFC-F95E-4E7C-F8D1-98D71DCD15FD}"/>
              </a:ext>
            </a:extLst>
          </p:cNvPr>
          <p:cNvCxnSpPr>
            <a:cxnSpLocks/>
          </p:cNvCxnSpPr>
          <p:nvPr/>
        </p:nvCxnSpPr>
        <p:spPr>
          <a:xfrm>
            <a:off x="10811826" y="2818272"/>
            <a:ext cx="612300" cy="183062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C9D7773B-7B7D-5BEF-F7CD-DC496288BB31}"/>
              </a:ext>
            </a:extLst>
          </p:cNvPr>
          <p:cNvCxnSpPr>
            <a:cxnSpLocks/>
          </p:cNvCxnSpPr>
          <p:nvPr/>
        </p:nvCxnSpPr>
        <p:spPr>
          <a:xfrm flipH="1">
            <a:off x="10811826" y="2206835"/>
            <a:ext cx="137160" cy="611437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505608C4-EFA0-0FDE-1957-B543258E7124}"/>
              </a:ext>
            </a:extLst>
          </p:cNvPr>
          <p:cNvSpPr/>
          <p:nvPr/>
        </p:nvSpPr>
        <p:spPr>
          <a:xfrm>
            <a:off x="10811826" y="2206835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F32C78AF-6EB2-07BC-A266-1E7B9C85272F}"/>
              </a:ext>
            </a:extLst>
          </p:cNvPr>
          <p:cNvCxnSpPr>
            <a:cxnSpLocks/>
          </p:cNvCxnSpPr>
          <p:nvPr/>
        </p:nvCxnSpPr>
        <p:spPr>
          <a:xfrm flipV="1">
            <a:off x="7303633" y="2717918"/>
            <a:ext cx="398766" cy="43460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16574D9F-E3AA-6467-8811-2AAAA015842D}"/>
              </a:ext>
            </a:extLst>
          </p:cNvPr>
          <p:cNvSpPr/>
          <p:nvPr/>
        </p:nvSpPr>
        <p:spPr>
          <a:xfrm>
            <a:off x="7069486" y="3118269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36ED1670-2260-ED5B-23F5-68698066FF44}"/>
              </a:ext>
            </a:extLst>
          </p:cNvPr>
          <p:cNvSpPr/>
          <p:nvPr/>
        </p:nvSpPr>
        <p:spPr>
          <a:xfrm rot="1195542">
            <a:off x="6951048" y="2151889"/>
            <a:ext cx="1131368" cy="187833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E52B40E4-AEFF-D45F-C943-1543EE404A6A}"/>
              </a:ext>
            </a:extLst>
          </p:cNvPr>
          <p:cNvSpPr/>
          <p:nvPr/>
        </p:nvSpPr>
        <p:spPr>
          <a:xfrm rot="5400000">
            <a:off x="9516342" y="1189954"/>
            <a:ext cx="1540656" cy="298653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3066BC87-F010-8E11-B72F-BAC96CB12EA4}"/>
              </a:ext>
            </a:extLst>
          </p:cNvPr>
          <p:cNvSpPr/>
          <p:nvPr/>
        </p:nvSpPr>
        <p:spPr>
          <a:xfrm rot="4732833">
            <a:off x="7957350" y="2575288"/>
            <a:ext cx="1089619" cy="66987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4D1E3EED-ED2C-AA80-8F1A-BABF944EDB01}"/>
              </a:ext>
            </a:extLst>
          </p:cNvPr>
          <p:cNvSpPr/>
          <p:nvPr/>
        </p:nvSpPr>
        <p:spPr>
          <a:xfrm>
            <a:off x="7662226" y="2518297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32166AD3-CB5B-B437-B876-773C4E296BA5}"/>
              </a:ext>
            </a:extLst>
          </p:cNvPr>
          <p:cNvSpPr/>
          <p:nvPr/>
        </p:nvSpPr>
        <p:spPr>
          <a:xfrm>
            <a:off x="7481232" y="2243316"/>
            <a:ext cx="224798" cy="20061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9C9923FD-208C-1074-4762-262902186C5B}"/>
              </a:ext>
            </a:extLst>
          </p:cNvPr>
          <p:cNvSpPr/>
          <p:nvPr/>
        </p:nvSpPr>
        <p:spPr>
          <a:xfrm>
            <a:off x="7618541" y="2206835"/>
            <a:ext cx="224798" cy="20061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FDBFEFAE-3111-A35B-9EC2-9826F8417B3B}"/>
              </a:ext>
            </a:extLst>
          </p:cNvPr>
          <p:cNvSpPr/>
          <p:nvPr/>
        </p:nvSpPr>
        <p:spPr>
          <a:xfrm>
            <a:off x="6873704" y="1396532"/>
            <a:ext cx="269556" cy="222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83433177-3000-4398-2217-D47310D232B6}"/>
              </a:ext>
            </a:extLst>
          </p:cNvPr>
          <p:cNvSpPr/>
          <p:nvPr/>
        </p:nvSpPr>
        <p:spPr>
          <a:xfrm>
            <a:off x="7489808" y="2064561"/>
            <a:ext cx="224798" cy="20061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4E1A2B7E-460C-1440-4547-6535F3C5B16F}"/>
              </a:ext>
            </a:extLst>
          </p:cNvPr>
          <p:cNvSpPr/>
          <p:nvPr/>
        </p:nvSpPr>
        <p:spPr>
          <a:xfrm>
            <a:off x="7865894" y="1057262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9461C2F1-549A-AFE8-C950-8273FB824ECA}"/>
              </a:ext>
            </a:extLst>
          </p:cNvPr>
          <p:cNvCxnSpPr>
            <a:cxnSpLocks/>
          </p:cNvCxnSpPr>
          <p:nvPr/>
        </p:nvCxnSpPr>
        <p:spPr>
          <a:xfrm flipV="1">
            <a:off x="8560921" y="2126381"/>
            <a:ext cx="792006" cy="391916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>
            <a:extLst>
              <a:ext uri="{FF2B5EF4-FFF2-40B4-BE49-F238E27FC236}">
                <a16:creationId xmlns:a16="http://schemas.microsoft.com/office/drawing/2014/main" id="{50EF135A-B395-2230-8160-631887701AA2}"/>
              </a:ext>
            </a:extLst>
          </p:cNvPr>
          <p:cNvSpPr/>
          <p:nvPr/>
        </p:nvSpPr>
        <p:spPr>
          <a:xfrm>
            <a:off x="9352927" y="2009446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3997560-0B96-2839-18A0-4ABD434B155D}"/>
              </a:ext>
            </a:extLst>
          </p:cNvPr>
          <p:cNvSpPr/>
          <p:nvPr/>
        </p:nvSpPr>
        <p:spPr>
          <a:xfrm>
            <a:off x="9613859" y="3943927"/>
            <a:ext cx="2492256" cy="3400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1147-1269 : Les Almohades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6CAA57A4-BB9D-5EC6-2261-252E109AEE71}"/>
              </a:ext>
            </a:extLst>
          </p:cNvPr>
          <p:cNvSpPr/>
          <p:nvPr/>
        </p:nvSpPr>
        <p:spPr>
          <a:xfrm>
            <a:off x="7486926" y="1750465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DA2E1982-FE54-2388-7AFE-6B3F66546C5D}"/>
              </a:ext>
            </a:extLst>
          </p:cNvPr>
          <p:cNvSpPr/>
          <p:nvPr/>
        </p:nvSpPr>
        <p:spPr>
          <a:xfrm rot="4732833">
            <a:off x="8863168" y="1560889"/>
            <a:ext cx="668493" cy="1558298"/>
          </a:xfrm>
          <a:prstGeom prst="ellipse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F3B20E4A-3A13-2B83-0CDF-B9EBA43CC900}"/>
              </a:ext>
            </a:extLst>
          </p:cNvPr>
          <p:cNvSpPr/>
          <p:nvPr/>
        </p:nvSpPr>
        <p:spPr>
          <a:xfrm>
            <a:off x="8421655" y="2381240"/>
            <a:ext cx="278533" cy="259268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6405220F-252B-75C7-071A-D8845DC60CAB}"/>
              </a:ext>
            </a:extLst>
          </p:cNvPr>
          <p:cNvSpPr/>
          <p:nvPr/>
        </p:nvSpPr>
        <p:spPr>
          <a:xfrm>
            <a:off x="9661037" y="1972965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396B7102-3166-7A20-24A4-DEB17C8A8C7B}"/>
              </a:ext>
            </a:extLst>
          </p:cNvPr>
          <p:cNvSpPr/>
          <p:nvPr/>
        </p:nvSpPr>
        <p:spPr>
          <a:xfrm>
            <a:off x="3147775" y="615540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D5943790-3913-1F98-18E5-E738A2BF6CDF}"/>
              </a:ext>
            </a:extLst>
          </p:cNvPr>
          <p:cNvSpPr/>
          <p:nvPr/>
        </p:nvSpPr>
        <p:spPr>
          <a:xfrm rot="6885153">
            <a:off x="10336154" y="1668534"/>
            <a:ext cx="956032" cy="1832153"/>
          </a:xfrm>
          <a:prstGeom prst="ellipse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EFF30E82-C19F-ACC4-7875-C89242AA20B9}"/>
              </a:ext>
            </a:extLst>
          </p:cNvPr>
          <p:cNvSpPr/>
          <p:nvPr/>
        </p:nvSpPr>
        <p:spPr>
          <a:xfrm>
            <a:off x="11424126" y="2884399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43072FAC-F9EA-0FA5-F2D4-47AC395AE36C}"/>
              </a:ext>
            </a:extLst>
          </p:cNvPr>
          <p:cNvSpPr/>
          <p:nvPr/>
        </p:nvSpPr>
        <p:spPr>
          <a:xfrm>
            <a:off x="4923033" y="2064561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759014EE-959B-B845-01E6-A4FEB83FF894}"/>
              </a:ext>
            </a:extLst>
          </p:cNvPr>
          <p:cNvSpPr/>
          <p:nvPr/>
        </p:nvSpPr>
        <p:spPr>
          <a:xfrm>
            <a:off x="4598046" y="2064561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3371EF8C-447D-9053-591C-239F5A0A333F}"/>
              </a:ext>
            </a:extLst>
          </p:cNvPr>
          <p:cNvCxnSpPr>
            <a:cxnSpLocks/>
          </p:cNvCxnSpPr>
          <p:nvPr/>
        </p:nvCxnSpPr>
        <p:spPr>
          <a:xfrm>
            <a:off x="11738374" y="738090"/>
            <a:ext cx="0" cy="115877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280819E0-EFC4-5F34-15AE-94A4A578E271}"/>
              </a:ext>
            </a:extLst>
          </p:cNvPr>
          <p:cNvSpPr/>
          <p:nvPr/>
        </p:nvSpPr>
        <p:spPr>
          <a:xfrm>
            <a:off x="11603596" y="738090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N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6542938-27B8-1085-F794-8F3C89480DA3}"/>
              </a:ext>
            </a:extLst>
          </p:cNvPr>
          <p:cNvSpPr/>
          <p:nvPr/>
        </p:nvSpPr>
        <p:spPr>
          <a:xfrm>
            <a:off x="11603596" y="1674222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787358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6C2DF-682E-575B-CB40-8298CD29B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E7A1BDD-D22C-813B-72F9-CEAA23C41359}"/>
              </a:ext>
            </a:extLst>
          </p:cNvPr>
          <p:cNvSpPr/>
          <p:nvPr/>
        </p:nvSpPr>
        <p:spPr>
          <a:xfrm>
            <a:off x="92225" y="58846"/>
            <a:ext cx="5042926" cy="50167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1) 1235-1517 : Au centre, le royaume berbère des </a:t>
            </a:r>
            <a:r>
              <a:rPr lang="fr-FR" sz="1600" b="1" dirty="0" err="1"/>
              <a:t>Zianides</a:t>
            </a:r>
            <a:r>
              <a:rPr lang="fr-FR" sz="1600" b="1" dirty="0"/>
              <a:t> de Tlemcen 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*Au XIIIe siècle, déclin des Almohades…</a:t>
            </a:r>
          </a:p>
          <a:p>
            <a:endParaRPr lang="fr-FR" sz="1600" dirty="0"/>
          </a:p>
          <a:p>
            <a:r>
              <a:rPr lang="fr-FR" sz="1600" dirty="0"/>
              <a:t>*1235 : </a:t>
            </a:r>
            <a:r>
              <a:rPr lang="fr-FR" sz="1600" dirty="0" err="1"/>
              <a:t>Yaghmoracen</a:t>
            </a:r>
            <a:r>
              <a:rPr lang="fr-FR" sz="1600" dirty="0"/>
              <a:t> Ibn </a:t>
            </a:r>
            <a:r>
              <a:rPr lang="fr-FR" sz="1600" dirty="0" err="1"/>
              <a:t>Ziane</a:t>
            </a:r>
            <a:r>
              <a:rPr lang="fr-FR" sz="1600" dirty="0"/>
              <a:t>, chef des </a:t>
            </a:r>
            <a:r>
              <a:rPr lang="fr-FR" sz="1600" dirty="0" err="1"/>
              <a:t>Zianides</a:t>
            </a:r>
            <a:endParaRPr lang="fr-FR" sz="1600" dirty="0"/>
          </a:p>
          <a:p>
            <a:r>
              <a:rPr lang="fr-FR" sz="1600" dirty="0"/>
              <a:t>Se proclame indépendant</a:t>
            </a:r>
          </a:p>
          <a:p>
            <a:r>
              <a:rPr lang="fr-FR" sz="1600" dirty="0"/>
              <a:t>Et il fonde le royaume de Tlemcen</a:t>
            </a:r>
          </a:p>
          <a:p>
            <a:endParaRPr lang="fr-FR" sz="1600" dirty="0"/>
          </a:p>
          <a:p>
            <a:r>
              <a:rPr lang="fr-FR" sz="1600" dirty="0"/>
              <a:t>*Avec Tlemcen et les ports d’Oran et </a:t>
            </a:r>
            <a:r>
              <a:rPr lang="fr-FR" sz="1600" dirty="0" err="1"/>
              <a:t>Honaïne</a:t>
            </a:r>
            <a:endParaRPr lang="fr-FR" sz="1600" dirty="0"/>
          </a:p>
          <a:p>
            <a:r>
              <a:rPr lang="fr-FR" sz="1600" dirty="0"/>
              <a:t>Les </a:t>
            </a:r>
            <a:r>
              <a:rPr lang="fr-FR" sz="1600" dirty="0" err="1"/>
              <a:t>Zianides</a:t>
            </a:r>
            <a:r>
              <a:rPr lang="fr-FR" sz="1600" dirty="0"/>
              <a:t>, </a:t>
            </a:r>
            <a:r>
              <a:rPr lang="fr-FR" sz="1600" dirty="0">
                <a:solidFill>
                  <a:srgbClr val="FF0000"/>
                </a:solidFill>
              </a:rPr>
              <a:t>alliés à l’Aragon contre la Castille</a:t>
            </a:r>
            <a:r>
              <a:rPr lang="fr-FR" sz="1600" dirty="0"/>
              <a:t>, contrôlent Le commerce entre Maghreb, l’Espagne et le Sahara</a:t>
            </a:r>
          </a:p>
          <a:p>
            <a:endParaRPr lang="fr-FR" sz="1600" dirty="0"/>
          </a:p>
          <a:p>
            <a:r>
              <a:rPr lang="fr-FR" sz="1600" dirty="0"/>
              <a:t>*1288-1307 : Les Mérinides de Fès</a:t>
            </a:r>
          </a:p>
          <a:p>
            <a:r>
              <a:rPr lang="fr-FR" sz="1600" dirty="0"/>
              <a:t>Successeurs au Maroc des Almohades ; </a:t>
            </a:r>
            <a:r>
              <a:rPr lang="fr-FR" sz="1600" u="sng" dirty="0"/>
              <a:t>A revoir</a:t>
            </a:r>
            <a:r>
              <a:rPr lang="fr-FR" sz="1600" dirty="0"/>
              <a:t>…</a:t>
            </a:r>
          </a:p>
          <a:p>
            <a:r>
              <a:rPr lang="fr-FR" sz="1600" dirty="0"/>
              <a:t>Attaquent Tlemcen ; Puis ils se replient…</a:t>
            </a:r>
          </a:p>
          <a:p>
            <a:endParaRPr lang="fr-FR" sz="1600" dirty="0"/>
          </a:p>
          <a:p>
            <a:r>
              <a:rPr lang="fr-FR" sz="1600" dirty="0"/>
              <a:t>*1347-50 : Nouvelle invasion sans succès ; </a:t>
            </a:r>
            <a:r>
              <a:rPr lang="fr-FR" sz="1600" u="sng" dirty="0"/>
              <a:t>A revoir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*Au XVe siècle, épilogue…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9AC76D3-22BB-3AB1-B5A7-0C7A35E32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1814" y="117226"/>
            <a:ext cx="6857961" cy="40991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67676AEA-CDF4-6C50-C2B8-D3C8264CE9B1}"/>
              </a:ext>
            </a:extLst>
          </p:cNvPr>
          <p:cNvSpPr/>
          <p:nvPr/>
        </p:nvSpPr>
        <p:spPr>
          <a:xfrm>
            <a:off x="6471920" y="1942266"/>
            <a:ext cx="274320" cy="23387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EEA2A5B-A239-B6F5-383D-6B4C166547E4}"/>
              </a:ext>
            </a:extLst>
          </p:cNvPr>
          <p:cNvSpPr/>
          <p:nvPr/>
        </p:nvSpPr>
        <p:spPr>
          <a:xfrm>
            <a:off x="7082266" y="1658528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75D8276-1CB4-7AE8-D8A7-24D3394E12F4}"/>
              </a:ext>
            </a:extLst>
          </p:cNvPr>
          <p:cNvSpPr/>
          <p:nvPr/>
        </p:nvSpPr>
        <p:spPr>
          <a:xfrm>
            <a:off x="6894865" y="728395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6E3FDC1-2806-C462-BCD3-7EAA7344428E}"/>
              </a:ext>
            </a:extLst>
          </p:cNvPr>
          <p:cNvSpPr/>
          <p:nvPr/>
        </p:nvSpPr>
        <p:spPr>
          <a:xfrm>
            <a:off x="5629785" y="1124333"/>
            <a:ext cx="269556" cy="222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1A221D7-5AAD-F6F0-A2D0-C357FEEFC054}"/>
              </a:ext>
            </a:extLst>
          </p:cNvPr>
          <p:cNvSpPr/>
          <p:nvPr/>
        </p:nvSpPr>
        <p:spPr>
          <a:xfrm>
            <a:off x="7822714" y="117226"/>
            <a:ext cx="278533" cy="25926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C2C9054A-9B37-6B11-7011-984FE3BFBBA2}"/>
              </a:ext>
            </a:extLst>
          </p:cNvPr>
          <p:cNvSpPr/>
          <p:nvPr/>
        </p:nvSpPr>
        <p:spPr>
          <a:xfrm rot="4440187">
            <a:off x="7975415" y="1480476"/>
            <a:ext cx="1006990" cy="201704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09E38C68-8C7D-9477-636D-74E47D0229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14" t="29893" r="11574" b="39207"/>
          <a:stretch>
            <a:fillRect/>
          </a:stretch>
        </p:blipFill>
        <p:spPr>
          <a:xfrm rot="10800000">
            <a:off x="8744607" y="3118005"/>
            <a:ext cx="3321378" cy="364720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7" name="Ellipse 26">
            <a:extLst>
              <a:ext uri="{FF2B5EF4-FFF2-40B4-BE49-F238E27FC236}">
                <a16:creationId xmlns:a16="http://schemas.microsoft.com/office/drawing/2014/main" id="{932B8827-B434-EB8C-8214-38BB83ED8C76}"/>
              </a:ext>
            </a:extLst>
          </p:cNvPr>
          <p:cNvSpPr/>
          <p:nvPr/>
        </p:nvSpPr>
        <p:spPr>
          <a:xfrm>
            <a:off x="7890861" y="2166813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DBC8B46-6099-0FB5-7422-5F9D55C47159}"/>
              </a:ext>
            </a:extLst>
          </p:cNvPr>
          <p:cNvSpPr/>
          <p:nvPr/>
        </p:nvSpPr>
        <p:spPr>
          <a:xfrm>
            <a:off x="11414104" y="3982531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A2E92F9-D603-8964-E3FC-96AAD68756BE}"/>
              </a:ext>
            </a:extLst>
          </p:cNvPr>
          <p:cNvSpPr/>
          <p:nvPr/>
        </p:nvSpPr>
        <p:spPr>
          <a:xfrm>
            <a:off x="7526722" y="2255129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E61335CF-FA6D-AB88-6071-02F4A162C871}"/>
              </a:ext>
            </a:extLst>
          </p:cNvPr>
          <p:cNvSpPr/>
          <p:nvPr/>
        </p:nvSpPr>
        <p:spPr>
          <a:xfrm>
            <a:off x="11229291" y="4139548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8A3A939-6A89-0AC7-FBCA-C6A59A1B9F9E}"/>
              </a:ext>
            </a:extLst>
          </p:cNvPr>
          <p:cNvSpPr/>
          <p:nvPr/>
        </p:nvSpPr>
        <p:spPr>
          <a:xfrm>
            <a:off x="11276944" y="4296565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A6E7A4DD-CADE-6D13-966B-BE54BC8D18F6}"/>
              </a:ext>
            </a:extLst>
          </p:cNvPr>
          <p:cNvSpPr/>
          <p:nvPr/>
        </p:nvSpPr>
        <p:spPr>
          <a:xfrm>
            <a:off x="7687661" y="2389084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ED03AD82-32A4-9C8C-35C1-30A0B15D37A0}"/>
              </a:ext>
            </a:extLst>
          </p:cNvPr>
          <p:cNvCxnSpPr>
            <a:cxnSpLocks/>
          </p:cNvCxnSpPr>
          <p:nvPr/>
        </p:nvCxnSpPr>
        <p:spPr>
          <a:xfrm flipV="1">
            <a:off x="6661528" y="2493080"/>
            <a:ext cx="941421" cy="23387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63290DFD-C127-D6E4-CE5D-4781FCA7CC6C}"/>
              </a:ext>
            </a:extLst>
          </p:cNvPr>
          <p:cNvSpPr/>
          <p:nvPr/>
        </p:nvSpPr>
        <p:spPr>
          <a:xfrm>
            <a:off x="6746240" y="2622954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6D6817A2-9D79-DB90-6F72-FB1A3B99462D}"/>
              </a:ext>
            </a:extLst>
          </p:cNvPr>
          <p:cNvCxnSpPr>
            <a:cxnSpLocks/>
            <a:endCxn id="31" idx="2"/>
          </p:cNvCxnSpPr>
          <p:nvPr/>
        </p:nvCxnSpPr>
        <p:spPr>
          <a:xfrm flipV="1">
            <a:off x="10589983" y="4413500"/>
            <a:ext cx="686961" cy="23387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DF47F841-2801-B5CC-FF59-F9918B8CB56B}"/>
              </a:ext>
            </a:extLst>
          </p:cNvPr>
          <p:cNvSpPr/>
          <p:nvPr/>
        </p:nvSpPr>
        <p:spPr>
          <a:xfrm>
            <a:off x="10315663" y="4530435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B82D6CC-C194-262D-BB54-03B28897B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57" t="48731" r="29149" b="39207"/>
          <a:stretch>
            <a:fillRect/>
          </a:stretch>
        </p:blipFill>
        <p:spPr>
          <a:xfrm rot="10800000">
            <a:off x="5233604" y="3954622"/>
            <a:ext cx="3373843" cy="27861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F58C0A3A-9C9F-E9BA-57C3-969A119FE463}"/>
              </a:ext>
            </a:extLst>
          </p:cNvPr>
          <p:cNvSpPr/>
          <p:nvPr/>
        </p:nvSpPr>
        <p:spPr>
          <a:xfrm>
            <a:off x="7276181" y="6209459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FE2D564-ACFE-BD19-ADB5-550FBC8877AD}"/>
              </a:ext>
            </a:extLst>
          </p:cNvPr>
          <p:cNvSpPr/>
          <p:nvPr/>
        </p:nvSpPr>
        <p:spPr>
          <a:xfrm>
            <a:off x="7082266" y="6028948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F7E6F69-59BD-F98D-A1BB-1DD55CEEF890}"/>
              </a:ext>
            </a:extLst>
          </p:cNvPr>
          <p:cNvSpPr/>
          <p:nvPr/>
        </p:nvSpPr>
        <p:spPr>
          <a:xfrm>
            <a:off x="7550501" y="5758444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B33C6B6-FCBB-A9F4-044B-82838DF70DE2}"/>
              </a:ext>
            </a:extLst>
          </p:cNvPr>
          <p:cNvSpPr/>
          <p:nvPr/>
        </p:nvSpPr>
        <p:spPr>
          <a:xfrm>
            <a:off x="4390056" y="1346974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4D4A930-2EF5-55A3-3583-3297D53EE6FA}"/>
              </a:ext>
            </a:extLst>
          </p:cNvPr>
          <p:cNvSpPr/>
          <p:nvPr/>
        </p:nvSpPr>
        <p:spPr>
          <a:xfrm>
            <a:off x="5958840" y="3429000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FCA7D7D-8003-F89B-BC6C-3337FABA86F3}"/>
              </a:ext>
            </a:extLst>
          </p:cNvPr>
          <p:cNvSpPr/>
          <p:nvPr/>
        </p:nvSpPr>
        <p:spPr>
          <a:xfrm>
            <a:off x="4102117" y="2283747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2DEECEA-DBCD-6ED9-EC84-3D24D2689527}"/>
              </a:ext>
            </a:extLst>
          </p:cNvPr>
          <p:cNvSpPr/>
          <p:nvPr/>
        </p:nvSpPr>
        <p:spPr>
          <a:xfrm>
            <a:off x="4384647" y="2283747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010470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2CFAC-5FDC-5681-7518-46A53A328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0D765A4-B321-2198-B497-EABD00FCA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1814" y="117226"/>
            <a:ext cx="6857961" cy="40991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7" name="Ellipse 26">
            <a:extLst>
              <a:ext uri="{FF2B5EF4-FFF2-40B4-BE49-F238E27FC236}">
                <a16:creationId xmlns:a16="http://schemas.microsoft.com/office/drawing/2014/main" id="{C5752B11-EA2E-12F9-6AC8-DC18D62F5B19}"/>
              </a:ext>
            </a:extLst>
          </p:cNvPr>
          <p:cNvSpPr/>
          <p:nvPr/>
        </p:nvSpPr>
        <p:spPr>
          <a:xfrm>
            <a:off x="6471920" y="1942266"/>
            <a:ext cx="274320" cy="23387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DFD4E5C4-3734-1FF1-2E20-5A941299119C}"/>
              </a:ext>
            </a:extLst>
          </p:cNvPr>
          <p:cNvSpPr/>
          <p:nvPr/>
        </p:nvSpPr>
        <p:spPr>
          <a:xfrm>
            <a:off x="7082266" y="1658528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7CB202F6-66B8-ADB7-C077-1B0F9B2352F2}"/>
              </a:ext>
            </a:extLst>
          </p:cNvPr>
          <p:cNvSpPr/>
          <p:nvPr/>
        </p:nvSpPr>
        <p:spPr>
          <a:xfrm>
            <a:off x="6894865" y="728395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87BA6244-28CD-A90F-88DF-9A7F4F009D7F}"/>
              </a:ext>
            </a:extLst>
          </p:cNvPr>
          <p:cNvSpPr/>
          <p:nvPr/>
        </p:nvSpPr>
        <p:spPr>
          <a:xfrm>
            <a:off x="5629785" y="1124333"/>
            <a:ext cx="269556" cy="222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FA2404C4-C499-08D5-66BC-976AFDA90749}"/>
              </a:ext>
            </a:extLst>
          </p:cNvPr>
          <p:cNvSpPr/>
          <p:nvPr/>
        </p:nvSpPr>
        <p:spPr>
          <a:xfrm>
            <a:off x="7822714" y="117226"/>
            <a:ext cx="278533" cy="25926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6512477-4E06-E7E6-35A6-52DEDFA7151A}"/>
              </a:ext>
            </a:extLst>
          </p:cNvPr>
          <p:cNvSpPr/>
          <p:nvPr/>
        </p:nvSpPr>
        <p:spPr>
          <a:xfrm rot="4440187">
            <a:off x="7975415" y="1480476"/>
            <a:ext cx="1006990" cy="201704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E24ADF7-9D2B-1A15-D3F0-DB0E0D7DAF01}"/>
              </a:ext>
            </a:extLst>
          </p:cNvPr>
          <p:cNvSpPr/>
          <p:nvPr/>
        </p:nvSpPr>
        <p:spPr>
          <a:xfrm>
            <a:off x="7890861" y="2166813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F119918-921A-8FB6-F69C-00005CCAB415}"/>
              </a:ext>
            </a:extLst>
          </p:cNvPr>
          <p:cNvSpPr/>
          <p:nvPr/>
        </p:nvSpPr>
        <p:spPr>
          <a:xfrm>
            <a:off x="7526722" y="2255129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9711415-F7D5-80C4-4EF3-F57141B8A057}"/>
              </a:ext>
            </a:extLst>
          </p:cNvPr>
          <p:cNvSpPr/>
          <p:nvPr/>
        </p:nvSpPr>
        <p:spPr>
          <a:xfrm>
            <a:off x="7687661" y="2389084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8530159-E509-0CF2-6933-E9861E6289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14" t="29893" r="11574" b="39207"/>
          <a:stretch>
            <a:fillRect/>
          </a:stretch>
        </p:blipFill>
        <p:spPr>
          <a:xfrm rot="10800000">
            <a:off x="8744607" y="3118005"/>
            <a:ext cx="3321378" cy="364720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25ABA8B1-D44B-140E-9297-6218620332E3}"/>
              </a:ext>
            </a:extLst>
          </p:cNvPr>
          <p:cNvSpPr/>
          <p:nvPr/>
        </p:nvSpPr>
        <p:spPr>
          <a:xfrm>
            <a:off x="11414104" y="3982531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8B1D6DA6-BCE0-2F01-69C3-4A91DD2875DA}"/>
              </a:ext>
            </a:extLst>
          </p:cNvPr>
          <p:cNvSpPr/>
          <p:nvPr/>
        </p:nvSpPr>
        <p:spPr>
          <a:xfrm>
            <a:off x="11229291" y="4139548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FD564E5-FF07-380A-3282-B0544D625E2E}"/>
              </a:ext>
            </a:extLst>
          </p:cNvPr>
          <p:cNvSpPr/>
          <p:nvPr/>
        </p:nvSpPr>
        <p:spPr>
          <a:xfrm>
            <a:off x="11276944" y="4296565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F500F6C-A77C-CFC7-9A69-2CEBFF7A47D0}"/>
              </a:ext>
            </a:extLst>
          </p:cNvPr>
          <p:cNvSpPr/>
          <p:nvPr/>
        </p:nvSpPr>
        <p:spPr>
          <a:xfrm>
            <a:off x="8839180" y="1769757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325BD8-745F-1EC9-6BEF-2650123B6C64}"/>
              </a:ext>
            </a:extLst>
          </p:cNvPr>
          <p:cNvSpPr/>
          <p:nvPr/>
        </p:nvSpPr>
        <p:spPr>
          <a:xfrm>
            <a:off x="92225" y="117226"/>
            <a:ext cx="5177486" cy="52475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1) 1235-1517 : Au centre, le royaume berbère des </a:t>
            </a:r>
            <a:r>
              <a:rPr lang="fr-FR" sz="1600" b="1" dirty="0" err="1"/>
              <a:t>Zianides</a:t>
            </a:r>
            <a:r>
              <a:rPr lang="fr-FR" sz="1600" b="1" dirty="0"/>
              <a:t> de Tlemcen 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*1411-31 : Crises de succession, arbitrées</a:t>
            </a:r>
          </a:p>
          <a:p>
            <a:r>
              <a:rPr lang="fr-FR" sz="1600" dirty="0"/>
              <a:t>Par les Hafsides de Tunis et les Mérinides de Fès ; </a:t>
            </a:r>
            <a:r>
              <a:rPr lang="fr-FR" sz="1600" u="sng" dirty="0"/>
              <a:t>Et déclin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*Epilogue…</a:t>
            </a:r>
          </a:p>
          <a:p>
            <a:r>
              <a:rPr lang="fr-FR" sz="1600" dirty="0"/>
              <a:t>*1450-1500 : Le royaume des </a:t>
            </a:r>
            <a:r>
              <a:rPr lang="fr-FR" sz="1600" dirty="0" err="1"/>
              <a:t>Zianides</a:t>
            </a:r>
            <a:r>
              <a:rPr lang="fr-FR" sz="1600" dirty="0"/>
              <a:t> se disloque…</a:t>
            </a:r>
          </a:p>
          <a:p>
            <a:endParaRPr lang="fr-FR" sz="1600" dirty="0"/>
          </a:p>
          <a:p>
            <a:r>
              <a:rPr lang="fr-FR" sz="1600" dirty="0"/>
              <a:t>a) A l’intérieur, les </a:t>
            </a:r>
            <a:r>
              <a:rPr lang="fr-FR" sz="1600" dirty="0" err="1"/>
              <a:t>Zianides</a:t>
            </a:r>
            <a:r>
              <a:rPr lang="fr-FR" sz="1600" dirty="0"/>
              <a:t> n’ont plus de réel pouvoir</a:t>
            </a:r>
          </a:p>
          <a:p>
            <a:endParaRPr lang="fr-FR" sz="1600" dirty="0"/>
          </a:p>
          <a:p>
            <a:r>
              <a:rPr lang="fr-FR" sz="1600" dirty="0"/>
              <a:t>b) Et sur les côtes, les ports sont devenus des repères de corsaires ; Dont leur chef se proclament sultans</a:t>
            </a:r>
          </a:p>
          <a:p>
            <a:r>
              <a:rPr lang="fr-FR" sz="1600" dirty="0"/>
              <a:t>Notamment à </a:t>
            </a:r>
            <a:r>
              <a:rPr lang="fr-FR" sz="1600" u="sng" dirty="0"/>
              <a:t>Alger</a:t>
            </a:r>
            <a:r>
              <a:rPr lang="fr-FR" sz="1600" dirty="0"/>
              <a:t> (960) avec Salim at-</a:t>
            </a:r>
            <a:r>
              <a:rPr lang="fr-FR" sz="1600" dirty="0" err="1"/>
              <a:t>Toumi</a:t>
            </a:r>
            <a:endParaRPr lang="fr-FR" sz="1600" dirty="0"/>
          </a:p>
          <a:p>
            <a:r>
              <a:rPr lang="fr-FR" sz="1600" dirty="0"/>
              <a:t>NB : Film </a:t>
            </a:r>
            <a:r>
              <a:rPr lang="fr-FR" sz="1600" i="1" dirty="0"/>
              <a:t>La dernière reine</a:t>
            </a:r>
            <a:r>
              <a:rPr lang="fr-FR" sz="1600" dirty="0"/>
              <a:t>, 2022</a:t>
            </a:r>
          </a:p>
          <a:p>
            <a:endParaRPr lang="fr-FR" sz="1600" dirty="0"/>
          </a:p>
          <a:p>
            <a:r>
              <a:rPr lang="fr-FR" sz="1600" dirty="0"/>
              <a:t>*1517 : </a:t>
            </a:r>
            <a:r>
              <a:rPr lang="fr-FR" sz="1600" dirty="0" err="1"/>
              <a:t>Arudj</a:t>
            </a:r>
            <a:r>
              <a:rPr lang="fr-FR" sz="1600" dirty="0"/>
              <a:t> Barberousse, devenu sultan d’Alger (1516)</a:t>
            </a:r>
          </a:p>
          <a:p>
            <a:r>
              <a:rPr lang="fr-FR" sz="1600" dirty="0"/>
              <a:t>S’empare de Tlemcen</a:t>
            </a:r>
          </a:p>
          <a:p>
            <a:r>
              <a:rPr lang="fr-FR" sz="1500" dirty="0"/>
              <a:t>NB : Les </a:t>
            </a:r>
            <a:r>
              <a:rPr lang="fr-FR" sz="1500" dirty="0" err="1"/>
              <a:t>Zianides</a:t>
            </a:r>
            <a:r>
              <a:rPr lang="fr-FR" sz="1500" dirty="0"/>
              <a:t> vassaux y règneront jusqu’en 1556 ; </a:t>
            </a:r>
            <a:r>
              <a:rPr lang="fr-FR" sz="1500" u="sng" dirty="0"/>
              <a:t>A revoir</a:t>
            </a:r>
            <a:r>
              <a:rPr lang="fr-FR" sz="15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*Et dans le même temps, plus à l’est, en Ifriqiya…</a:t>
            </a:r>
          </a:p>
        </p:txBody>
      </p:sp>
    </p:spTree>
    <p:extLst>
      <p:ext uri="{BB962C8B-B14F-4D97-AF65-F5344CB8AC3E}">
        <p14:creationId xmlns:p14="http://schemas.microsoft.com/office/powerpoint/2010/main" val="4096432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B1F04-86AC-BFD4-165D-E26D049C4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44183B-78DF-2ABB-F813-84E42B289D79}"/>
              </a:ext>
            </a:extLst>
          </p:cNvPr>
          <p:cNvSpPr/>
          <p:nvPr/>
        </p:nvSpPr>
        <p:spPr>
          <a:xfrm>
            <a:off x="92225" y="117226"/>
            <a:ext cx="6097478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2) 1229-1511 : A l’est, en Ifriqiya, le sultanat berbère des Hafsides de Tunis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*1229-1511 : Au Maghreb oriental, en Ifriqiya…</a:t>
            </a:r>
          </a:p>
          <a:p>
            <a:r>
              <a:rPr lang="fr-FR" sz="1600" dirty="0"/>
              <a:t>Le sultanat des Hafsides de </a:t>
            </a:r>
            <a:r>
              <a:rPr lang="fr-FR" sz="1600" u="sng" dirty="0"/>
              <a:t>Tunis</a:t>
            </a:r>
            <a:r>
              <a:rPr lang="fr-FR" sz="1600" dirty="0"/>
              <a:t>…</a:t>
            </a:r>
          </a:p>
          <a:p>
            <a:r>
              <a:rPr lang="fr-FR" sz="1600" dirty="0"/>
              <a:t>*Et d’abord, les origines…</a:t>
            </a:r>
          </a:p>
          <a:p>
            <a:endParaRPr lang="fr-FR" sz="1600" dirty="0"/>
          </a:p>
          <a:p>
            <a:r>
              <a:rPr lang="fr-FR" sz="1600" dirty="0"/>
              <a:t>*1152-60 : Les Almohades conquièrent le Maghreb jusqu’à Tripoli</a:t>
            </a:r>
          </a:p>
          <a:p>
            <a:r>
              <a:rPr lang="fr-FR" sz="1600" dirty="0"/>
              <a:t>Fin des Hammadides de Bejaïa</a:t>
            </a:r>
          </a:p>
          <a:p>
            <a:r>
              <a:rPr lang="fr-FR" sz="1600" dirty="0"/>
              <a:t>Et des Zirides de l’Ifriqiya…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F0C1022-4A9C-2E18-09FF-A4C5D0893B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8933"/>
          <a:stretch>
            <a:fillRect/>
          </a:stretch>
        </p:blipFill>
        <p:spPr>
          <a:xfrm rot="10800000">
            <a:off x="6351585" y="142240"/>
            <a:ext cx="5748190" cy="412918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A0D2F099-AC19-371E-3AB9-4DD55832197B}"/>
              </a:ext>
            </a:extLst>
          </p:cNvPr>
          <p:cNvSpPr/>
          <p:nvPr/>
        </p:nvSpPr>
        <p:spPr>
          <a:xfrm>
            <a:off x="6971346" y="3453549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E2BECF2-25BE-4A30-43E5-59D5E9177F34}"/>
              </a:ext>
            </a:extLst>
          </p:cNvPr>
          <p:cNvSpPr/>
          <p:nvPr/>
        </p:nvSpPr>
        <p:spPr>
          <a:xfrm>
            <a:off x="8514339" y="664714"/>
            <a:ext cx="278533" cy="25926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3D6C1C2-F230-62F9-F24B-B7DDB518AC4A}"/>
              </a:ext>
            </a:extLst>
          </p:cNvPr>
          <p:cNvSpPr/>
          <p:nvPr/>
        </p:nvSpPr>
        <p:spPr>
          <a:xfrm rot="10129434">
            <a:off x="6974330" y="1047469"/>
            <a:ext cx="2829803" cy="96097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E50AFF6-1D28-40A9-1B4E-56DF60E58E95}"/>
              </a:ext>
            </a:extLst>
          </p:cNvPr>
          <p:cNvCxnSpPr>
            <a:cxnSpLocks/>
          </p:cNvCxnSpPr>
          <p:nvPr/>
        </p:nvCxnSpPr>
        <p:spPr>
          <a:xfrm flipV="1">
            <a:off x="7936546" y="2510874"/>
            <a:ext cx="485109" cy="12435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B63D34C1-3273-0E08-4B2E-41B71D7BEA49}"/>
              </a:ext>
            </a:extLst>
          </p:cNvPr>
          <p:cNvCxnSpPr>
            <a:cxnSpLocks/>
          </p:cNvCxnSpPr>
          <p:nvPr/>
        </p:nvCxnSpPr>
        <p:spPr>
          <a:xfrm>
            <a:off x="9935357" y="2089900"/>
            <a:ext cx="876469" cy="23387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6AC0FC77-A324-FD7D-1DDC-FC21CD18668A}"/>
              </a:ext>
            </a:extLst>
          </p:cNvPr>
          <p:cNvCxnSpPr>
            <a:cxnSpLocks/>
          </p:cNvCxnSpPr>
          <p:nvPr/>
        </p:nvCxnSpPr>
        <p:spPr>
          <a:xfrm>
            <a:off x="10811826" y="2818272"/>
            <a:ext cx="612300" cy="183062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03CB3CAE-4C8E-2F7E-9D13-B5D343E3834B}"/>
              </a:ext>
            </a:extLst>
          </p:cNvPr>
          <p:cNvCxnSpPr>
            <a:cxnSpLocks/>
          </p:cNvCxnSpPr>
          <p:nvPr/>
        </p:nvCxnSpPr>
        <p:spPr>
          <a:xfrm flipH="1">
            <a:off x="10811826" y="2206835"/>
            <a:ext cx="137160" cy="611437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79F7E4DC-3A51-B2FF-B94B-69A2A1D08D13}"/>
              </a:ext>
            </a:extLst>
          </p:cNvPr>
          <p:cNvSpPr/>
          <p:nvPr/>
        </p:nvSpPr>
        <p:spPr>
          <a:xfrm>
            <a:off x="10811826" y="2206835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4AC2E4B1-2516-5EE1-DFA2-ADCC9C5AA514}"/>
              </a:ext>
            </a:extLst>
          </p:cNvPr>
          <p:cNvCxnSpPr>
            <a:cxnSpLocks/>
          </p:cNvCxnSpPr>
          <p:nvPr/>
        </p:nvCxnSpPr>
        <p:spPr>
          <a:xfrm flipV="1">
            <a:off x="7303633" y="2717918"/>
            <a:ext cx="398766" cy="43460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BA40CE41-35F8-ADEC-DFCB-9B0B225CF173}"/>
              </a:ext>
            </a:extLst>
          </p:cNvPr>
          <p:cNvSpPr/>
          <p:nvPr/>
        </p:nvSpPr>
        <p:spPr>
          <a:xfrm>
            <a:off x="7069486" y="3118269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C9EEAC6-CAB4-553F-970A-A21BAD2E1B65}"/>
              </a:ext>
            </a:extLst>
          </p:cNvPr>
          <p:cNvSpPr/>
          <p:nvPr/>
        </p:nvSpPr>
        <p:spPr>
          <a:xfrm rot="1195542">
            <a:off x="6951048" y="2151889"/>
            <a:ext cx="1131368" cy="187833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E81BD00-3ECF-7FBC-2AF6-530C0F9D36DB}"/>
              </a:ext>
            </a:extLst>
          </p:cNvPr>
          <p:cNvSpPr/>
          <p:nvPr/>
        </p:nvSpPr>
        <p:spPr>
          <a:xfrm rot="5400000">
            <a:off x="9516342" y="1189954"/>
            <a:ext cx="1540656" cy="298653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B2C6129A-08CE-4866-8A48-8E0F4E1EBBDE}"/>
              </a:ext>
            </a:extLst>
          </p:cNvPr>
          <p:cNvSpPr/>
          <p:nvPr/>
        </p:nvSpPr>
        <p:spPr>
          <a:xfrm rot="4732833">
            <a:off x="7957350" y="2575288"/>
            <a:ext cx="1089619" cy="66987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1909E7E3-5CF8-0FE7-766E-F9CD4F2C0E2A}"/>
              </a:ext>
            </a:extLst>
          </p:cNvPr>
          <p:cNvSpPr/>
          <p:nvPr/>
        </p:nvSpPr>
        <p:spPr>
          <a:xfrm>
            <a:off x="7662226" y="2518297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E783D38F-0ECA-B6BC-5EEE-C0616DC26100}"/>
              </a:ext>
            </a:extLst>
          </p:cNvPr>
          <p:cNvSpPr/>
          <p:nvPr/>
        </p:nvSpPr>
        <p:spPr>
          <a:xfrm>
            <a:off x="7481232" y="2243316"/>
            <a:ext cx="224798" cy="20061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94A91373-9857-8167-CFAB-67B56E5F8F3F}"/>
              </a:ext>
            </a:extLst>
          </p:cNvPr>
          <p:cNvSpPr/>
          <p:nvPr/>
        </p:nvSpPr>
        <p:spPr>
          <a:xfrm>
            <a:off x="7618541" y="2206835"/>
            <a:ext cx="224798" cy="20061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DDBC65BF-F4C8-929D-D2E7-B17A8F4D356F}"/>
              </a:ext>
            </a:extLst>
          </p:cNvPr>
          <p:cNvSpPr/>
          <p:nvPr/>
        </p:nvSpPr>
        <p:spPr>
          <a:xfrm>
            <a:off x="6873704" y="1396532"/>
            <a:ext cx="269556" cy="222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FFB563B0-55A6-A1DE-24A9-99A7A2A15FD4}"/>
              </a:ext>
            </a:extLst>
          </p:cNvPr>
          <p:cNvSpPr/>
          <p:nvPr/>
        </p:nvSpPr>
        <p:spPr>
          <a:xfrm>
            <a:off x="7489808" y="2064561"/>
            <a:ext cx="224798" cy="20061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661134D8-614C-AD7B-327D-98504B0BA353}"/>
              </a:ext>
            </a:extLst>
          </p:cNvPr>
          <p:cNvSpPr/>
          <p:nvPr/>
        </p:nvSpPr>
        <p:spPr>
          <a:xfrm>
            <a:off x="7865894" y="1057262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AFB55FB8-3A1F-E7AA-7337-71AE02328BAE}"/>
              </a:ext>
            </a:extLst>
          </p:cNvPr>
          <p:cNvCxnSpPr>
            <a:cxnSpLocks/>
          </p:cNvCxnSpPr>
          <p:nvPr/>
        </p:nvCxnSpPr>
        <p:spPr>
          <a:xfrm flipV="1">
            <a:off x="8560921" y="2126381"/>
            <a:ext cx="792006" cy="391916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565B3E49-2610-E444-039B-A7B72003E382}"/>
              </a:ext>
            </a:extLst>
          </p:cNvPr>
          <p:cNvSpPr/>
          <p:nvPr/>
        </p:nvSpPr>
        <p:spPr>
          <a:xfrm>
            <a:off x="9352927" y="2009446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1899409-8544-6516-E418-8803D5565160}"/>
              </a:ext>
            </a:extLst>
          </p:cNvPr>
          <p:cNvSpPr/>
          <p:nvPr/>
        </p:nvSpPr>
        <p:spPr>
          <a:xfrm>
            <a:off x="9613859" y="3943927"/>
            <a:ext cx="2492256" cy="3400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1147-1269 : Les Almohades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86C23361-6E12-9922-5A87-EB2CEEBD5B63}"/>
              </a:ext>
            </a:extLst>
          </p:cNvPr>
          <p:cNvSpPr/>
          <p:nvPr/>
        </p:nvSpPr>
        <p:spPr>
          <a:xfrm>
            <a:off x="7486926" y="1750465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010B2106-C654-F1CC-45E4-296F52BF48FB}"/>
              </a:ext>
            </a:extLst>
          </p:cNvPr>
          <p:cNvSpPr/>
          <p:nvPr/>
        </p:nvSpPr>
        <p:spPr>
          <a:xfrm rot="4732833">
            <a:off x="8863168" y="1560889"/>
            <a:ext cx="668493" cy="1558298"/>
          </a:xfrm>
          <a:prstGeom prst="ellipse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136542D5-3E5C-5D44-C789-5A3C44DBD088}"/>
              </a:ext>
            </a:extLst>
          </p:cNvPr>
          <p:cNvSpPr/>
          <p:nvPr/>
        </p:nvSpPr>
        <p:spPr>
          <a:xfrm>
            <a:off x="8421655" y="2381240"/>
            <a:ext cx="278533" cy="25926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9F343705-A07B-FC3E-F937-F1E248B898E4}"/>
              </a:ext>
            </a:extLst>
          </p:cNvPr>
          <p:cNvSpPr/>
          <p:nvPr/>
        </p:nvSpPr>
        <p:spPr>
          <a:xfrm>
            <a:off x="9661037" y="1972965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C0734FD9-8533-AA4E-CEAE-8C978EB2E462}"/>
              </a:ext>
            </a:extLst>
          </p:cNvPr>
          <p:cNvSpPr/>
          <p:nvPr/>
        </p:nvSpPr>
        <p:spPr>
          <a:xfrm rot="6885153">
            <a:off x="10336154" y="1668534"/>
            <a:ext cx="956032" cy="1832153"/>
          </a:xfrm>
          <a:prstGeom prst="ellipse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67059FB2-4F16-CFE2-4FED-07B2832F7D59}"/>
              </a:ext>
            </a:extLst>
          </p:cNvPr>
          <p:cNvSpPr/>
          <p:nvPr/>
        </p:nvSpPr>
        <p:spPr>
          <a:xfrm>
            <a:off x="11424126" y="2884399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43FEE373-7D73-5189-79D6-6E9A65138BB8}"/>
              </a:ext>
            </a:extLst>
          </p:cNvPr>
          <p:cNvCxnSpPr>
            <a:cxnSpLocks/>
          </p:cNvCxnSpPr>
          <p:nvPr/>
        </p:nvCxnSpPr>
        <p:spPr>
          <a:xfrm>
            <a:off x="11738374" y="738090"/>
            <a:ext cx="0" cy="115877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946FDDA5-6478-4B82-7EBE-37CB0F13D2C9}"/>
              </a:ext>
            </a:extLst>
          </p:cNvPr>
          <p:cNvSpPr/>
          <p:nvPr/>
        </p:nvSpPr>
        <p:spPr>
          <a:xfrm>
            <a:off x="11603596" y="738090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N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FF095A9-E2EC-DEF6-2429-FD7F9EF4D8ED}"/>
              </a:ext>
            </a:extLst>
          </p:cNvPr>
          <p:cNvSpPr/>
          <p:nvPr/>
        </p:nvSpPr>
        <p:spPr>
          <a:xfrm>
            <a:off x="11603596" y="1674222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158601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A499F-A7DF-333C-7B2B-D47F89551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5F1631DF-52AA-8737-7052-E02D746C8A59}"/>
              </a:ext>
            </a:extLst>
          </p:cNvPr>
          <p:cNvSpPr/>
          <p:nvPr/>
        </p:nvSpPr>
        <p:spPr>
          <a:xfrm>
            <a:off x="106680" y="58320"/>
            <a:ext cx="11978640" cy="674136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600" b="1" dirty="0">
                <a:cs typeface="Arial" panose="020B0604020202020204" pitchFamily="34" charset="0"/>
              </a:rPr>
              <a:t>8</a:t>
            </a:r>
            <a:r>
              <a:rPr lang="fr-FR" altLang="fr-FR" sz="1600" b="1" baseline="30000" dirty="0">
                <a:cs typeface="Arial" panose="020B0604020202020204" pitchFamily="34" charset="0"/>
              </a:rPr>
              <a:t>ème</a:t>
            </a:r>
            <a:r>
              <a:rPr lang="fr-FR" altLang="fr-FR" sz="1600" b="1" dirty="0">
                <a:cs typeface="Arial" panose="020B0604020202020204" pitchFamily="34" charset="0"/>
              </a:rPr>
              <a:t> période : 1815-1914</a:t>
            </a:r>
            <a:br>
              <a:rPr lang="fr-FR" altLang="fr-FR" sz="1600" b="1" dirty="0">
                <a:cs typeface="Arial" panose="020B0604020202020204" pitchFamily="34" charset="0"/>
              </a:rPr>
            </a:br>
            <a:r>
              <a:rPr lang="fr-FR" sz="1600" b="1" kern="0" dirty="0"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1600" b="1" kern="0" dirty="0">
                <a:ea typeface="Times New Roman" panose="02020603050405020304" pitchFamily="18" charset="0"/>
              </a:rPr>
            </a:br>
            <a:br>
              <a:rPr lang="fr-FR" sz="1600" b="1" kern="0" dirty="0">
                <a:ea typeface="Times New Roman" panose="02020603050405020304" pitchFamily="18" charset="0"/>
              </a:rPr>
            </a:br>
            <a:r>
              <a:rPr lang="fr-FR" sz="1600" b="1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1511-1830 : L’Afrique occidentale, l’Afrique du Nord et la vallée du Nil</a:t>
            </a:r>
            <a:br>
              <a:rPr lang="fr-FR" sz="1600" b="1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</a:br>
            <a:r>
              <a:rPr lang="fr-FR" sz="1600" b="1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Avant l’impérialisme européen</a:t>
            </a:r>
          </a:p>
          <a:p>
            <a:pPr algn="ctr">
              <a:lnSpc>
                <a:spcPct val="100000"/>
              </a:lnSpc>
            </a:pPr>
            <a:endParaRPr lang="fr-FR" altLang="fr-FR" sz="1600" b="1" kern="0" dirty="0">
              <a:cs typeface="Arial" panose="020B0604020202020204" pitchFamily="34" charset="0"/>
            </a:endParaRPr>
          </a:p>
          <a:p>
            <a:pPr lvl="0"/>
            <a:r>
              <a:rPr lang="fr-FR" sz="1600" dirty="0">
                <a:solidFill>
                  <a:srgbClr val="FF0000"/>
                </a:solidFill>
              </a:rPr>
              <a:t>En Afrique, entre le XVe et le XVIIIe siècle…</a:t>
            </a:r>
          </a:p>
          <a:p>
            <a:pPr lvl="0"/>
            <a:r>
              <a:rPr lang="fr-FR" sz="1600" dirty="0">
                <a:solidFill>
                  <a:srgbClr val="FF0000"/>
                </a:solidFill>
              </a:rPr>
              <a:t>Un fait majeur : Au XVIe siècle, en Afrique occidentale, la fin des grands empires médiévaux : Mali et Songhaï</a:t>
            </a:r>
          </a:p>
          <a:p>
            <a:r>
              <a:rPr lang="fr-FR" sz="1600" dirty="0">
                <a:solidFill>
                  <a:srgbClr val="FF0000"/>
                </a:solidFill>
              </a:rPr>
              <a:t>Quatre processus : 1) Au XVIe siècle, en Afrique du Nord, une double-expansion musulmane, le Grand Maroc des Saadiens et l’expansion ottomane de l’Egypte à Alger ; 2) Du XVe au XVIIIe siècles, arrivées et installations des Européens sur les côtes africaines ; 3) A partir de la fin du XVe siècle, un déclin du commerce transsaharien au profit du commerce européen transatlantique ; Avec comme conséquence majeure, un déclin des royaumes de la savane au profit des royaumes côtiers du golfe de Guinée ; 4) 1530-1800 : La traite négrière : Les traites atlantique et arabe des esclaves noirs se développent à grande échelle</a:t>
            </a:r>
          </a:p>
          <a:p>
            <a:pPr lvl="0"/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b="1" dirty="0">
                <a:solidFill>
                  <a:srgbClr val="FF0000"/>
                </a:solidFill>
              </a:rPr>
              <a:t>1591-1804 : Après la chute des empires médiévaux, l’Afrique occidentale se réorganise en de multiples royaumes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1350-1804 : De la côte Atlantique au bassin du Niger, les royaumes de la savane occidentale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1350-1550 : A l’ouest, sur la côte atlantique et le bas et moyen-Sénégal, les Sérères du Sine et du Saloum et les Ouolof du </a:t>
            </a:r>
            <a:r>
              <a:rPr lang="fr-FR" sz="1600" dirty="0" err="1">
                <a:solidFill>
                  <a:srgbClr val="FF0000"/>
                </a:solidFill>
              </a:rPr>
              <a:t>Dyolof</a:t>
            </a:r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dirty="0">
                <a:solidFill>
                  <a:srgbClr val="FF0000"/>
                </a:solidFill>
              </a:rPr>
              <a:t>1495-1776 : Dans le haut-Sénégal, les royaumes fulbés ou peuls : Grand </a:t>
            </a:r>
            <a:r>
              <a:rPr lang="fr-FR" sz="1600" dirty="0" err="1">
                <a:solidFill>
                  <a:srgbClr val="FF0000"/>
                </a:solidFill>
              </a:rPr>
              <a:t>Fulo</a:t>
            </a:r>
            <a:r>
              <a:rPr lang="fr-FR" sz="1600" dirty="0">
                <a:solidFill>
                  <a:srgbClr val="FF0000"/>
                </a:solidFill>
              </a:rPr>
              <a:t>, </a:t>
            </a:r>
            <a:r>
              <a:rPr lang="fr-FR" sz="1600" dirty="0" err="1">
                <a:solidFill>
                  <a:srgbClr val="FF0000"/>
                </a:solidFill>
              </a:rPr>
              <a:t>Boundou</a:t>
            </a:r>
            <a:r>
              <a:rPr lang="fr-FR" sz="1600" dirty="0">
                <a:solidFill>
                  <a:srgbClr val="FF0000"/>
                </a:solidFill>
              </a:rPr>
              <a:t> et Fouta </a:t>
            </a:r>
            <a:r>
              <a:rPr lang="fr-FR" sz="1600" dirty="0" err="1">
                <a:solidFill>
                  <a:srgbClr val="FF0000"/>
                </a:solidFill>
              </a:rPr>
              <a:t>Djalon</a:t>
            </a:r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dirty="0">
                <a:solidFill>
                  <a:srgbClr val="FF0000"/>
                </a:solidFill>
              </a:rPr>
              <a:t>1600-1820 : Dans le haut Niger, les royaumes bambaras animistes de Ségou et </a:t>
            </a:r>
            <a:r>
              <a:rPr lang="fr-FR" sz="1600" dirty="0" err="1">
                <a:solidFill>
                  <a:srgbClr val="FF0000"/>
                </a:solidFill>
              </a:rPr>
              <a:t>Kaarta</a:t>
            </a:r>
            <a:r>
              <a:rPr lang="fr-FR" sz="1600" dirty="0">
                <a:solidFill>
                  <a:srgbClr val="FF0000"/>
                </a:solidFill>
              </a:rPr>
              <a:t> succèdent au Songhaï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1400-1825 : Au sud de la boucle du Niger, sur le plateau voltaïque : les </a:t>
            </a:r>
            <a:r>
              <a:rPr lang="fr-FR" sz="1600" dirty="0" err="1">
                <a:solidFill>
                  <a:srgbClr val="FF0000"/>
                </a:solidFill>
              </a:rPr>
              <a:t>Baribas</a:t>
            </a:r>
            <a:r>
              <a:rPr lang="fr-FR" sz="1600" dirty="0">
                <a:solidFill>
                  <a:srgbClr val="FF0000"/>
                </a:solidFill>
              </a:rPr>
              <a:t> du </a:t>
            </a:r>
            <a:r>
              <a:rPr lang="fr-FR" sz="1600" dirty="0" err="1">
                <a:solidFill>
                  <a:srgbClr val="FF0000"/>
                </a:solidFill>
              </a:rPr>
              <a:t>Borgou</a:t>
            </a:r>
            <a:r>
              <a:rPr lang="fr-FR" sz="1600" dirty="0">
                <a:solidFill>
                  <a:srgbClr val="FF0000"/>
                </a:solidFill>
              </a:rPr>
              <a:t>, les royaumes mossis, les Gourmantchés du Gourma et les Dioulas du Kong-Kénédougou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1100-1804 : Le commerce transsaharien se déportent à l’est du Niger : apogée des royaumes de la savane centrale et orientale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1100-1804 : Les sept cités-Etats haoussas</a:t>
            </a:r>
            <a:r>
              <a:rPr lang="pt-BR" sz="1600" dirty="0">
                <a:solidFill>
                  <a:srgbClr val="FF0000"/>
                </a:solidFill>
              </a:rPr>
              <a:t> de Kebbi, Zamfara, Gobir, Katsina, Daura, Kano, et Zaria </a:t>
            </a:r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dirty="0">
                <a:solidFill>
                  <a:srgbClr val="FF0000"/>
                </a:solidFill>
              </a:rPr>
              <a:t>800-1804 : L’empire du Bornou-Kanem autour du lac Tchad, principale puissance de la bande sahélienne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1400(-1912) : Le Ouaddaï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1600(-1874) : Le Darfour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459E566F-89E3-1AC9-226D-24F02C821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7857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7EB59-4997-DC6D-BB3C-314808237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EE8F86-957E-0674-0DA4-55F177E0CE1C}"/>
              </a:ext>
            </a:extLst>
          </p:cNvPr>
          <p:cNvSpPr/>
          <p:nvPr/>
        </p:nvSpPr>
        <p:spPr>
          <a:xfrm>
            <a:off x="92225" y="117226"/>
            <a:ext cx="6103394" cy="20621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2) 1229-1511 : A l’est, en Ifriqiya, le sultanat berbère des Hafsides de Tunis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*1207 : A </a:t>
            </a:r>
            <a:r>
              <a:rPr lang="fr-FR" sz="1600" u="sng" dirty="0"/>
              <a:t>Tunis</a:t>
            </a:r>
            <a:r>
              <a:rPr lang="fr-FR" sz="1600" dirty="0"/>
              <a:t>, en Ifriqiya…</a:t>
            </a:r>
          </a:p>
          <a:p>
            <a:r>
              <a:rPr lang="fr-FR" sz="1600" dirty="0"/>
              <a:t>Le calife almohade de Marrakech, En-Nasir, confie le pouvoir</a:t>
            </a:r>
          </a:p>
          <a:p>
            <a:r>
              <a:rPr lang="fr-FR" sz="1600" dirty="0"/>
              <a:t>A un émir berbère </a:t>
            </a:r>
            <a:r>
              <a:rPr lang="fr-FR" sz="1600" dirty="0" err="1"/>
              <a:t>masmouda</a:t>
            </a:r>
            <a:r>
              <a:rPr lang="fr-FR" sz="1600" dirty="0"/>
              <a:t>, Abu Muhammad ibn </a:t>
            </a:r>
            <a:r>
              <a:rPr lang="fr-FR" sz="1600" dirty="0" err="1"/>
              <a:t>Hafs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*Naissance de la dynastie des Hafsides…</a:t>
            </a:r>
            <a:endParaRPr lang="fr-FR" sz="1600" u="sng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3017742-D3D7-914F-5839-CA00890D53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8933"/>
          <a:stretch>
            <a:fillRect/>
          </a:stretch>
        </p:blipFill>
        <p:spPr>
          <a:xfrm rot="10800000">
            <a:off x="6351585" y="142240"/>
            <a:ext cx="5748190" cy="412918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8CC1B744-7364-1854-EB88-D694415165FD}"/>
              </a:ext>
            </a:extLst>
          </p:cNvPr>
          <p:cNvSpPr/>
          <p:nvPr/>
        </p:nvSpPr>
        <p:spPr>
          <a:xfrm>
            <a:off x="6971346" y="3453549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A5378CE-1777-DB4B-640E-AC0386013955}"/>
              </a:ext>
            </a:extLst>
          </p:cNvPr>
          <p:cNvSpPr/>
          <p:nvPr/>
        </p:nvSpPr>
        <p:spPr>
          <a:xfrm>
            <a:off x="8514339" y="664714"/>
            <a:ext cx="278533" cy="25926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7ACDCE5-4322-3029-98E6-108450EE5BE2}"/>
              </a:ext>
            </a:extLst>
          </p:cNvPr>
          <p:cNvSpPr/>
          <p:nvPr/>
        </p:nvSpPr>
        <p:spPr>
          <a:xfrm rot="10129434">
            <a:off x="6974330" y="1047469"/>
            <a:ext cx="2829803" cy="96097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990D5FDC-070D-4E72-C3D3-61D1679A6A40}"/>
              </a:ext>
            </a:extLst>
          </p:cNvPr>
          <p:cNvCxnSpPr>
            <a:cxnSpLocks/>
          </p:cNvCxnSpPr>
          <p:nvPr/>
        </p:nvCxnSpPr>
        <p:spPr>
          <a:xfrm flipV="1">
            <a:off x="7936546" y="2510874"/>
            <a:ext cx="485109" cy="12435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35B8EDF1-D577-BBAC-4818-7D6A5FC738CE}"/>
              </a:ext>
            </a:extLst>
          </p:cNvPr>
          <p:cNvCxnSpPr>
            <a:cxnSpLocks/>
          </p:cNvCxnSpPr>
          <p:nvPr/>
        </p:nvCxnSpPr>
        <p:spPr>
          <a:xfrm flipV="1">
            <a:off x="9935357" y="2029828"/>
            <a:ext cx="967232" cy="60072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04AC356-0F52-2217-50E1-7FC10CF14800}"/>
              </a:ext>
            </a:extLst>
          </p:cNvPr>
          <p:cNvCxnSpPr>
            <a:cxnSpLocks/>
          </p:cNvCxnSpPr>
          <p:nvPr/>
        </p:nvCxnSpPr>
        <p:spPr>
          <a:xfrm>
            <a:off x="10811826" y="2818272"/>
            <a:ext cx="612300" cy="183062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0A01F91A-AC63-4858-2997-1D1F9B539B55}"/>
              </a:ext>
            </a:extLst>
          </p:cNvPr>
          <p:cNvCxnSpPr>
            <a:cxnSpLocks/>
          </p:cNvCxnSpPr>
          <p:nvPr/>
        </p:nvCxnSpPr>
        <p:spPr>
          <a:xfrm flipH="1">
            <a:off x="10805486" y="2112514"/>
            <a:ext cx="137276" cy="705758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ECA79BAE-B807-FF32-9A47-28FFBA2F45ED}"/>
              </a:ext>
            </a:extLst>
          </p:cNvPr>
          <p:cNvCxnSpPr>
            <a:cxnSpLocks/>
          </p:cNvCxnSpPr>
          <p:nvPr/>
        </p:nvCxnSpPr>
        <p:spPr>
          <a:xfrm flipV="1">
            <a:off x="7303633" y="2717918"/>
            <a:ext cx="398766" cy="43460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EB6524EB-A2B8-690A-51B5-62D135BCC1CB}"/>
              </a:ext>
            </a:extLst>
          </p:cNvPr>
          <p:cNvSpPr/>
          <p:nvPr/>
        </p:nvSpPr>
        <p:spPr>
          <a:xfrm>
            <a:off x="7069486" y="3118269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6891F91-BF7F-7EC3-3351-E604452FB5F2}"/>
              </a:ext>
            </a:extLst>
          </p:cNvPr>
          <p:cNvSpPr/>
          <p:nvPr/>
        </p:nvSpPr>
        <p:spPr>
          <a:xfrm rot="1195542">
            <a:off x="6951048" y="2151889"/>
            <a:ext cx="1131368" cy="187833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4F2B9BC-C74D-05D9-3AB8-92D85DF90A2B}"/>
              </a:ext>
            </a:extLst>
          </p:cNvPr>
          <p:cNvSpPr/>
          <p:nvPr/>
        </p:nvSpPr>
        <p:spPr>
          <a:xfrm rot="5400000">
            <a:off x="9516342" y="1189954"/>
            <a:ext cx="1540656" cy="298653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7214521-5EE8-AD7D-2237-7F28AE20920D}"/>
              </a:ext>
            </a:extLst>
          </p:cNvPr>
          <p:cNvSpPr/>
          <p:nvPr/>
        </p:nvSpPr>
        <p:spPr>
          <a:xfrm rot="4732833">
            <a:off x="7957350" y="2575288"/>
            <a:ext cx="1089619" cy="66987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0AD93D15-818A-841F-89A3-EB4426699576}"/>
              </a:ext>
            </a:extLst>
          </p:cNvPr>
          <p:cNvSpPr/>
          <p:nvPr/>
        </p:nvSpPr>
        <p:spPr>
          <a:xfrm>
            <a:off x="7662226" y="2518297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40C074AD-E587-5EE9-3DB6-38BC4A144600}"/>
              </a:ext>
            </a:extLst>
          </p:cNvPr>
          <p:cNvSpPr/>
          <p:nvPr/>
        </p:nvSpPr>
        <p:spPr>
          <a:xfrm>
            <a:off x="7481232" y="2243316"/>
            <a:ext cx="224798" cy="20061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DED292F8-4462-0373-E753-798EE6C31D32}"/>
              </a:ext>
            </a:extLst>
          </p:cNvPr>
          <p:cNvSpPr/>
          <p:nvPr/>
        </p:nvSpPr>
        <p:spPr>
          <a:xfrm>
            <a:off x="7618541" y="2206835"/>
            <a:ext cx="224798" cy="20061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BCDE4637-97D1-1064-5226-3279701D680B}"/>
              </a:ext>
            </a:extLst>
          </p:cNvPr>
          <p:cNvSpPr/>
          <p:nvPr/>
        </p:nvSpPr>
        <p:spPr>
          <a:xfrm>
            <a:off x="6873704" y="1396532"/>
            <a:ext cx="269556" cy="222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334A09BD-8DC1-3976-3FF2-192AA5C5DFBB}"/>
              </a:ext>
            </a:extLst>
          </p:cNvPr>
          <p:cNvSpPr/>
          <p:nvPr/>
        </p:nvSpPr>
        <p:spPr>
          <a:xfrm>
            <a:off x="7489808" y="2064561"/>
            <a:ext cx="224798" cy="20061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C491E466-70BA-539D-378D-59E95B9E59F5}"/>
              </a:ext>
            </a:extLst>
          </p:cNvPr>
          <p:cNvSpPr/>
          <p:nvPr/>
        </p:nvSpPr>
        <p:spPr>
          <a:xfrm>
            <a:off x="7865894" y="1057262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F23E254F-9646-4485-4394-B35FCF5111B1}"/>
              </a:ext>
            </a:extLst>
          </p:cNvPr>
          <p:cNvCxnSpPr>
            <a:cxnSpLocks/>
          </p:cNvCxnSpPr>
          <p:nvPr/>
        </p:nvCxnSpPr>
        <p:spPr>
          <a:xfrm flipV="1">
            <a:off x="8560921" y="2126381"/>
            <a:ext cx="792006" cy="391916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05BEA521-987D-0103-68A6-43630D9A3791}"/>
              </a:ext>
            </a:extLst>
          </p:cNvPr>
          <p:cNvSpPr/>
          <p:nvPr/>
        </p:nvSpPr>
        <p:spPr>
          <a:xfrm>
            <a:off x="9352927" y="2009446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711D58F-E0CE-9896-453E-AFCF45C61759}"/>
              </a:ext>
            </a:extLst>
          </p:cNvPr>
          <p:cNvSpPr/>
          <p:nvPr/>
        </p:nvSpPr>
        <p:spPr>
          <a:xfrm>
            <a:off x="9613859" y="3943927"/>
            <a:ext cx="2492256" cy="3400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1147-1269 : Les Almohades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3892D23B-FD3E-BD30-E187-DB7C9508F5BF}"/>
              </a:ext>
            </a:extLst>
          </p:cNvPr>
          <p:cNvSpPr/>
          <p:nvPr/>
        </p:nvSpPr>
        <p:spPr>
          <a:xfrm>
            <a:off x="7486926" y="1750465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73238285-9360-2475-7CD8-F8B339DA1E08}"/>
              </a:ext>
            </a:extLst>
          </p:cNvPr>
          <p:cNvSpPr/>
          <p:nvPr/>
        </p:nvSpPr>
        <p:spPr>
          <a:xfrm>
            <a:off x="8421655" y="2381240"/>
            <a:ext cx="278533" cy="25926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8A59CBA1-1770-7BB3-A65E-2B8C85360E67}"/>
              </a:ext>
            </a:extLst>
          </p:cNvPr>
          <p:cNvSpPr/>
          <p:nvPr/>
        </p:nvSpPr>
        <p:spPr>
          <a:xfrm>
            <a:off x="11424126" y="2884399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8AEAD79B-68ED-EA75-B0D3-597076905972}"/>
              </a:ext>
            </a:extLst>
          </p:cNvPr>
          <p:cNvSpPr/>
          <p:nvPr/>
        </p:nvSpPr>
        <p:spPr>
          <a:xfrm>
            <a:off x="9667356" y="1940443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083146C3-CDA0-EA1A-2B10-B9E9108C361F}"/>
              </a:ext>
            </a:extLst>
          </p:cNvPr>
          <p:cNvSpPr/>
          <p:nvPr/>
        </p:nvSpPr>
        <p:spPr>
          <a:xfrm>
            <a:off x="10902589" y="1912893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CD943772-DAEA-CE71-0A6F-8C3A3B81C7E4}"/>
              </a:ext>
            </a:extLst>
          </p:cNvPr>
          <p:cNvSpPr/>
          <p:nvPr/>
        </p:nvSpPr>
        <p:spPr>
          <a:xfrm>
            <a:off x="9999369" y="2089900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B641866C-45D0-6FF9-7745-269F4696E7F5}"/>
              </a:ext>
            </a:extLst>
          </p:cNvPr>
          <p:cNvSpPr/>
          <p:nvPr/>
        </p:nvSpPr>
        <p:spPr>
          <a:xfrm>
            <a:off x="3668669" y="1892511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ACA17043-CE39-29CD-A4B6-D6D357A186ED}"/>
              </a:ext>
            </a:extLst>
          </p:cNvPr>
          <p:cNvCxnSpPr>
            <a:cxnSpLocks/>
          </p:cNvCxnSpPr>
          <p:nvPr/>
        </p:nvCxnSpPr>
        <p:spPr>
          <a:xfrm>
            <a:off x="11738374" y="738090"/>
            <a:ext cx="0" cy="115877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EC8DC4A2-1149-3ABD-6E62-EE653A278656}"/>
              </a:ext>
            </a:extLst>
          </p:cNvPr>
          <p:cNvSpPr/>
          <p:nvPr/>
        </p:nvSpPr>
        <p:spPr>
          <a:xfrm>
            <a:off x="11603596" y="738090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N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CB51DD5-51CB-7204-47A5-018B8856B072}"/>
              </a:ext>
            </a:extLst>
          </p:cNvPr>
          <p:cNvSpPr/>
          <p:nvPr/>
        </p:nvSpPr>
        <p:spPr>
          <a:xfrm>
            <a:off x="11603596" y="1674222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265115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82699-FCE5-CC8D-9562-AD2897BBA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AED7E2A-5510-D7FF-4B92-150ECC838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1814" y="117226"/>
            <a:ext cx="6857961" cy="40991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7" name="Ellipse 26">
            <a:extLst>
              <a:ext uri="{FF2B5EF4-FFF2-40B4-BE49-F238E27FC236}">
                <a16:creationId xmlns:a16="http://schemas.microsoft.com/office/drawing/2014/main" id="{27D38857-33EB-AF9C-9383-BEA9EA62B864}"/>
              </a:ext>
            </a:extLst>
          </p:cNvPr>
          <p:cNvSpPr/>
          <p:nvPr/>
        </p:nvSpPr>
        <p:spPr>
          <a:xfrm>
            <a:off x="6471920" y="1942266"/>
            <a:ext cx="274320" cy="23387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55F7165-147D-2B3E-90B2-DD4F22AE055B}"/>
              </a:ext>
            </a:extLst>
          </p:cNvPr>
          <p:cNvSpPr/>
          <p:nvPr/>
        </p:nvSpPr>
        <p:spPr>
          <a:xfrm>
            <a:off x="7082266" y="1658528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F3C96EE-D455-4928-5E88-D4FED0F902C1}"/>
              </a:ext>
            </a:extLst>
          </p:cNvPr>
          <p:cNvSpPr/>
          <p:nvPr/>
        </p:nvSpPr>
        <p:spPr>
          <a:xfrm>
            <a:off x="6894865" y="728395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94305AAF-109D-1E64-EC05-1BD582FBE746}"/>
              </a:ext>
            </a:extLst>
          </p:cNvPr>
          <p:cNvSpPr/>
          <p:nvPr/>
        </p:nvSpPr>
        <p:spPr>
          <a:xfrm>
            <a:off x="5629785" y="1124333"/>
            <a:ext cx="269556" cy="222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8124E2BB-3CB3-A007-2EF7-C8835901C575}"/>
              </a:ext>
            </a:extLst>
          </p:cNvPr>
          <p:cNvSpPr/>
          <p:nvPr/>
        </p:nvSpPr>
        <p:spPr>
          <a:xfrm>
            <a:off x="7822714" y="117226"/>
            <a:ext cx="278533" cy="25926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A37CEE0-52BA-8770-AFAF-C7D5630D54B9}"/>
              </a:ext>
            </a:extLst>
          </p:cNvPr>
          <p:cNvSpPr/>
          <p:nvPr/>
        </p:nvSpPr>
        <p:spPr>
          <a:xfrm rot="4440187">
            <a:off x="7975415" y="1480476"/>
            <a:ext cx="1006990" cy="201704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10AEB36-F21C-A5EC-2F01-624AF9797358}"/>
              </a:ext>
            </a:extLst>
          </p:cNvPr>
          <p:cNvSpPr/>
          <p:nvPr/>
        </p:nvSpPr>
        <p:spPr>
          <a:xfrm>
            <a:off x="7890861" y="2166813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0473293-2AEF-0E9D-BADC-0CE752F20F6A}"/>
              </a:ext>
            </a:extLst>
          </p:cNvPr>
          <p:cNvSpPr/>
          <p:nvPr/>
        </p:nvSpPr>
        <p:spPr>
          <a:xfrm>
            <a:off x="7526722" y="2255129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B7FC0E9-F08E-34C8-B1FE-879203E91B1E}"/>
              </a:ext>
            </a:extLst>
          </p:cNvPr>
          <p:cNvSpPr/>
          <p:nvPr/>
        </p:nvSpPr>
        <p:spPr>
          <a:xfrm>
            <a:off x="7687661" y="2389084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877CA18-2912-7140-8B7A-ABDE7688C313}"/>
              </a:ext>
            </a:extLst>
          </p:cNvPr>
          <p:cNvSpPr/>
          <p:nvPr/>
        </p:nvSpPr>
        <p:spPr>
          <a:xfrm>
            <a:off x="8839180" y="1769757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E47BA77-B26A-BB93-30B2-955D6E3C10C9}"/>
              </a:ext>
            </a:extLst>
          </p:cNvPr>
          <p:cNvSpPr/>
          <p:nvPr/>
        </p:nvSpPr>
        <p:spPr>
          <a:xfrm>
            <a:off x="5958840" y="3406816"/>
            <a:ext cx="274320" cy="23387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4ABCFAA-AE1B-B441-1FA5-9AC65E46BD4C}"/>
              </a:ext>
            </a:extLst>
          </p:cNvPr>
          <p:cNvSpPr/>
          <p:nvPr/>
        </p:nvSpPr>
        <p:spPr>
          <a:xfrm rot="5400000">
            <a:off x="9596827" y="1436801"/>
            <a:ext cx="1168535" cy="174907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0D7C9B8-8211-BF82-FC11-6F9761E49128}"/>
              </a:ext>
            </a:extLst>
          </p:cNvPr>
          <p:cNvSpPr/>
          <p:nvPr/>
        </p:nvSpPr>
        <p:spPr>
          <a:xfrm>
            <a:off x="10532461" y="1802177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E57F63-4C96-74FF-6009-E327F1D87013}"/>
              </a:ext>
            </a:extLst>
          </p:cNvPr>
          <p:cNvSpPr/>
          <p:nvPr/>
        </p:nvSpPr>
        <p:spPr>
          <a:xfrm>
            <a:off x="92225" y="117226"/>
            <a:ext cx="5204911" cy="50167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2) 1229-1511 : A l’est, en Ifriqiya, le sultanat berbère des Hafsides de Tunis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*Au XIIIe siècle…</a:t>
            </a:r>
          </a:p>
          <a:p>
            <a:r>
              <a:rPr lang="fr-FR" sz="1600" dirty="0"/>
              <a:t>Déclin politique des Almohades </a:t>
            </a:r>
            <a:r>
              <a:rPr lang="fr-FR" sz="1500" dirty="0"/>
              <a:t>; Mais également religieux…</a:t>
            </a:r>
          </a:p>
          <a:p>
            <a:endParaRPr lang="fr-FR" sz="1600" dirty="0"/>
          </a:p>
          <a:p>
            <a:r>
              <a:rPr lang="fr-FR" sz="1600" dirty="0"/>
              <a:t>*1229 : A Tunis…</a:t>
            </a:r>
          </a:p>
          <a:p>
            <a:r>
              <a:rPr lang="fr-FR" sz="1600" dirty="0"/>
              <a:t>Par fidélité au message du </a:t>
            </a:r>
            <a:r>
              <a:rPr lang="fr-FR" sz="1600" i="1" dirty="0"/>
              <a:t>Mahdi</a:t>
            </a:r>
            <a:r>
              <a:rPr lang="fr-FR" sz="1600" dirty="0"/>
              <a:t> Ibn </a:t>
            </a:r>
            <a:r>
              <a:rPr lang="fr-FR" sz="1600" dirty="0" err="1"/>
              <a:t>Tumart</a:t>
            </a:r>
            <a:endParaRPr lang="fr-FR" sz="1600" dirty="0"/>
          </a:p>
          <a:p>
            <a:r>
              <a:rPr lang="fr-FR" sz="1600" dirty="0"/>
              <a:t>Le Hafside Abu </a:t>
            </a:r>
            <a:r>
              <a:rPr lang="fr-FR" sz="1600" dirty="0" err="1"/>
              <a:t>Zakariya</a:t>
            </a:r>
            <a:r>
              <a:rPr lang="fr-FR" sz="1600" dirty="0"/>
              <a:t> Yahya se déclare sultan indépendant</a:t>
            </a:r>
          </a:p>
          <a:p>
            <a:endParaRPr lang="fr-FR" sz="1600" dirty="0"/>
          </a:p>
          <a:p>
            <a:r>
              <a:rPr lang="fr-FR" sz="1600" dirty="0"/>
              <a:t>NB : Ifriqiya des Hafsides incluant</a:t>
            </a:r>
          </a:p>
          <a:p>
            <a:r>
              <a:rPr lang="fr-FR" sz="1600" dirty="0"/>
              <a:t>Bejaïa, Constantine et Tripoli</a:t>
            </a:r>
          </a:p>
          <a:p>
            <a:endParaRPr lang="fr-FR" sz="1600" dirty="0"/>
          </a:p>
          <a:p>
            <a:r>
              <a:rPr lang="fr-FR" sz="1600" dirty="0"/>
              <a:t>*1270 : Lors de la 8</a:t>
            </a:r>
            <a:r>
              <a:rPr lang="fr-FR" sz="1600" baseline="30000" dirty="0"/>
              <a:t>ème</a:t>
            </a:r>
            <a:r>
              <a:rPr lang="fr-FR" sz="1600" dirty="0"/>
              <a:t> croisade…</a:t>
            </a:r>
          </a:p>
          <a:p>
            <a:r>
              <a:rPr lang="fr-FR" sz="1600" dirty="0"/>
              <a:t>Son fils al-</a:t>
            </a:r>
            <a:r>
              <a:rPr lang="fr-FR" sz="1600" dirty="0" err="1"/>
              <a:t>Mustansir</a:t>
            </a:r>
            <a:r>
              <a:rPr lang="fr-FR" sz="1600" dirty="0"/>
              <a:t> doit faire face au roi de France Louis IX</a:t>
            </a:r>
          </a:p>
          <a:p>
            <a:r>
              <a:rPr lang="fr-FR" sz="1600" dirty="0"/>
              <a:t>Et à son frère Charles d’Anjou, roi de Naples-Sicile (1266)</a:t>
            </a:r>
          </a:p>
          <a:p>
            <a:r>
              <a:rPr lang="fr-FR" sz="1600" dirty="0"/>
              <a:t>NB : Désireux de reprendre l’Ifriqiya de ses prédécesseurs normands</a:t>
            </a:r>
          </a:p>
          <a:p>
            <a:endParaRPr lang="fr-FR" sz="1600" dirty="0"/>
          </a:p>
          <a:p>
            <a:r>
              <a:rPr lang="fr-FR" sz="1600" dirty="0"/>
              <a:t>*Au XIVe siècle…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AD52E09-A394-34F2-39E2-2B05D349C8DD}"/>
              </a:ext>
            </a:extLst>
          </p:cNvPr>
          <p:cNvSpPr/>
          <p:nvPr/>
        </p:nvSpPr>
        <p:spPr>
          <a:xfrm>
            <a:off x="9265154" y="1883975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D0D7729-F6E0-0D0D-182B-3B3327A64525}"/>
              </a:ext>
            </a:extLst>
          </p:cNvPr>
          <p:cNvSpPr/>
          <p:nvPr/>
        </p:nvSpPr>
        <p:spPr>
          <a:xfrm>
            <a:off x="9695214" y="1883974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8643678-656E-9FE3-A301-32CD6174FEFC}"/>
              </a:ext>
            </a:extLst>
          </p:cNvPr>
          <p:cNvSpPr/>
          <p:nvPr/>
        </p:nvSpPr>
        <p:spPr>
          <a:xfrm rot="6224919">
            <a:off x="10880885" y="2392355"/>
            <a:ext cx="493183" cy="122432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E6EF4E4-F385-2631-D72D-36181AE56096}"/>
              </a:ext>
            </a:extLst>
          </p:cNvPr>
          <p:cNvSpPr/>
          <p:nvPr/>
        </p:nvSpPr>
        <p:spPr>
          <a:xfrm>
            <a:off x="11430382" y="2987229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59BF962-79CA-86F7-324F-98E185CFC32A}"/>
              </a:ext>
            </a:extLst>
          </p:cNvPr>
          <p:cNvCxnSpPr>
            <a:cxnSpLocks/>
          </p:cNvCxnSpPr>
          <p:nvPr/>
        </p:nvCxnSpPr>
        <p:spPr>
          <a:xfrm>
            <a:off x="11752107" y="622882"/>
            <a:ext cx="0" cy="115877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D1479E0D-78A5-0FA6-F232-77B57E0F1F8F}"/>
              </a:ext>
            </a:extLst>
          </p:cNvPr>
          <p:cNvSpPr/>
          <p:nvPr/>
        </p:nvSpPr>
        <p:spPr>
          <a:xfrm>
            <a:off x="11617329" y="622882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N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078C5E9-5C1C-FF36-A25C-F1B4BA925106}"/>
              </a:ext>
            </a:extLst>
          </p:cNvPr>
          <p:cNvSpPr/>
          <p:nvPr/>
        </p:nvSpPr>
        <p:spPr>
          <a:xfrm>
            <a:off x="11617329" y="1559014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19C86B78-D7DF-5E3D-F078-ED570FFD1F7C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10532461" y="1124333"/>
            <a:ext cx="137160" cy="677844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29208F4D-0D0A-949E-B75D-0865417744D8}"/>
              </a:ext>
            </a:extLst>
          </p:cNvPr>
          <p:cNvCxnSpPr>
            <a:cxnSpLocks/>
            <a:stCxn id="16" idx="2"/>
            <a:endCxn id="19" idx="0"/>
          </p:cNvCxnSpPr>
          <p:nvPr/>
        </p:nvCxnSpPr>
        <p:spPr>
          <a:xfrm flipH="1">
            <a:off x="10669621" y="1670335"/>
            <a:ext cx="947708" cy="131842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098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6C6E9-73C5-0D22-1B92-64BEB90CA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EAE0C0F-011C-49AE-B1A4-558DDC1081F1}"/>
              </a:ext>
            </a:extLst>
          </p:cNvPr>
          <p:cNvSpPr/>
          <p:nvPr/>
        </p:nvSpPr>
        <p:spPr>
          <a:xfrm>
            <a:off x="92225" y="117226"/>
            <a:ext cx="5059770" cy="40318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2) 1229-1511 : A l’est, en Ifriqiya, le sultanat berbère des Hafsides de Tunis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*1347-50 : Les Mérinides de Fès occupent l’Ifriqiya</a:t>
            </a:r>
          </a:p>
          <a:p>
            <a:r>
              <a:rPr lang="fr-FR" sz="1600" dirty="0"/>
              <a:t>Avant de se retirer ; </a:t>
            </a:r>
            <a:r>
              <a:rPr lang="fr-FR" sz="1600" u="sng" dirty="0"/>
              <a:t>A revoir</a:t>
            </a:r>
            <a:r>
              <a:rPr lang="fr-FR" sz="1600" dirty="0"/>
              <a:t>… ; Puis…</a:t>
            </a:r>
          </a:p>
          <a:p>
            <a:endParaRPr lang="fr-FR" sz="1600" dirty="0"/>
          </a:p>
          <a:p>
            <a:r>
              <a:rPr lang="fr-FR" sz="1600" dirty="0"/>
              <a:t>*Le sultanat hafside éclate en trois principautés…</a:t>
            </a:r>
          </a:p>
          <a:p>
            <a:r>
              <a:rPr lang="fr-FR" sz="1600" dirty="0"/>
              <a:t>Tunis, Bejaïa et Constantine</a:t>
            </a:r>
          </a:p>
          <a:p>
            <a:endParaRPr lang="fr-FR" sz="1600" dirty="0"/>
          </a:p>
          <a:p>
            <a:r>
              <a:rPr lang="fr-FR" sz="1600" dirty="0"/>
              <a:t>*1370-94 : Sous le règne d’Abu al-Abbas</a:t>
            </a:r>
          </a:p>
          <a:p>
            <a:r>
              <a:rPr lang="fr-FR" sz="1600" dirty="0"/>
              <a:t>L’unité du sultanat est pleinement restaurée ; Puis…</a:t>
            </a:r>
          </a:p>
          <a:p>
            <a:endParaRPr lang="fr-FR" sz="1600" dirty="0"/>
          </a:p>
          <a:p>
            <a:r>
              <a:rPr lang="fr-FR" sz="1600" dirty="0"/>
              <a:t>*1435-88 : Sous le règne d’Abu Omar Uthman</a:t>
            </a:r>
          </a:p>
          <a:p>
            <a:r>
              <a:rPr lang="fr-FR" sz="1600" dirty="0"/>
              <a:t>Le sultanat hafside atteint son apogée ; </a:t>
            </a:r>
            <a:r>
              <a:rPr lang="fr-FR" sz="1600" u="sng" dirty="0"/>
              <a:t>Avant de décliner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*Epilogue…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DC15110-F40C-CA57-78F7-B2235C90B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1814" y="117226"/>
            <a:ext cx="6857961" cy="40991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6E4AF2DE-358E-5AFE-AAE4-1CBF8A487E29}"/>
              </a:ext>
            </a:extLst>
          </p:cNvPr>
          <p:cNvSpPr/>
          <p:nvPr/>
        </p:nvSpPr>
        <p:spPr>
          <a:xfrm>
            <a:off x="6471920" y="1942266"/>
            <a:ext cx="274320" cy="23387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445A1F3-7180-1E2F-CBE0-6122C038B91F}"/>
              </a:ext>
            </a:extLst>
          </p:cNvPr>
          <p:cNvSpPr/>
          <p:nvPr/>
        </p:nvSpPr>
        <p:spPr>
          <a:xfrm>
            <a:off x="7082266" y="1658528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8734033-7B4B-D050-5CC0-97DC250C3995}"/>
              </a:ext>
            </a:extLst>
          </p:cNvPr>
          <p:cNvSpPr/>
          <p:nvPr/>
        </p:nvSpPr>
        <p:spPr>
          <a:xfrm>
            <a:off x="6894865" y="728395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0D9FD06-2461-1CE9-837A-2E835D831D70}"/>
              </a:ext>
            </a:extLst>
          </p:cNvPr>
          <p:cNvSpPr/>
          <p:nvPr/>
        </p:nvSpPr>
        <p:spPr>
          <a:xfrm>
            <a:off x="5629785" y="1124333"/>
            <a:ext cx="269556" cy="222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75B033D-4B9A-EA0C-71DB-C20E9EB02395}"/>
              </a:ext>
            </a:extLst>
          </p:cNvPr>
          <p:cNvSpPr/>
          <p:nvPr/>
        </p:nvSpPr>
        <p:spPr>
          <a:xfrm>
            <a:off x="7822714" y="117226"/>
            <a:ext cx="278533" cy="25926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281BAA91-2B57-4D0C-0E89-4EDD195E14C6}"/>
              </a:ext>
            </a:extLst>
          </p:cNvPr>
          <p:cNvSpPr/>
          <p:nvPr/>
        </p:nvSpPr>
        <p:spPr>
          <a:xfrm>
            <a:off x="6746240" y="2622954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D575B76-3C2E-9E1E-2D35-7C5698E714EE}"/>
              </a:ext>
            </a:extLst>
          </p:cNvPr>
          <p:cNvSpPr/>
          <p:nvPr/>
        </p:nvSpPr>
        <p:spPr>
          <a:xfrm rot="4440187">
            <a:off x="7975415" y="1480476"/>
            <a:ext cx="1006990" cy="201704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E2ED8C2-1F46-02D0-A0B0-0925EEF313D1}"/>
              </a:ext>
            </a:extLst>
          </p:cNvPr>
          <p:cNvSpPr/>
          <p:nvPr/>
        </p:nvSpPr>
        <p:spPr>
          <a:xfrm>
            <a:off x="8839180" y="1769757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F1F0EF3-68C8-0C0F-F893-C460A3DDD933}"/>
              </a:ext>
            </a:extLst>
          </p:cNvPr>
          <p:cNvSpPr/>
          <p:nvPr/>
        </p:nvSpPr>
        <p:spPr>
          <a:xfrm rot="5400000">
            <a:off x="9596827" y="1436801"/>
            <a:ext cx="1168535" cy="174907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D2349C5-70DB-E000-4304-21AAAB1C1B50}"/>
              </a:ext>
            </a:extLst>
          </p:cNvPr>
          <p:cNvSpPr/>
          <p:nvPr/>
        </p:nvSpPr>
        <p:spPr>
          <a:xfrm>
            <a:off x="10532461" y="1802177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91B57491-2682-08C6-FD2C-66289C415E10}"/>
              </a:ext>
            </a:extLst>
          </p:cNvPr>
          <p:cNvCxnSpPr>
            <a:cxnSpLocks/>
          </p:cNvCxnSpPr>
          <p:nvPr/>
        </p:nvCxnSpPr>
        <p:spPr>
          <a:xfrm>
            <a:off x="9834880" y="2003626"/>
            <a:ext cx="812800" cy="38545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BFE3D804-A57B-B737-E054-ECB92B2D64E5}"/>
              </a:ext>
            </a:extLst>
          </p:cNvPr>
          <p:cNvCxnSpPr>
            <a:cxnSpLocks/>
          </p:cNvCxnSpPr>
          <p:nvPr/>
        </p:nvCxnSpPr>
        <p:spPr>
          <a:xfrm>
            <a:off x="9387840" y="2003626"/>
            <a:ext cx="447040" cy="0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27B9E4F4-1566-4440-5F3E-02FCBA47CC92}"/>
              </a:ext>
            </a:extLst>
          </p:cNvPr>
          <p:cNvSpPr/>
          <p:nvPr/>
        </p:nvSpPr>
        <p:spPr>
          <a:xfrm>
            <a:off x="7890861" y="2166813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0823189D-AC9D-CF5F-8CB6-1E51000E0FE8}"/>
              </a:ext>
            </a:extLst>
          </p:cNvPr>
          <p:cNvSpPr/>
          <p:nvPr/>
        </p:nvSpPr>
        <p:spPr>
          <a:xfrm>
            <a:off x="9695214" y="1883974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D9484049-4292-09AE-C94B-3F3B08AECBFB}"/>
              </a:ext>
            </a:extLst>
          </p:cNvPr>
          <p:cNvSpPr/>
          <p:nvPr/>
        </p:nvSpPr>
        <p:spPr>
          <a:xfrm>
            <a:off x="2592014" y="1871592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F7DC4E5F-C5DE-1DA9-7883-80DE091E7116}"/>
              </a:ext>
            </a:extLst>
          </p:cNvPr>
          <p:cNvSpPr/>
          <p:nvPr/>
        </p:nvSpPr>
        <p:spPr>
          <a:xfrm>
            <a:off x="2898587" y="1871592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741B37C9-C345-3775-DF6D-1FAEAEEF0A1D}"/>
              </a:ext>
            </a:extLst>
          </p:cNvPr>
          <p:cNvSpPr/>
          <p:nvPr/>
        </p:nvSpPr>
        <p:spPr>
          <a:xfrm>
            <a:off x="3185232" y="1871591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08D8E858-E839-B13A-0D71-37F7C90DDAEF}"/>
              </a:ext>
            </a:extLst>
          </p:cNvPr>
          <p:cNvCxnSpPr>
            <a:cxnSpLocks/>
          </p:cNvCxnSpPr>
          <p:nvPr/>
        </p:nvCxnSpPr>
        <p:spPr>
          <a:xfrm flipV="1">
            <a:off x="7020560" y="2003626"/>
            <a:ext cx="2367280" cy="736263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Ellipse 93">
            <a:extLst>
              <a:ext uri="{FF2B5EF4-FFF2-40B4-BE49-F238E27FC236}">
                <a16:creationId xmlns:a16="http://schemas.microsoft.com/office/drawing/2014/main" id="{360C62D5-3645-5ABF-E074-E6028FBD7EA2}"/>
              </a:ext>
            </a:extLst>
          </p:cNvPr>
          <p:cNvSpPr/>
          <p:nvPr/>
        </p:nvSpPr>
        <p:spPr>
          <a:xfrm>
            <a:off x="7526722" y="2255129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58346DED-11F6-0965-1E8B-CF212BD08ADB}"/>
              </a:ext>
            </a:extLst>
          </p:cNvPr>
          <p:cNvSpPr/>
          <p:nvPr/>
        </p:nvSpPr>
        <p:spPr>
          <a:xfrm>
            <a:off x="7687661" y="2389084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6005238C-1726-1913-5FFF-BEA9C8EF4908}"/>
              </a:ext>
            </a:extLst>
          </p:cNvPr>
          <p:cNvSpPr/>
          <p:nvPr/>
        </p:nvSpPr>
        <p:spPr>
          <a:xfrm>
            <a:off x="9265154" y="1883975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930D395-2663-EB8E-D6E5-6A4781550904}"/>
              </a:ext>
            </a:extLst>
          </p:cNvPr>
          <p:cNvSpPr/>
          <p:nvPr/>
        </p:nvSpPr>
        <p:spPr>
          <a:xfrm rot="6224919">
            <a:off x="10880885" y="2392355"/>
            <a:ext cx="493183" cy="122432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7504907-5E7C-C920-F00F-8080EA33107D}"/>
              </a:ext>
            </a:extLst>
          </p:cNvPr>
          <p:cNvSpPr/>
          <p:nvPr/>
        </p:nvSpPr>
        <p:spPr>
          <a:xfrm>
            <a:off x="11430382" y="2987229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4183291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BBA3A-9D7F-2B93-72E6-2C3C06CBF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8D663A-CB97-73E6-7AC1-9A6AD1433944}"/>
              </a:ext>
            </a:extLst>
          </p:cNvPr>
          <p:cNvSpPr/>
          <p:nvPr/>
        </p:nvSpPr>
        <p:spPr>
          <a:xfrm>
            <a:off x="92225" y="117226"/>
            <a:ext cx="5059770" cy="276998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2) 1229-1511 : A l’est, en Ifriqiya, le sultanat berbère des Hafsides de Tunis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*1509-10 : Partis de Carthagène…</a:t>
            </a:r>
          </a:p>
          <a:p>
            <a:r>
              <a:rPr lang="fr-FR" sz="1600" dirty="0"/>
              <a:t>Les Espagnols de Charles Quint s’emparent</a:t>
            </a:r>
          </a:p>
          <a:p>
            <a:r>
              <a:rPr lang="fr-FR" sz="1600" dirty="0"/>
              <a:t>D’Oran ; Puis d’Alger, Bejaïa et Tripoli ; Cependant…</a:t>
            </a:r>
          </a:p>
          <a:p>
            <a:endParaRPr lang="fr-FR" sz="1600" dirty="0"/>
          </a:p>
          <a:p>
            <a:r>
              <a:rPr lang="fr-FR" sz="1500" dirty="0"/>
              <a:t>*1511 : Le sultan hafside al-</a:t>
            </a:r>
            <a:r>
              <a:rPr lang="fr-FR" sz="1500" dirty="0" err="1"/>
              <a:t>Mutawakkil</a:t>
            </a:r>
            <a:r>
              <a:rPr lang="fr-FR" sz="1500" dirty="0"/>
              <a:t> parvient à repousser</a:t>
            </a:r>
          </a:p>
          <a:p>
            <a:r>
              <a:rPr lang="fr-FR" sz="1500" dirty="0"/>
              <a:t>Une attaque espagnole sur l'île de Djerba ; </a:t>
            </a:r>
            <a:r>
              <a:rPr lang="fr-FR" sz="1500" u="sng" dirty="0"/>
              <a:t>A revoir</a:t>
            </a:r>
            <a:r>
              <a:rPr lang="fr-FR" sz="15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*Et dans le même temps, plus à l’ouest, au Maroc…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D108E4A-278A-9B7F-E790-F27D21DD4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1814" y="117226"/>
            <a:ext cx="6857961" cy="40991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02DAC229-403E-7EC9-70D4-FB1ECAC920C9}"/>
              </a:ext>
            </a:extLst>
          </p:cNvPr>
          <p:cNvSpPr/>
          <p:nvPr/>
        </p:nvSpPr>
        <p:spPr>
          <a:xfrm>
            <a:off x="6471920" y="1942266"/>
            <a:ext cx="274320" cy="23387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92B36F9-25E8-0577-34D9-F889D7212BD5}"/>
              </a:ext>
            </a:extLst>
          </p:cNvPr>
          <p:cNvSpPr/>
          <p:nvPr/>
        </p:nvSpPr>
        <p:spPr>
          <a:xfrm>
            <a:off x="7082266" y="1658528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3C7D2F0-11AF-0206-98A6-839800C72296}"/>
              </a:ext>
            </a:extLst>
          </p:cNvPr>
          <p:cNvSpPr/>
          <p:nvPr/>
        </p:nvSpPr>
        <p:spPr>
          <a:xfrm>
            <a:off x="6894865" y="728395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591BA7B-04D7-9990-7A2F-FDF339F9F60D}"/>
              </a:ext>
            </a:extLst>
          </p:cNvPr>
          <p:cNvSpPr/>
          <p:nvPr/>
        </p:nvSpPr>
        <p:spPr>
          <a:xfrm>
            <a:off x="5629785" y="1124333"/>
            <a:ext cx="269556" cy="222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71C960A-D7EC-8309-08B8-5D9AB4EB3748}"/>
              </a:ext>
            </a:extLst>
          </p:cNvPr>
          <p:cNvSpPr/>
          <p:nvPr/>
        </p:nvSpPr>
        <p:spPr>
          <a:xfrm>
            <a:off x="7822714" y="117226"/>
            <a:ext cx="278533" cy="25926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6B99CCE-E41D-4B94-7720-75AFCAE1C095}"/>
              </a:ext>
            </a:extLst>
          </p:cNvPr>
          <p:cNvSpPr/>
          <p:nvPr/>
        </p:nvSpPr>
        <p:spPr>
          <a:xfrm>
            <a:off x="6746240" y="2622954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803D292-A342-93F8-0728-E9E47977A925}"/>
              </a:ext>
            </a:extLst>
          </p:cNvPr>
          <p:cNvSpPr/>
          <p:nvPr/>
        </p:nvSpPr>
        <p:spPr>
          <a:xfrm rot="4440187">
            <a:off x="7975415" y="1480476"/>
            <a:ext cx="1006990" cy="201704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F4A5BD7-0DCF-E024-D67F-096DFF297DBC}"/>
              </a:ext>
            </a:extLst>
          </p:cNvPr>
          <p:cNvSpPr/>
          <p:nvPr/>
        </p:nvSpPr>
        <p:spPr>
          <a:xfrm>
            <a:off x="8839180" y="1769757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559AA0B-D789-61A6-BEF3-B85A023D88E2}"/>
              </a:ext>
            </a:extLst>
          </p:cNvPr>
          <p:cNvSpPr/>
          <p:nvPr/>
        </p:nvSpPr>
        <p:spPr>
          <a:xfrm rot="5400000">
            <a:off x="9596827" y="1436801"/>
            <a:ext cx="1168535" cy="174907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92EAD96-C374-15EA-D3AB-5CC39A4EFD5F}"/>
              </a:ext>
            </a:extLst>
          </p:cNvPr>
          <p:cNvSpPr/>
          <p:nvPr/>
        </p:nvSpPr>
        <p:spPr>
          <a:xfrm>
            <a:off x="10532461" y="1802177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6C397024-029B-0BDD-4167-1239F5A687DD}"/>
              </a:ext>
            </a:extLst>
          </p:cNvPr>
          <p:cNvSpPr/>
          <p:nvPr/>
        </p:nvSpPr>
        <p:spPr>
          <a:xfrm>
            <a:off x="7890861" y="2166813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972CBA06-BDDC-0344-3C48-B024F44D4D6F}"/>
              </a:ext>
            </a:extLst>
          </p:cNvPr>
          <p:cNvSpPr/>
          <p:nvPr/>
        </p:nvSpPr>
        <p:spPr>
          <a:xfrm>
            <a:off x="9695214" y="1883974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A41F51BD-D78E-1F37-1616-CEAF77BACF2A}"/>
              </a:ext>
            </a:extLst>
          </p:cNvPr>
          <p:cNvSpPr/>
          <p:nvPr/>
        </p:nvSpPr>
        <p:spPr>
          <a:xfrm>
            <a:off x="10760990" y="2753360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83049598-22B6-1572-318C-278DDA97A22F}"/>
              </a:ext>
            </a:extLst>
          </p:cNvPr>
          <p:cNvCxnSpPr>
            <a:cxnSpLocks/>
          </p:cNvCxnSpPr>
          <p:nvPr/>
        </p:nvCxnSpPr>
        <p:spPr>
          <a:xfrm>
            <a:off x="9145620" y="1580842"/>
            <a:ext cx="256694" cy="30313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29ACDAE1-DBB3-64D1-EB07-7AD06A2B263C}"/>
              </a:ext>
            </a:extLst>
          </p:cNvPr>
          <p:cNvCxnSpPr>
            <a:cxnSpLocks/>
          </p:cNvCxnSpPr>
          <p:nvPr/>
        </p:nvCxnSpPr>
        <p:spPr>
          <a:xfrm flipV="1">
            <a:off x="7729373" y="1586536"/>
            <a:ext cx="1452351" cy="7199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B42B17EF-DBB8-B95E-117F-FABF59E2EB55}"/>
              </a:ext>
            </a:extLst>
          </p:cNvPr>
          <p:cNvCxnSpPr>
            <a:cxnSpLocks/>
          </p:cNvCxnSpPr>
          <p:nvPr/>
        </p:nvCxnSpPr>
        <p:spPr>
          <a:xfrm>
            <a:off x="11231087" y="1658528"/>
            <a:ext cx="336455" cy="132870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D5E16487-3C40-068D-3555-B4E1374E1511}"/>
              </a:ext>
            </a:extLst>
          </p:cNvPr>
          <p:cNvCxnSpPr>
            <a:cxnSpLocks/>
            <a:endCxn id="56" idx="7"/>
          </p:cNvCxnSpPr>
          <p:nvPr/>
        </p:nvCxnSpPr>
        <p:spPr>
          <a:xfrm flipH="1">
            <a:off x="10995137" y="1883974"/>
            <a:ext cx="301646" cy="903635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D2086B96-D693-98EA-9CE6-11767C31A8A1}"/>
              </a:ext>
            </a:extLst>
          </p:cNvPr>
          <p:cNvCxnSpPr>
            <a:cxnSpLocks/>
          </p:cNvCxnSpPr>
          <p:nvPr/>
        </p:nvCxnSpPr>
        <p:spPr>
          <a:xfrm>
            <a:off x="9145620" y="1585040"/>
            <a:ext cx="2114772" cy="10602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Ellipse 93">
            <a:extLst>
              <a:ext uri="{FF2B5EF4-FFF2-40B4-BE49-F238E27FC236}">
                <a16:creationId xmlns:a16="http://schemas.microsoft.com/office/drawing/2014/main" id="{B0CC0E53-C327-64D7-AE96-16EA312B0270}"/>
              </a:ext>
            </a:extLst>
          </p:cNvPr>
          <p:cNvSpPr/>
          <p:nvPr/>
        </p:nvSpPr>
        <p:spPr>
          <a:xfrm>
            <a:off x="7526722" y="2255129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42F5E9E0-623E-9267-B924-547701075656}"/>
              </a:ext>
            </a:extLst>
          </p:cNvPr>
          <p:cNvSpPr/>
          <p:nvPr/>
        </p:nvSpPr>
        <p:spPr>
          <a:xfrm>
            <a:off x="7687661" y="2389084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F7902BE7-FC96-10F1-4CE8-62768DD83465}"/>
              </a:ext>
            </a:extLst>
          </p:cNvPr>
          <p:cNvSpPr/>
          <p:nvPr/>
        </p:nvSpPr>
        <p:spPr>
          <a:xfrm>
            <a:off x="9265154" y="188397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39BA804-C584-BE1A-E40E-DCBE49969A40}"/>
              </a:ext>
            </a:extLst>
          </p:cNvPr>
          <p:cNvSpPr/>
          <p:nvPr/>
        </p:nvSpPr>
        <p:spPr>
          <a:xfrm rot="6224919">
            <a:off x="10880885" y="2392355"/>
            <a:ext cx="493183" cy="122432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185EAA6-5988-5669-42D9-E43C0A2F68FA}"/>
              </a:ext>
            </a:extLst>
          </p:cNvPr>
          <p:cNvSpPr/>
          <p:nvPr/>
        </p:nvSpPr>
        <p:spPr>
          <a:xfrm>
            <a:off x="11430382" y="2987229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83A991ED-B857-3A64-E0A6-BDDBAE590875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8839180" y="1580842"/>
            <a:ext cx="40173" cy="2231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D9A44576-22B0-DF44-737B-0550D93A12E2}"/>
              </a:ext>
            </a:extLst>
          </p:cNvPr>
          <p:cNvCxnSpPr>
            <a:cxnSpLocks/>
            <a:endCxn id="47" idx="0"/>
          </p:cNvCxnSpPr>
          <p:nvPr/>
        </p:nvCxnSpPr>
        <p:spPr>
          <a:xfrm>
            <a:off x="7822714" y="1691069"/>
            <a:ext cx="205307" cy="47574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7A16F382-C68A-24C7-F833-728B6C8BF6D8}"/>
              </a:ext>
            </a:extLst>
          </p:cNvPr>
          <p:cNvSpPr/>
          <p:nvPr/>
        </p:nvSpPr>
        <p:spPr>
          <a:xfrm>
            <a:off x="7647257" y="1527238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321715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72DB1-5206-5ADE-97BC-08A8DEFCE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DAC37C92-3D84-81EB-F868-F8CC8E2FA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1814" y="117226"/>
            <a:ext cx="6857961" cy="40991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1" name="Ellipse 30">
            <a:extLst>
              <a:ext uri="{FF2B5EF4-FFF2-40B4-BE49-F238E27FC236}">
                <a16:creationId xmlns:a16="http://schemas.microsoft.com/office/drawing/2014/main" id="{EB79675E-CFDC-8000-2BEE-B86382C4D489}"/>
              </a:ext>
            </a:extLst>
          </p:cNvPr>
          <p:cNvSpPr/>
          <p:nvPr/>
        </p:nvSpPr>
        <p:spPr>
          <a:xfrm>
            <a:off x="5958840" y="3406816"/>
            <a:ext cx="274320" cy="233870"/>
          </a:xfrm>
          <a:prstGeom prst="ellipse">
            <a:avLst/>
          </a:prstGeom>
          <a:solidFill>
            <a:srgbClr val="F4B1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2792AA9-8028-99C5-CF56-76C8BC297CDA}"/>
              </a:ext>
            </a:extLst>
          </p:cNvPr>
          <p:cNvSpPr/>
          <p:nvPr/>
        </p:nvSpPr>
        <p:spPr>
          <a:xfrm>
            <a:off x="6053882" y="2813899"/>
            <a:ext cx="358555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2DA2AAE1-4BD2-B505-3C0E-EA7FE38580AC}"/>
              </a:ext>
            </a:extLst>
          </p:cNvPr>
          <p:cNvSpPr/>
          <p:nvPr/>
        </p:nvSpPr>
        <p:spPr>
          <a:xfrm>
            <a:off x="6471920" y="1942266"/>
            <a:ext cx="274320" cy="23387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FB1CF311-6B4F-923E-8549-B8EBEFC41296}"/>
              </a:ext>
            </a:extLst>
          </p:cNvPr>
          <p:cNvSpPr/>
          <p:nvPr/>
        </p:nvSpPr>
        <p:spPr>
          <a:xfrm>
            <a:off x="7082266" y="1658528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A4528700-8A92-0C35-8D7E-148A31CFC230}"/>
              </a:ext>
            </a:extLst>
          </p:cNvPr>
          <p:cNvSpPr/>
          <p:nvPr/>
        </p:nvSpPr>
        <p:spPr>
          <a:xfrm>
            <a:off x="6894865" y="728395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6B83DEF4-AD38-F3FF-4E3A-85BBB07372D3}"/>
              </a:ext>
            </a:extLst>
          </p:cNvPr>
          <p:cNvSpPr/>
          <p:nvPr/>
        </p:nvSpPr>
        <p:spPr>
          <a:xfrm>
            <a:off x="5629785" y="1124333"/>
            <a:ext cx="269556" cy="222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56E25E61-4C17-D961-0060-2FB7080C3068}"/>
              </a:ext>
            </a:extLst>
          </p:cNvPr>
          <p:cNvSpPr/>
          <p:nvPr/>
        </p:nvSpPr>
        <p:spPr>
          <a:xfrm>
            <a:off x="7822714" y="117226"/>
            <a:ext cx="278533" cy="25926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330C1B77-1D1C-26C2-51D3-F64A77FED806}"/>
              </a:ext>
            </a:extLst>
          </p:cNvPr>
          <p:cNvSpPr/>
          <p:nvPr/>
        </p:nvSpPr>
        <p:spPr>
          <a:xfrm>
            <a:off x="6746240" y="2622954"/>
            <a:ext cx="274320" cy="233870"/>
          </a:xfrm>
          <a:prstGeom prst="ellipse">
            <a:avLst/>
          </a:prstGeom>
          <a:solidFill>
            <a:srgbClr val="F4B1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46C8E88-AB44-D451-5CCD-D1C02242A69D}"/>
              </a:ext>
            </a:extLst>
          </p:cNvPr>
          <p:cNvSpPr/>
          <p:nvPr/>
        </p:nvSpPr>
        <p:spPr>
          <a:xfrm rot="4440187">
            <a:off x="7975415" y="1480476"/>
            <a:ext cx="1006990" cy="201704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C754761-9F13-FF2A-4731-DF46E25D52EB}"/>
              </a:ext>
            </a:extLst>
          </p:cNvPr>
          <p:cNvSpPr/>
          <p:nvPr/>
        </p:nvSpPr>
        <p:spPr>
          <a:xfrm>
            <a:off x="8839180" y="1769757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FE24108-5D4C-0674-23CE-BEBCC7D48101}"/>
              </a:ext>
            </a:extLst>
          </p:cNvPr>
          <p:cNvSpPr/>
          <p:nvPr/>
        </p:nvSpPr>
        <p:spPr>
          <a:xfrm rot="5400000">
            <a:off x="9596827" y="1436801"/>
            <a:ext cx="1168535" cy="174907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D9E63AC-E5E4-AA60-498D-365993E28691}"/>
              </a:ext>
            </a:extLst>
          </p:cNvPr>
          <p:cNvSpPr/>
          <p:nvPr/>
        </p:nvSpPr>
        <p:spPr>
          <a:xfrm>
            <a:off x="10532461" y="1802177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D6EB35A-E003-6A62-87AD-3B68895C2939}"/>
              </a:ext>
            </a:extLst>
          </p:cNvPr>
          <p:cNvSpPr/>
          <p:nvPr/>
        </p:nvSpPr>
        <p:spPr>
          <a:xfrm>
            <a:off x="9265154" y="1883975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44C18AD-33DD-7803-E7DB-3F2769CC5405}"/>
              </a:ext>
            </a:extLst>
          </p:cNvPr>
          <p:cNvSpPr/>
          <p:nvPr/>
        </p:nvSpPr>
        <p:spPr>
          <a:xfrm>
            <a:off x="9695214" y="1883974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57CD252-0BFF-0868-2BD7-3EC49F798038}"/>
              </a:ext>
            </a:extLst>
          </p:cNvPr>
          <p:cNvSpPr/>
          <p:nvPr/>
        </p:nvSpPr>
        <p:spPr>
          <a:xfrm>
            <a:off x="7890861" y="2166813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34F8495D-760C-1791-64D0-74AF2FA7C01A}"/>
              </a:ext>
            </a:extLst>
          </p:cNvPr>
          <p:cNvSpPr/>
          <p:nvPr/>
        </p:nvSpPr>
        <p:spPr>
          <a:xfrm>
            <a:off x="7526722" y="2255129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69354B30-BDA2-D4DF-D1C5-D9902E93E4F0}"/>
              </a:ext>
            </a:extLst>
          </p:cNvPr>
          <p:cNvSpPr/>
          <p:nvPr/>
        </p:nvSpPr>
        <p:spPr>
          <a:xfrm>
            <a:off x="7687661" y="2389084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66D4DBEE-52B4-497B-C9C9-3CF42C4FD4CA}"/>
              </a:ext>
            </a:extLst>
          </p:cNvPr>
          <p:cNvSpPr/>
          <p:nvPr/>
        </p:nvSpPr>
        <p:spPr>
          <a:xfrm>
            <a:off x="7941661" y="2860040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04B95902-4ABE-9238-6D79-F9977E64A90F}"/>
              </a:ext>
            </a:extLst>
          </p:cNvPr>
          <p:cNvSpPr/>
          <p:nvPr/>
        </p:nvSpPr>
        <p:spPr>
          <a:xfrm rot="3239321">
            <a:off x="5991203" y="2092455"/>
            <a:ext cx="1152357" cy="207059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1AC6EF-DB36-54AA-0460-DEC184C5B53A}"/>
              </a:ext>
            </a:extLst>
          </p:cNvPr>
          <p:cNvSpPr/>
          <p:nvPr/>
        </p:nvSpPr>
        <p:spPr>
          <a:xfrm>
            <a:off x="92224" y="117226"/>
            <a:ext cx="5073589" cy="47089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3) 1269-1472-1525 : A l’ouest, le royaume berbère des Mérinides et des Wattassides de Fès échoue à réunifier le Maghreb ; 2</a:t>
            </a:r>
            <a:r>
              <a:rPr lang="fr-FR" sz="1500" b="1" baseline="30000" dirty="0"/>
              <a:t>ème</a:t>
            </a:r>
            <a:r>
              <a:rPr lang="fr-FR" sz="1500" b="1" dirty="0"/>
              <a:t> arabisation et naissance territoriale du Maroc</a:t>
            </a:r>
          </a:p>
          <a:p>
            <a:endParaRPr lang="fr-FR" sz="1600" dirty="0"/>
          </a:p>
          <a:p>
            <a:r>
              <a:rPr lang="fr-FR" sz="1600" dirty="0"/>
              <a:t>*1269-1465 et 1472-1525(-49) : Au Maghreb occidental…</a:t>
            </a:r>
          </a:p>
          <a:p>
            <a:r>
              <a:rPr lang="fr-FR" sz="1600" dirty="0"/>
              <a:t>Le royaume berbère des Mérinides-Wattassides…</a:t>
            </a:r>
          </a:p>
          <a:p>
            <a:endParaRPr lang="fr-FR" sz="1600" dirty="0"/>
          </a:p>
          <a:p>
            <a:r>
              <a:rPr lang="fr-FR" sz="1600" dirty="0"/>
              <a:t>*Rappels : Au XIIIe siècle, au Maroc…</a:t>
            </a:r>
          </a:p>
          <a:p>
            <a:endParaRPr lang="fr-FR" sz="1600" dirty="0"/>
          </a:p>
          <a:p>
            <a:r>
              <a:rPr lang="fr-FR" sz="1600" dirty="0"/>
              <a:t>*1229-92 : La perte progressive de l’Espagne</a:t>
            </a:r>
          </a:p>
          <a:p>
            <a:r>
              <a:rPr lang="fr-FR" sz="1600" dirty="0"/>
              <a:t>Et de nouvelles révoltes affaiblissent le pouvoir</a:t>
            </a:r>
          </a:p>
          <a:p>
            <a:r>
              <a:rPr lang="fr-FR" sz="1600" dirty="0"/>
              <a:t>Politique et religieux des Almohades de Marrakech</a:t>
            </a:r>
          </a:p>
          <a:p>
            <a:endParaRPr lang="fr-FR" sz="1600" dirty="0"/>
          </a:p>
          <a:p>
            <a:r>
              <a:rPr lang="fr-FR" sz="1600" dirty="0"/>
              <a:t>NB : Une conséquence…</a:t>
            </a:r>
          </a:p>
          <a:p>
            <a:r>
              <a:rPr lang="fr-FR" sz="1600" dirty="0"/>
              <a:t>*1229-35 : Au Maghreb oriental et central…</a:t>
            </a:r>
          </a:p>
          <a:p>
            <a:r>
              <a:rPr lang="fr-FR" sz="1600" dirty="0"/>
              <a:t>Sécessions des Hafsides et des </a:t>
            </a:r>
            <a:r>
              <a:rPr lang="fr-FR" sz="1600" dirty="0" err="1"/>
              <a:t>Zianides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*Et également, </a:t>
            </a:r>
            <a:r>
              <a:rPr lang="fr-FR" sz="1600" u="sng" dirty="0"/>
              <a:t>durant cette même période</a:t>
            </a:r>
          </a:p>
          <a:p>
            <a:r>
              <a:rPr lang="fr-FR" sz="1500" dirty="0"/>
              <a:t>Nouvelle poussée arabo-berbère venue du Maghreb central…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0E64039-B4CF-0922-5FF5-E8168F02DF2F}"/>
              </a:ext>
            </a:extLst>
          </p:cNvPr>
          <p:cNvSpPr/>
          <p:nvPr/>
        </p:nvSpPr>
        <p:spPr>
          <a:xfrm>
            <a:off x="4496421" y="2827884"/>
            <a:ext cx="274320" cy="233870"/>
          </a:xfrm>
          <a:prstGeom prst="ellipse">
            <a:avLst/>
          </a:prstGeom>
          <a:solidFill>
            <a:srgbClr val="F4B1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F5A3881-9350-E117-7342-7E5C92419F78}"/>
              </a:ext>
            </a:extLst>
          </p:cNvPr>
          <p:cNvSpPr/>
          <p:nvPr/>
        </p:nvSpPr>
        <p:spPr>
          <a:xfrm>
            <a:off x="10760990" y="2753360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B3E2AE5-0EDA-1120-599C-495AEFD21E81}"/>
              </a:ext>
            </a:extLst>
          </p:cNvPr>
          <p:cNvSpPr/>
          <p:nvPr/>
        </p:nvSpPr>
        <p:spPr>
          <a:xfrm rot="6224919">
            <a:off x="10880885" y="2392355"/>
            <a:ext cx="493183" cy="122432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E340285-6511-99B7-A585-59538A3E3E6F}"/>
              </a:ext>
            </a:extLst>
          </p:cNvPr>
          <p:cNvSpPr/>
          <p:nvPr/>
        </p:nvSpPr>
        <p:spPr>
          <a:xfrm>
            <a:off x="11430382" y="2987229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570025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56FA4-97C3-74C2-A6A7-D7749BAB5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5D033CA6-044B-6F92-6E2D-9A23BC45A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1814" y="117226"/>
            <a:ext cx="6857961" cy="40991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1" name="Ellipse 30">
            <a:extLst>
              <a:ext uri="{FF2B5EF4-FFF2-40B4-BE49-F238E27FC236}">
                <a16:creationId xmlns:a16="http://schemas.microsoft.com/office/drawing/2014/main" id="{562C5BFB-C649-0067-A07F-407CBE464DFF}"/>
              </a:ext>
            </a:extLst>
          </p:cNvPr>
          <p:cNvSpPr/>
          <p:nvPr/>
        </p:nvSpPr>
        <p:spPr>
          <a:xfrm>
            <a:off x="5958840" y="3406816"/>
            <a:ext cx="274320" cy="233870"/>
          </a:xfrm>
          <a:prstGeom prst="ellipse">
            <a:avLst/>
          </a:prstGeom>
          <a:solidFill>
            <a:srgbClr val="F4B1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93E41057-A905-95FA-432A-162C5110D87F}"/>
              </a:ext>
            </a:extLst>
          </p:cNvPr>
          <p:cNvSpPr/>
          <p:nvPr/>
        </p:nvSpPr>
        <p:spPr>
          <a:xfrm>
            <a:off x="6053882" y="2813899"/>
            <a:ext cx="358555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07F2400E-F44E-E916-4D7D-EFA3A4A106EE}"/>
              </a:ext>
            </a:extLst>
          </p:cNvPr>
          <p:cNvSpPr/>
          <p:nvPr/>
        </p:nvSpPr>
        <p:spPr>
          <a:xfrm>
            <a:off x="6471920" y="1942266"/>
            <a:ext cx="274320" cy="23387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A2A9FD86-91E2-163D-6B1C-E760BCD16661}"/>
              </a:ext>
            </a:extLst>
          </p:cNvPr>
          <p:cNvSpPr/>
          <p:nvPr/>
        </p:nvSpPr>
        <p:spPr>
          <a:xfrm>
            <a:off x="7082266" y="1658528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2DCAEAD4-7B24-D33D-68AB-D6B7640EA232}"/>
              </a:ext>
            </a:extLst>
          </p:cNvPr>
          <p:cNvSpPr/>
          <p:nvPr/>
        </p:nvSpPr>
        <p:spPr>
          <a:xfrm>
            <a:off x="6894865" y="728395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A17A8B7F-687D-E12A-4873-6B159F80DD7C}"/>
              </a:ext>
            </a:extLst>
          </p:cNvPr>
          <p:cNvSpPr/>
          <p:nvPr/>
        </p:nvSpPr>
        <p:spPr>
          <a:xfrm>
            <a:off x="5629785" y="1124333"/>
            <a:ext cx="269556" cy="222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E8A254DE-9DA2-8B27-A517-04AF193D0D38}"/>
              </a:ext>
            </a:extLst>
          </p:cNvPr>
          <p:cNvSpPr/>
          <p:nvPr/>
        </p:nvSpPr>
        <p:spPr>
          <a:xfrm>
            <a:off x="7822714" y="117226"/>
            <a:ext cx="278533" cy="25926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4CC1788-5602-D68B-ABDC-E6F83F8C20D0}"/>
              </a:ext>
            </a:extLst>
          </p:cNvPr>
          <p:cNvSpPr/>
          <p:nvPr/>
        </p:nvSpPr>
        <p:spPr>
          <a:xfrm>
            <a:off x="6746240" y="2622954"/>
            <a:ext cx="274320" cy="233870"/>
          </a:xfrm>
          <a:prstGeom prst="ellipse">
            <a:avLst/>
          </a:prstGeom>
          <a:solidFill>
            <a:srgbClr val="F4B1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47B5F41-E39C-356A-B7FB-EF494505BCD7}"/>
              </a:ext>
            </a:extLst>
          </p:cNvPr>
          <p:cNvSpPr/>
          <p:nvPr/>
        </p:nvSpPr>
        <p:spPr>
          <a:xfrm rot="4440187">
            <a:off x="7975415" y="1480476"/>
            <a:ext cx="1006990" cy="201704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83672A5-7713-A989-FA61-DF08598A3BE4}"/>
              </a:ext>
            </a:extLst>
          </p:cNvPr>
          <p:cNvSpPr/>
          <p:nvPr/>
        </p:nvSpPr>
        <p:spPr>
          <a:xfrm>
            <a:off x="8839180" y="1769757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A34B7C7-B7F6-8ECF-3688-8C50111F8290}"/>
              </a:ext>
            </a:extLst>
          </p:cNvPr>
          <p:cNvSpPr/>
          <p:nvPr/>
        </p:nvSpPr>
        <p:spPr>
          <a:xfrm rot="5400000">
            <a:off x="9596827" y="1436801"/>
            <a:ext cx="1168535" cy="174907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FFC2CDD-BAF3-638F-B353-716AEB4B0735}"/>
              </a:ext>
            </a:extLst>
          </p:cNvPr>
          <p:cNvSpPr/>
          <p:nvPr/>
        </p:nvSpPr>
        <p:spPr>
          <a:xfrm>
            <a:off x="10532461" y="1802177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DA6AB2B-3F07-F885-24FD-379FFE5FEA40}"/>
              </a:ext>
            </a:extLst>
          </p:cNvPr>
          <p:cNvSpPr/>
          <p:nvPr/>
        </p:nvSpPr>
        <p:spPr>
          <a:xfrm>
            <a:off x="9265154" y="1883975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024226D-0D75-A7B5-D904-187A1C59F7AC}"/>
              </a:ext>
            </a:extLst>
          </p:cNvPr>
          <p:cNvSpPr/>
          <p:nvPr/>
        </p:nvSpPr>
        <p:spPr>
          <a:xfrm>
            <a:off x="9695214" y="1883974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F6FB53CC-DD72-4428-D5A3-BCD2FB02C5C1}"/>
              </a:ext>
            </a:extLst>
          </p:cNvPr>
          <p:cNvCxnSpPr>
            <a:cxnSpLocks/>
          </p:cNvCxnSpPr>
          <p:nvPr/>
        </p:nvCxnSpPr>
        <p:spPr>
          <a:xfrm flipV="1">
            <a:off x="7274560" y="2400682"/>
            <a:ext cx="995680" cy="8831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70F24F88-3AD4-F95C-F254-6E87A57100EC}"/>
              </a:ext>
            </a:extLst>
          </p:cNvPr>
          <p:cNvSpPr/>
          <p:nvPr/>
        </p:nvSpPr>
        <p:spPr>
          <a:xfrm>
            <a:off x="7890861" y="2166813"/>
            <a:ext cx="274320" cy="23386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E26286F5-97EE-5B33-11B5-AA98BF1D4DF4}"/>
              </a:ext>
            </a:extLst>
          </p:cNvPr>
          <p:cNvSpPr/>
          <p:nvPr/>
        </p:nvSpPr>
        <p:spPr>
          <a:xfrm>
            <a:off x="7526722" y="2255129"/>
            <a:ext cx="274320" cy="23386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14973D1A-D97D-0DB3-6EFF-6D49F741D652}"/>
              </a:ext>
            </a:extLst>
          </p:cNvPr>
          <p:cNvSpPr/>
          <p:nvPr/>
        </p:nvSpPr>
        <p:spPr>
          <a:xfrm>
            <a:off x="7687661" y="2389084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3E88486E-A731-33E3-2CB9-9542AFBF1DDE}"/>
              </a:ext>
            </a:extLst>
          </p:cNvPr>
          <p:cNvCxnSpPr>
            <a:cxnSpLocks/>
          </p:cNvCxnSpPr>
          <p:nvPr/>
        </p:nvCxnSpPr>
        <p:spPr>
          <a:xfrm>
            <a:off x="8270240" y="2389084"/>
            <a:ext cx="365760" cy="46774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6E512348-3115-2C3D-2D64-823AFB1A5262}"/>
              </a:ext>
            </a:extLst>
          </p:cNvPr>
          <p:cNvCxnSpPr>
            <a:cxnSpLocks/>
          </p:cNvCxnSpPr>
          <p:nvPr/>
        </p:nvCxnSpPr>
        <p:spPr>
          <a:xfrm flipV="1">
            <a:off x="7020560" y="2488998"/>
            <a:ext cx="254000" cy="141244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50B03CAE-525D-4903-E5BF-2AAF0260F18A}"/>
              </a:ext>
            </a:extLst>
          </p:cNvPr>
          <p:cNvCxnSpPr>
            <a:cxnSpLocks/>
          </p:cNvCxnSpPr>
          <p:nvPr/>
        </p:nvCxnSpPr>
        <p:spPr>
          <a:xfrm flipV="1">
            <a:off x="6894773" y="3701819"/>
            <a:ext cx="222774" cy="33360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45B065EB-2B11-DAAB-3E8B-110A0C30CB05}"/>
              </a:ext>
            </a:extLst>
          </p:cNvPr>
          <p:cNvCxnSpPr>
            <a:cxnSpLocks/>
          </p:cNvCxnSpPr>
          <p:nvPr/>
        </p:nvCxnSpPr>
        <p:spPr>
          <a:xfrm flipH="1">
            <a:off x="6192987" y="4118111"/>
            <a:ext cx="467639" cy="6404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>
            <a:extLst>
              <a:ext uri="{FF2B5EF4-FFF2-40B4-BE49-F238E27FC236}">
                <a16:creationId xmlns:a16="http://schemas.microsoft.com/office/drawing/2014/main" id="{83B6F8B9-B418-89E6-72E4-CEE86446E1A7}"/>
              </a:ext>
            </a:extLst>
          </p:cNvPr>
          <p:cNvSpPr/>
          <p:nvPr/>
        </p:nvSpPr>
        <p:spPr>
          <a:xfrm>
            <a:off x="6883400" y="3667570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EA9A867D-C352-2876-D362-0747E587EEB6}"/>
              </a:ext>
            </a:extLst>
          </p:cNvPr>
          <p:cNvSpPr/>
          <p:nvPr/>
        </p:nvSpPr>
        <p:spPr>
          <a:xfrm>
            <a:off x="6660626" y="4001176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C1F062AE-2F04-23D1-F7A6-DDBECAEC8F20}"/>
              </a:ext>
            </a:extLst>
          </p:cNvPr>
          <p:cNvSpPr/>
          <p:nvPr/>
        </p:nvSpPr>
        <p:spPr>
          <a:xfrm>
            <a:off x="5958840" y="3982530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8D59DB2E-20DB-CBFA-D16B-A1BBBBC67EB3}"/>
              </a:ext>
            </a:extLst>
          </p:cNvPr>
          <p:cNvSpPr/>
          <p:nvPr/>
        </p:nvSpPr>
        <p:spPr>
          <a:xfrm>
            <a:off x="7941661" y="2860040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86B30E41-DDE1-8159-76A4-F98B77282BB2}"/>
              </a:ext>
            </a:extLst>
          </p:cNvPr>
          <p:cNvSpPr/>
          <p:nvPr/>
        </p:nvSpPr>
        <p:spPr>
          <a:xfrm rot="3239321">
            <a:off x="5991203" y="2092455"/>
            <a:ext cx="1152357" cy="207059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A3B3C0-AD88-E91F-DD8D-3E2F4BF7F18A}"/>
              </a:ext>
            </a:extLst>
          </p:cNvPr>
          <p:cNvSpPr/>
          <p:nvPr/>
        </p:nvSpPr>
        <p:spPr>
          <a:xfrm>
            <a:off x="92224" y="117226"/>
            <a:ext cx="5129270" cy="49552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3) 1269-1472-1525 : A l’ouest, le royaume berbère des Mérinides et des Wattassides de Fès échoue à réunifier le Maghreb ; 2</a:t>
            </a:r>
            <a:r>
              <a:rPr lang="fr-FR" sz="1500" b="1" baseline="30000" dirty="0"/>
              <a:t>ème</a:t>
            </a:r>
            <a:r>
              <a:rPr lang="fr-FR" sz="1500" b="1" dirty="0"/>
              <a:t> arabisation et naissance territoriale du Maroc</a:t>
            </a:r>
          </a:p>
          <a:p>
            <a:endParaRPr lang="fr-FR" sz="1600" dirty="0"/>
          </a:p>
          <a:p>
            <a:r>
              <a:rPr lang="fr-FR" sz="1600" dirty="0"/>
              <a:t>*De nouvelles tes tribus arabes ; Et après…</a:t>
            </a:r>
          </a:p>
          <a:p>
            <a:endParaRPr lang="fr-FR" sz="1600" dirty="0"/>
          </a:p>
          <a:p>
            <a:r>
              <a:rPr lang="fr-FR" sz="1600" dirty="0"/>
              <a:t>*1152 : Après les Banu </a:t>
            </a:r>
            <a:r>
              <a:rPr lang="fr-FR" sz="1600" dirty="0" err="1"/>
              <a:t>Hillal</a:t>
            </a:r>
            <a:endParaRPr lang="fr-FR" sz="1600" dirty="0"/>
          </a:p>
          <a:p>
            <a:r>
              <a:rPr lang="fr-FR" sz="1600" dirty="0"/>
              <a:t>Installés dans la plaine atlantique ; Ce seront…</a:t>
            </a:r>
          </a:p>
          <a:p>
            <a:endParaRPr lang="fr-FR" sz="1600" dirty="0"/>
          </a:p>
          <a:p>
            <a:r>
              <a:rPr lang="fr-FR" sz="1600" dirty="0"/>
              <a:t>*1200 : Les Banu </a:t>
            </a:r>
            <a:r>
              <a:rPr lang="fr-FR" sz="1600" dirty="0" err="1"/>
              <a:t>Maqil</a:t>
            </a:r>
            <a:r>
              <a:rPr lang="fr-FR" sz="1600" dirty="0"/>
              <a:t>, au sud dans le Souss</a:t>
            </a:r>
          </a:p>
          <a:p>
            <a:r>
              <a:rPr lang="fr-FR" sz="1600" dirty="0"/>
              <a:t>NB : 1300 : Une branche </a:t>
            </a:r>
            <a:r>
              <a:rPr lang="fr-FR" sz="1600" dirty="0" err="1"/>
              <a:t>Maqil</a:t>
            </a:r>
            <a:r>
              <a:rPr lang="fr-FR" sz="1600" dirty="0"/>
              <a:t>, les Banu Hassan</a:t>
            </a:r>
          </a:p>
          <a:p>
            <a:r>
              <a:rPr lang="fr-FR" sz="1600" dirty="0"/>
              <a:t>S’installent plus au sud, en pays maure</a:t>
            </a:r>
          </a:p>
          <a:p>
            <a:r>
              <a:rPr lang="fr-FR" sz="1600" dirty="0"/>
              <a:t> </a:t>
            </a:r>
          </a:p>
          <a:p>
            <a:r>
              <a:rPr lang="fr-FR" sz="1500" dirty="0"/>
              <a:t>*1266 : Les Alaouites à </a:t>
            </a:r>
            <a:r>
              <a:rPr lang="fr-FR" sz="1500" dirty="0" err="1"/>
              <a:t>Sijilmassa</a:t>
            </a:r>
            <a:r>
              <a:rPr lang="fr-FR" sz="1500" dirty="0"/>
              <a:t>, dans le Tafilalet ; </a:t>
            </a:r>
            <a:r>
              <a:rPr lang="fr-FR" sz="1500" u="sng" dirty="0"/>
              <a:t>A revoir</a:t>
            </a:r>
            <a:r>
              <a:rPr lang="fr-FR" sz="15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*1300 : Les Banu Saad dans la vallée du </a:t>
            </a:r>
            <a:r>
              <a:rPr lang="fr-FR" sz="1600" dirty="0" err="1"/>
              <a:t>Drâa</a:t>
            </a:r>
            <a:r>
              <a:rPr lang="fr-FR" sz="1600" dirty="0"/>
              <a:t> ; </a:t>
            </a:r>
            <a:r>
              <a:rPr lang="fr-FR" sz="1600" u="sng" dirty="0"/>
              <a:t>A revoir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*Tribus arabes ; Mais également</a:t>
            </a:r>
          </a:p>
          <a:p>
            <a:r>
              <a:rPr lang="fr-FR" sz="1600" dirty="0"/>
              <a:t>Des tribus berbères </a:t>
            </a:r>
            <a:r>
              <a:rPr lang="fr-FR" sz="1600" dirty="0" err="1"/>
              <a:t>zénètes</a:t>
            </a:r>
            <a:r>
              <a:rPr lang="fr-FR" sz="1600" dirty="0"/>
              <a:t> ; Parmi lesquelles…</a:t>
            </a:r>
          </a:p>
          <a:p>
            <a:r>
              <a:rPr lang="fr-FR" sz="1600" dirty="0"/>
              <a:t>*1216 : Les Banu Marin…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D43ACCA-A1CD-5198-0FFB-E89185859A2B}"/>
              </a:ext>
            </a:extLst>
          </p:cNvPr>
          <p:cNvSpPr/>
          <p:nvPr/>
        </p:nvSpPr>
        <p:spPr>
          <a:xfrm>
            <a:off x="2626486" y="1610131"/>
            <a:ext cx="358555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A20B0D4-8A34-1ACC-4E36-11305638EC63}"/>
              </a:ext>
            </a:extLst>
          </p:cNvPr>
          <p:cNvSpPr/>
          <p:nvPr/>
        </p:nvSpPr>
        <p:spPr>
          <a:xfrm>
            <a:off x="1350899" y="2138194"/>
            <a:ext cx="358555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0CA1E1B-0A7D-E8FF-5A27-3DDDD63B5A2D}"/>
              </a:ext>
            </a:extLst>
          </p:cNvPr>
          <p:cNvSpPr/>
          <p:nvPr/>
        </p:nvSpPr>
        <p:spPr>
          <a:xfrm>
            <a:off x="4331572" y="3104163"/>
            <a:ext cx="358555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23C4C2D-3971-9C95-0E9A-5DC81060E85A}"/>
              </a:ext>
            </a:extLst>
          </p:cNvPr>
          <p:cNvSpPr/>
          <p:nvPr/>
        </p:nvSpPr>
        <p:spPr>
          <a:xfrm>
            <a:off x="4152294" y="3584884"/>
            <a:ext cx="358555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836D583-410B-C8EE-E18A-FCD4B1D6CE0C}"/>
              </a:ext>
            </a:extLst>
          </p:cNvPr>
          <p:cNvSpPr/>
          <p:nvPr/>
        </p:nvSpPr>
        <p:spPr>
          <a:xfrm>
            <a:off x="2382539" y="4780130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66FDEAA-6F6E-CB7A-38DC-E1B1AE9359E7}"/>
              </a:ext>
            </a:extLst>
          </p:cNvPr>
          <p:cNvSpPr/>
          <p:nvPr/>
        </p:nvSpPr>
        <p:spPr>
          <a:xfrm>
            <a:off x="10760990" y="2753360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245AD9E-388E-BF1B-8111-9CF5808F7F78}"/>
              </a:ext>
            </a:extLst>
          </p:cNvPr>
          <p:cNvSpPr/>
          <p:nvPr/>
        </p:nvSpPr>
        <p:spPr>
          <a:xfrm rot="6224919">
            <a:off x="10880885" y="2392355"/>
            <a:ext cx="493183" cy="122432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3D11F04-F059-B847-6189-1F8395EC811B}"/>
              </a:ext>
            </a:extLst>
          </p:cNvPr>
          <p:cNvSpPr/>
          <p:nvPr/>
        </p:nvSpPr>
        <p:spPr>
          <a:xfrm>
            <a:off x="11430382" y="2987229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3302311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C8910-3624-B50C-6A09-FC65C64FD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CD802DB-007B-7699-FED9-5BF33633B9BD}"/>
              </a:ext>
            </a:extLst>
          </p:cNvPr>
          <p:cNvSpPr/>
          <p:nvPr/>
        </p:nvSpPr>
        <p:spPr>
          <a:xfrm>
            <a:off x="163344" y="117226"/>
            <a:ext cx="5029757" cy="34932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3) 1269-1472-1525 : A l’ouest, le royaume berbère des Mérinides et des Wattassides de Fès échoue à réunifier le Maghreb ; 2</a:t>
            </a:r>
            <a:r>
              <a:rPr lang="fr-FR" sz="1500" b="1" baseline="30000" dirty="0"/>
              <a:t>ème</a:t>
            </a:r>
            <a:r>
              <a:rPr lang="fr-FR" sz="1500" b="1" dirty="0"/>
              <a:t> arabisation et naissance territoriale du Maroc</a:t>
            </a:r>
          </a:p>
          <a:p>
            <a:endParaRPr lang="fr-FR" sz="1600" dirty="0"/>
          </a:p>
          <a:p>
            <a:r>
              <a:rPr lang="fr-FR" sz="1600" dirty="0"/>
              <a:t>*1240 : Les Banu Marin conquièrent le Maroc</a:t>
            </a:r>
          </a:p>
          <a:p>
            <a:endParaRPr lang="fr-FR" sz="1600" dirty="0"/>
          </a:p>
          <a:p>
            <a:r>
              <a:rPr lang="fr-FR" sz="1600" dirty="0"/>
              <a:t>*1244 : Ils s’emparent de Fès ; Puis…</a:t>
            </a:r>
          </a:p>
          <a:p>
            <a:r>
              <a:rPr lang="fr-FR" sz="1600" dirty="0"/>
              <a:t>*1269 : Ils prennent Marrakech aux derniers Almohades</a:t>
            </a:r>
          </a:p>
          <a:p>
            <a:r>
              <a:rPr lang="fr-FR" sz="1600" u="sng" dirty="0"/>
              <a:t>Mais Fès reste leur capitale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NB : A </a:t>
            </a:r>
            <a:r>
              <a:rPr lang="fr-FR" sz="1600" dirty="0" err="1">
                <a:solidFill>
                  <a:srgbClr val="FF0000"/>
                </a:solidFill>
              </a:rPr>
              <a:t>Tinmel</a:t>
            </a:r>
            <a:r>
              <a:rPr lang="fr-FR" sz="1600" dirty="0">
                <a:solidFill>
                  <a:srgbClr val="FF0000"/>
                </a:solidFill>
              </a:rPr>
              <a:t>, les tombes d’Ibn </a:t>
            </a:r>
            <a:r>
              <a:rPr lang="fr-FR" sz="1600" dirty="0" err="1">
                <a:solidFill>
                  <a:srgbClr val="FF0000"/>
                </a:solidFill>
              </a:rPr>
              <a:t>Tumart</a:t>
            </a:r>
            <a:r>
              <a:rPr lang="fr-FR" sz="1600" dirty="0">
                <a:solidFill>
                  <a:srgbClr val="FF0000"/>
                </a:solidFill>
              </a:rPr>
              <a:t> et d’</a:t>
            </a:r>
            <a:r>
              <a:rPr lang="fr-FR" sz="1600" dirty="0" err="1">
                <a:solidFill>
                  <a:srgbClr val="FF0000"/>
                </a:solidFill>
              </a:rPr>
              <a:t>Abd</a:t>
            </a:r>
            <a:r>
              <a:rPr lang="fr-FR" sz="1600" dirty="0">
                <a:solidFill>
                  <a:srgbClr val="FF0000"/>
                </a:solidFill>
              </a:rPr>
              <a:t> al-</a:t>
            </a:r>
            <a:r>
              <a:rPr lang="fr-FR" sz="1600" dirty="0" err="1">
                <a:solidFill>
                  <a:srgbClr val="FF0000"/>
                </a:solidFill>
              </a:rPr>
              <a:t>Mumin</a:t>
            </a:r>
            <a:r>
              <a:rPr lang="fr-FR" sz="1600" dirty="0">
                <a:solidFill>
                  <a:srgbClr val="FF0000"/>
                </a:solidFill>
              </a:rPr>
              <a:t> sont profanées </a:t>
            </a:r>
          </a:p>
          <a:p>
            <a:endParaRPr lang="fr-FR" sz="1600" dirty="0"/>
          </a:p>
          <a:p>
            <a:r>
              <a:rPr lang="fr-FR" sz="1600" dirty="0"/>
              <a:t>*1269-1465 : Histoire des Mérinides</a:t>
            </a:r>
          </a:p>
          <a:p>
            <a:r>
              <a:rPr lang="fr-FR" sz="1600" dirty="0"/>
              <a:t>Résumée en quatre points…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DB038E3-2099-C48C-9FD8-9ECA07542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1814" y="117226"/>
            <a:ext cx="6857961" cy="40991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732DE240-BE93-65F2-52D2-5F858813BE8B}"/>
              </a:ext>
            </a:extLst>
          </p:cNvPr>
          <p:cNvSpPr/>
          <p:nvPr/>
        </p:nvSpPr>
        <p:spPr>
          <a:xfrm>
            <a:off x="5958840" y="3406816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87C2E21-55BA-3E14-6E12-1059CB9BE0AA}"/>
              </a:ext>
            </a:extLst>
          </p:cNvPr>
          <p:cNvSpPr/>
          <p:nvPr/>
        </p:nvSpPr>
        <p:spPr>
          <a:xfrm>
            <a:off x="6053882" y="2813899"/>
            <a:ext cx="358555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60E0C87-2CC0-22A0-1354-725E3FC91D25}"/>
              </a:ext>
            </a:extLst>
          </p:cNvPr>
          <p:cNvSpPr/>
          <p:nvPr/>
        </p:nvSpPr>
        <p:spPr>
          <a:xfrm>
            <a:off x="6471920" y="1942266"/>
            <a:ext cx="274320" cy="23387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3CCF979-901F-9183-9929-C0731952C61F}"/>
              </a:ext>
            </a:extLst>
          </p:cNvPr>
          <p:cNvSpPr/>
          <p:nvPr/>
        </p:nvSpPr>
        <p:spPr>
          <a:xfrm>
            <a:off x="7082266" y="1658528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0E23FAB-4673-1CC7-8A6E-CE88EF19F3BB}"/>
              </a:ext>
            </a:extLst>
          </p:cNvPr>
          <p:cNvSpPr/>
          <p:nvPr/>
        </p:nvSpPr>
        <p:spPr>
          <a:xfrm>
            <a:off x="6894865" y="728395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034A596-FCE5-0C9B-50B3-95F2B224EF9F}"/>
              </a:ext>
            </a:extLst>
          </p:cNvPr>
          <p:cNvSpPr/>
          <p:nvPr/>
        </p:nvSpPr>
        <p:spPr>
          <a:xfrm>
            <a:off x="5629785" y="1124333"/>
            <a:ext cx="269556" cy="222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B72AD52-E2EB-9BFF-CEF2-3C9638869CF0}"/>
              </a:ext>
            </a:extLst>
          </p:cNvPr>
          <p:cNvSpPr/>
          <p:nvPr/>
        </p:nvSpPr>
        <p:spPr>
          <a:xfrm>
            <a:off x="7822714" y="117226"/>
            <a:ext cx="278533" cy="25926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991FD8C-CE93-1A50-F95F-76E825883BFE}"/>
              </a:ext>
            </a:extLst>
          </p:cNvPr>
          <p:cNvSpPr/>
          <p:nvPr/>
        </p:nvSpPr>
        <p:spPr>
          <a:xfrm rot="4440187">
            <a:off x="7975415" y="1480476"/>
            <a:ext cx="1006990" cy="201704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93C01BC8-43B0-16A6-4C6B-BF42AB9964AB}"/>
              </a:ext>
            </a:extLst>
          </p:cNvPr>
          <p:cNvSpPr/>
          <p:nvPr/>
        </p:nvSpPr>
        <p:spPr>
          <a:xfrm>
            <a:off x="8839180" y="1769757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354455F2-57CA-8E8C-EB1D-D897F6E958F6}"/>
              </a:ext>
            </a:extLst>
          </p:cNvPr>
          <p:cNvSpPr/>
          <p:nvPr/>
        </p:nvSpPr>
        <p:spPr>
          <a:xfrm>
            <a:off x="7890861" y="2166813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A0801290-DAE8-EAE8-2025-F1C42807754B}"/>
              </a:ext>
            </a:extLst>
          </p:cNvPr>
          <p:cNvSpPr/>
          <p:nvPr/>
        </p:nvSpPr>
        <p:spPr>
          <a:xfrm>
            <a:off x="7526722" y="2255129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C5F514E1-AD07-331F-7BEF-1791BAD9A12C}"/>
              </a:ext>
            </a:extLst>
          </p:cNvPr>
          <p:cNvSpPr/>
          <p:nvPr/>
        </p:nvSpPr>
        <p:spPr>
          <a:xfrm>
            <a:off x="7687661" y="2389084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2B1D9052-B418-9198-3B81-759F69CECADD}"/>
              </a:ext>
            </a:extLst>
          </p:cNvPr>
          <p:cNvSpPr/>
          <p:nvPr/>
        </p:nvSpPr>
        <p:spPr>
          <a:xfrm>
            <a:off x="6883400" y="3667570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BA889B32-7629-DC2D-39FE-3DF8F4E944F0}"/>
              </a:ext>
            </a:extLst>
          </p:cNvPr>
          <p:cNvSpPr/>
          <p:nvPr/>
        </p:nvSpPr>
        <p:spPr>
          <a:xfrm>
            <a:off x="6660626" y="4001176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7C68B0A2-61B7-F52C-B0F0-3FF1AD2A7746}"/>
              </a:ext>
            </a:extLst>
          </p:cNvPr>
          <p:cNvSpPr/>
          <p:nvPr/>
        </p:nvSpPr>
        <p:spPr>
          <a:xfrm>
            <a:off x="5958840" y="3982530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3AE2E523-20C8-B0BF-9F0E-F714DC6128B2}"/>
              </a:ext>
            </a:extLst>
          </p:cNvPr>
          <p:cNvSpPr/>
          <p:nvPr/>
        </p:nvSpPr>
        <p:spPr>
          <a:xfrm rot="3239321">
            <a:off x="5991203" y="2092455"/>
            <a:ext cx="1152357" cy="207059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AE0F7E09-3DC4-F6F6-D727-210CB4BDE7E3}"/>
              </a:ext>
            </a:extLst>
          </p:cNvPr>
          <p:cNvCxnSpPr>
            <a:cxnSpLocks/>
          </p:cNvCxnSpPr>
          <p:nvPr/>
        </p:nvCxnSpPr>
        <p:spPr>
          <a:xfrm flipH="1" flipV="1">
            <a:off x="7020560" y="2739889"/>
            <a:ext cx="1046480" cy="236991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0F51A74B-18AE-13E5-D41B-65A53CAD8932}"/>
              </a:ext>
            </a:extLst>
          </p:cNvPr>
          <p:cNvCxnSpPr>
            <a:cxnSpLocks/>
          </p:cNvCxnSpPr>
          <p:nvPr/>
        </p:nvCxnSpPr>
        <p:spPr>
          <a:xfrm flipH="1">
            <a:off x="6192987" y="2822575"/>
            <a:ext cx="593426" cy="61849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88445065-A085-3143-E6F9-A5E825B4B9A9}"/>
              </a:ext>
            </a:extLst>
          </p:cNvPr>
          <p:cNvSpPr/>
          <p:nvPr/>
        </p:nvSpPr>
        <p:spPr>
          <a:xfrm>
            <a:off x="6746240" y="2622954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F05217DD-712B-202F-7B84-AE0531A6A786}"/>
              </a:ext>
            </a:extLst>
          </p:cNvPr>
          <p:cNvSpPr/>
          <p:nvPr/>
        </p:nvSpPr>
        <p:spPr>
          <a:xfrm>
            <a:off x="7941661" y="2860040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6B59A41-68A1-4C43-2226-AEE2C7C65914}"/>
              </a:ext>
            </a:extLst>
          </p:cNvPr>
          <p:cNvSpPr/>
          <p:nvPr/>
        </p:nvSpPr>
        <p:spPr>
          <a:xfrm rot="5400000">
            <a:off x="9596827" y="1436801"/>
            <a:ext cx="1168535" cy="174907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56B81D6-95EF-D6FF-B3B7-85C868184435}"/>
              </a:ext>
            </a:extLst>
          </p:cNvPr>
          <p:cNvSpPr/>
          <p:nvPr/>
        </p:nvSpPr>
        <p:spPr>
          <a:xfrm>
            <a:off x="10532461" y="1802177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40A3A41-5115-3EC0-2EA1-6BAEC70E52BF}"/>
              </a:ext>
            </a:extLst>
          </p:cNvPr>
          <p:cNvSpPr/>
          <p:nvPr/>
        </p:nvSpPr>
        <p:spPr>
          <a:xfrm>
            <a:off x="9265154" y="1883975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563724F-1ED4-49A8-9988-C9C3A001B01F}"/>
              </a:ext>
            </a:extLst>
          </p:cNvPr>
          <p:cNvSpPr/>
          <p:nvPr/>
        </p:nvSpPr>
        <p:spPr>
          <a:xfrm>
            <a:off x="9695214" y="1883974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29B652D-5C11-A87A-74B2-2FCBD2042DEB}"/>
              </a:ext>
            </a:extLst>
          </p:cNvPr>
          <p:cNvSpPr/>
          <p:nvPr/>
        </p:nvSpPr>
        <p:spPr>
          <a:xfrm>
            <a:off x="10760990" y="2753360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D0AA8C0-7BC8-4EF2-FFD9-3E90DC7F9F39}"/>
              </a:ext>
            </a:extLst>
          </p:cNvPr>
          <p:cNvSpPr/>
          <p:nvPr/>
        </p:nvSpPr>
        <p:spPr>
          <a:xfrm rot="6224919">
            <a:off x="10880885" y="2392355"/>
            <a:ext cx="493183" cy="122432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72E0B65-5F46-8053-54B6-4BA283314171}"/>
              </a:ext>
            </a:extLst>
          </p:cNvPr>
          <p:cNvSpPr/>
          <p:nvPr/>
        </p:nvSpPr>
        <p:spPr>
          <a:xfrm>
            <a:off x="11430382" y="2987229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715484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2CFA8-2E2E-A7DA-43EB-69BB6565B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042360-96E3-FD9E-5B99-0C898CF91DC3}"/>
              </a:ext>
            </a:extLst>
          </p:cNvPr>
          <p:cNvSpPr/>
          <p:nvPr/>
        </p:nvSpPr>
        <p:spPr>
          <a:xfrm>
            <a:off x="42209" y="103729"/>
            <a:ext cx="5132637" cy="497059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3) 1269-1472-1525 : A l’ouest, le royaume berbère des Mérinides et des Wattassides de Fès échoue à réunifier le Maghreb ; 2</a:t>
            </a:r>
            <a:r>
              <a:rPr lang="fr-FR" sz="1500" b="1" baseline="30000" dirty="0"/>
              <a:t>ème</a:t>
            </a:r>
            <a:r>
              <a:rPr lang="fr-FR" sz="1500" b="1" dirty="0"/>
              <a:t> arabisation et naissance territoriale du Maroc</a:t>
            </a:r>
          </a:p>
          <a:p>
            <a:endParaRPr lang="fr-FR" sz="1600" dirty="0"/>
          </a:p>
          <a:p>
            <a:r>
              <a:rPr lang="fr-FR" sz="1600" dirty="0"/>
              <a:t>1) 1250-1420 : Malgré de multiples tentatives</a:t>
            </a:r>
          </a:p>
          <a:p>
            <a:r>
              <a:rPr lang="fr-FR" sz="1600" dirty="0"/>
              <a:t>Les Mérinides échoueront à rétablir</a:t>
            </a:r>
          </a:p>
          <a:p>
            <a:r>
              <a:rPr lang="fr-FR" sz="1600" dirty="0"/>
              <a:t>L’empire des Almohades et l’unité du Maghreb, leur priorité</a:t>
            </a:r>
          </a:p>
          <a:p>
            <a:endParaRPr lang="fr-FR" sz="1600" dirty="0"/>
          </a:p>
          <a:p>
            <a:r>
              <a:rPr lang="fr-FR" sz="1600" dirty="0"/>
              <a:t>NB : 1347-50 : Sous le règne du sultan Abû al-Hasan</a:t>
            </a:r>
          </a:p>
          <a:p>
            <a:r>
              <a:rPr lang="fr-FR" sz="1600" dirty="0"/>
              <a:t>Très brève réunification avec Tlemcen et Tunis</a:t>
            </a:r>
            <a:endParaRPr lang="fr-FR" dirty="0"/>
          </a:p>
          <a:p>
            <a:endParaRPr lang="fr-FR" sz="1600" i="1" dirty="0"/>
          </a:p>
          <a:p>
            <a:r>
              <a:rPr lang="fr-FR" sz="1600" dirty="0"/>
              <a:t>*Avec l’échec du rétablissement de l’unité du Maghreb</a:t>
            </a:r>
          </a:p>
          <a:p>
            <a:r>
              <a:rPr lang="fr-FR" sz="1600" i="1" dirty="0"/>
              <a:t>Se dessinent alors avec les Mérinides, les contours</a:t>
            </a:r>
          </a:p>
          <a:p>
            <a:r>
              <a:rPr lang="fr-FR" sz="1600" i="1" dirty="0"/>
              <a:t>d’un territoire qui va rester le cœur du Maroc</a:t>
            </a:r>
          </a:p>
          <a:p>
            <a:r>
              <a:rPr lang="fr-FR" sz="1600" dirty="0"/>
              <a:t>Yassir </a:t>
            </a:r>
            <a:r>
              <a:rPr lang="fr-FR" sz="1600" dirty="0" err="1"/>
              <a:t>Benhima</a:t>
            </a:r>
            <a:r>
              <a:rPr lang="fr-FR" sz="1600" dirty="0"/>
              <a:t>, L’Histoire, hors-série n° 110, p. 42</a:t>
            </a:r>
          </a:p>
          <a:p>
            <a:endParaRPr lang="fr-FR" sz="1600" dirty="0"/>
          </a:p>
          <a:p>
            <a:r>
              <a:rPr lang="fr-FR" sz="1600" dirty="0">
                <a:solidFill>
                  <a:srgbClr val="FF0000"/>
                </a:solidFill>
              </a:rPr>
              <a:t>NB : 1258 : Prise de Bagdad par les Mongols</a:t>
            </a:r>
          </a:p>
          <a:p>
            <a:r>
              <a:rPr lang="fr-FR" sz="1600" dirty="0">
                <a:solidFill>
                  <a:srgbClr val="FF0000"/>
                </a:solidFill>
              </a:rPr>
              <a:t>Fin de l’âge des califes, </a:t>
            </a:r>
            <a:r>
              <a:rPr lang="fr-FR" sz="1600" i="1" dirty="0">
                <a:solidFill>
                  <a:srgbClr val="FF0000"/>
                </a:solidFill>
              </a:rPr>
              <a:t>commandeurs des croyants</a:t>
            </a:r>
          </a:p>
          <a:p>
            <a:r>
              <a:rPr lang="fr-FR" sz="1600" dirty="0">
                <a:solidFill>
                  <a:srgbClr val="FF0000"/>
                </a:solidFill>
              </a:rPr>
              <a:t>Et âge des sultans, berbères et turcs, </a:t>
            </a:r>
            <a:r>
              <a:rPr lang="fr-FR" sz="1600" i="1" dirty="0">
                <a:solidFill>
                  <a:srgbClr val="FF0000"/>
                </a:solidFill>
              </a:rPr>
              <a:t>commandeurs des musulmans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C743FEF-5722-69F7-20B8-87ACDC79A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1814" y="117226"/>
            <a:ext cx="6857961" cy="40991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A1503528-7E2F-E2FE-F55E-B02057DAE263}"/>
              </a:ext>
            </a:extLst>
          </p:cNvPr>
          <p:cNvSpPr/>
          <p:nvPr/>
        </p:nvSpPr>
        <p:spPr>
          <a:xfrm>
            <a:off x="5958840" y="340681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FC52F8C-19EA-EED2-EC1F-454524D30521}"/>
              </a:ext>
            </a:extLst>
          </p:cNvPr>
          <p:cNvSpPr/>
          <p:nvPr/>
        </p:nvSpPr>
        <p:spPr>
          <a:xfrm>
            <a:off x="6053882" y="2813899"/>
            <a:ext cx="358555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624579B-AF37-5517-904A-DBAC89535288}"/>
              </a:ext>
            </a:extLst>
          </p:cNvPr>
          <p:cNvSpPr/>
          <p:nvPr/>
        </p:nvSpPr>
        <p:spPr>
          <a:xfrm>
            <a:off x="6471920" y="1942266"/>
            <a:ext cx="274320" cy="23387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D734557-1185-7689-E24F-1C4DE6C64B82}"/>
              </a:ext>
            </a:extLst>
          </p:cNvPr>
          <p:cNvSpPr/>
          <p:nvPr/>
        </p:nvSpPr>
        <p:spPr>
          <a:xfrm>
            <a:off x="7082266" y="1658528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7E9D079-0CAE-944D-4687-7688B96CA054}"/>
              </a:ext>
            </a:extLst>
          </p:cNvPr>
          <p:cNvSpPr/>
          <p:nvPr/>
        </p:nvSpPr>
        <p:spPr>
          <a:xfrm>
            <a:off x="6894865" y="728395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BAF2024-B911-C059-C16A-137177DFE71A}"/>
              </a:ext>
            </a:extLst>
          </p:cNvPr>
          <p:cNvSpPr/>
          <p:nvPr/>
        </p:nvSpPr>
        <p:spPr>
          <a:xfrm>
            <a:off x="5629785" y="1124333"/>
            <a:ext cx="269556" cy="222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9E1BB3B-F8DD-4DBC-D0EE-F85CD4F72EF5}"/>
              </a:ext>
            </a:extLst>
          </p:cNvPr>
          <p:cNvSpPr/>
          <p:nvPr/>
        </p:nvSpPr>
        <p:spPr>
          <a:xfrm>
            <a:off x="7822714" y="117226"/>
            <a:ext cx="278533" cy="25926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91C9BA2-33CB-B0C3-9C2D-8A5D2AF274AD}"/>
              </a:ext>
            </a:extLst>
          </p:cNvPr>
          <p:cNvSpPr/>
          <p:nvPr/>
        </p:nvSpPr>
        <p:spPr>
          <a:xfrm>
            <a:off x="6883400" y="3667570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71E3F23-D01F-8393-4F4E-549DF81FFE3D}"/>
              </a:ext>
            </a:extLst>
          </p:cNvPr>
          <p:cNvSpPr/>
          <p:nvPr/>
        </p:nvSpPr>
        <p:spPr>
          <a:xfrm>
            <a:off x="5958840" y="3982530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D815B9A-1CE4-7FBB-B0E3-BA1FD71B8055}"/>
              </a:ext>
            </a:extLst>
          </p:cNvPr>
          <p:cNvSpPr/>
          <p:nvPr/>
        </p:nvSpPr>
        <p:spPr>
          <a:xfrm rot="3239321">
            <a:off x="5991203" y="2092455"/>
            <a:ext cx="1152357" cy="207059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646BD63-BD13-143E-A06E-A57FA81C6DF9}"/>
              </a:ext>
            </a:extLst>
          </p:cNvPr>
          <p:cNvSpPr/>
          <p:nvPr/>
        </p:nvSpPr>
        <p:spPr>
          <a:xfrm rot="4440187">
            <a:off x="7975415" y="1480476"/>
            <a:ext cx="1006990" cy="201704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5087EC06-B05F-399C-656F-8C56E0F4874D}"/>
              </a:ext>
            </a:extLst>
          </p:cNvPr>
          <p:cNvSpPr/>
          <p:nvPr/>
        </p:nvSpPr>
        <p:spPr>
          <a:xfrm>
            <a:off x="8839180" y="1769757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2B4A826A-92BF-1E8B-B349-C737A03E0ABF}"/>
              </a:ext>
            </a:extLst>
          </p:cNvPr>
          <p:cNvCxnSpPr>
            <a:cxnSpLocks/>
          </p:cNvCxnSpPr>
          <p:nvPr/>
        </p:nvCxnSpPr>
        <p:spPr>
          <a:xfrm>
            <a:off x="9834880" y="2003626"/>
            <a:ext cx="812800" cy="38545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0338561F-9CE0-8CFE-DC85-7F5E2F3CF3F8}"/>
              </a:ext>
            </a:extLst>
          </p:cNvPr>
          <p:cNvCxnSpPr>
            <a:cxnSpLocks/>
          </p:cNvCxnSpPr>
          <p:nvPr/>
        </p:nvCxnSpPr>
        <p:spPr>
          <a:xfrm flipV="1">
            <a:off x="7020560" y="2003626"/>
            <a:ext cx="2367280" cy="736263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331C399D-2DA1-6E2D-3C58-408976AAF199}"/>
              </a:ext>
            </a:extLst>
          </p:cNvPr>
          <p:cNvCxnSpPr>
            <a:cxnSpLocks/>
          </p:cNvCxnSpPr>
          <p:nvPr/>
        </p:nvCxnSpPr>
        <p:spPr>
          <a:xfrm>
            <a:off x="9387840" y="2003626"/>
            <a:ext cx="447040" cy="0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0AD7C82E-5F68-CE39-C678-35625CC8EA76}"/>
              </a:ext>
            </a:extLst>
          </p:cNvPr>
          <p:cNvSpPr/>
          <p:nvPr/>
        </p:nvSpPr>
        <p:spPr>
          <a:xfrm>
            <a:off x="7890861" y="2166813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2E4407AD-6794-CC2E-3079-B10FF515CAE9}"/>
              </a:ext>
            </a:extLst>
          </p:cNvPr>
          <p:cNvSpPr/>
          <p:nvPr/>
        </p:nvSpPr>
        <p:spPr>
          <a:xfrm>
            <a:off x="7526722" y="2255129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FD95F700-5DDD-055D-F614-01BB3B34DFB9}"/>
              </a:ext>
            </a:extLst>
          </p:cNvPr>
          <p:cNvSpPr/>
          <p:nvPr/>
        </p:nvSpPr>
        <p:spPr>
          <a:xfrm>
            <a:off x="7687661" y="2389084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1435869F-102E-05FE-A74F-3E118EAAA12D}"/>
              </a:ext>
            </a:extLst>
          </p:cNvPr>
          <p:cNvSpPr/>
          <p:nvPr/>
        </p:nvSpPr>
        <p:spPr>
          <a:xfrm>
            <a:off x="6660626" y="4001176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BBED0C94-4275-E7E1-41F3-B499209AC876}"/>
              </a:ext>
            </a:extLst>
          </p:cNvPr>
          <p:cNvSpPr/>
          <p:nvPr/>
        </p:nvSpPr>
        <p:spPr>
          <a:xfrm>
            <a:off x="6746240" y="2622954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F50ED48-52AF-D48F-DDD3-4C56F877E7D0}"/>
              </a:ext>
            </a:extLst>
          </p:cNvPr>
          <p:cNvSpPr/>
          <p:nvPr/>
        </p:nvSpPr>
        <p:spPr>
          <a:xfrm rot="5400000">
            <a:off x="9596827" y="1436801"/>
            <a:ext cx="1168535" cy="174907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F29B714-8F37-63FD-8856-EA68321030DF}"/>
              </a:ext>
            </a:extLst>
          </p:cNvPr>
          <p:cNvSpPr/>
          <p:nvPr/>
        </p:nvSpPr>
        <p:spPr>
          <a:xfrm>
            <a:off x="10532461" y="1802177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AF947CF-A391-B21A-7B20-6AD4D1BD7483}"/>
              </a:ext>
            </a:extLst>
          </p:cNvPr>
          <p:cNvSpPr/>
          <p:nvPr/>
        </p:nvSpPr>
        <p:spPr>
          <a:xfrm>
            <a:off x="9265154" y="1883975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C25547D-8DF7-66FB-9090-AE47DC402421}"/>
              </a:ext>
            </a:extLst>
          </p:cNvPr>
          <p:cNvSpPr/>
          <p:nvPr/>
        </p:nvSpPr>
        <p:spPr>
          <a:xfrm>
            <a:off x="9695214" y="1883974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533284D-7FC6-3BB6-FF25-12818A9F55DF}"/>
              </a:ext>
            </a:extLst>
          </p:cNvPr>
          <p:cNvSpPr/>
          <p:nvPr/>
        </p:nvSpPr>
        <p:spPr>
          <a:xfrm>
            <a:off x="10760990" y="2753360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D69F8C8-C45C-1382-05BC-6D06EED42701}"/>
              </a:ext>
            </a:extLst>
          </p:cNvPr>
          <p:cNvSpPr/>
          <p:nvPr/>
        </p:nvSpPr>
        <p:spPr>
          <a:xfrm rot="6224919">
            <a:off x="10880885" y="2392355"/>
            <a:ext cx="493183" cy="122432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DA102A3-98B5-5169-47A8-35DD7FAF1341}"/>
              </a:ext>
            </a:extLst>
          </p:cNvPr>
          <p:cNvSpPr/>
          <p:nvPr/>
        </p:nvSpPr>
        <p:spPr>
          <a:xfrm>
            <a:off x="11430382" y="2987229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2902100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6552C-3314-A2BB-73B6-F457C8968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7F0CBB-E4D3-9B5E-6CEF-D575642EF89B}"/>
              </a:ext>
            </a:extLst>
          </p:cNvPr>
          <p:cNvSpPr/>
          <p:nvPr/>
        </p:nvSpPr>
        <p:spPr>
          <a:xfrm>
            <a:off x="163345" y="117226"/>
            <a:ext cx="5009437" cy="57092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3) 1269-1472-1525 : A l’ouest, le royaume berbère des Mérinides et des Wattassides de Fès échoue à réunifier le Maghreb ; 2</a:t>
            </a:r>
            <a:r>
              <a:rPr lang="fr-FR" sz="1500" b="1" baseline="30000" dirty="0"/>
              <a:t>ème</a:t>
            </a:r>
            <a:r>
              <a:rPr lang="fr-FR" sz="1500" b="1" dirty="0"/>
              <a:t> arabisation et naissance territoriale du Maroc</a:t>
            </a:r>
          </a:p>
          <a:p>
            <a:endParaRPr lang="fr-FR" sz="1600" dirty="0"/>
          </a:p>
          <a:p>
            <a:r>
              <a:rPr lang="fr-FR" sz="1600" dirty="0"/>
              <a:t>2) Arrivées massives de tribus arabes</a:t>
            </a:r>
          </a:p>
          <a:p>
            <a:r>
              <a:rPr lang="fr-FR" sz="1600" dirty="0"/>
              <a:t>Deux conséquences…</a:t>
            </a:r>
          </a:p>
          <a:p>
            <a:endParaRPr lang="fr-FR" sz="1600" dirty="0"/>
          </a:p>
          <a:p>
            <a:r>
              <a:rPr lang="fr-FR" sz="1600" dirty="0"/>
              <a:t>a) Après le Maghreb oriental et central aux XIe-XIIe siècles</a:t>
            </a:r>
          </a:p>
          <a:p>
            <a:r>
              <a:rPr lang="fr-FR" sz="1600" i="1" dirty="0"/>
              <a:t>2</a:t>
            </a:r>
            <a:r>
              <a:rPr lang="fr-FR" sz="1600" i="1" baseline="30000" dirty="0"/>
              <a:t>ème</a:t>
            </a:r>
            <a:r>
              <a:rPr lang="fr-FR" sz="1600" i="1" dirty="0"/>
              <a:t> arabisation</a:t>
            </a:r>
            <a:r>
              <a:rPr lang="fr-FR" sz="1600" dirty="0"/>
              <a:t> du Maghreb occidental au XIIIe siècle</a:t>
            </a:r>
          </a:p>
          <a:p>
            <a:r>
              <a:rPr lang="fr-FR" sz="1600" dirty="0"/>
              <a:t>Et autre conséquence…</a:t>
            </a:r>
          </a:p>
          <a:p>
            <a:endParaRPr lang="fr-FR" sz="1600" dirty="0"/>
          </a:p>
          <a:p>
            <a:r>
              <a:rPr lang="fr-FR" sz="1600" dirty="0"/>
              <a:t>b) Emergence du </a:t>
            </a:r>
            <a:r>
              <a:rPr lang="fr-FR" sz="1600" i="1" dirty="0" err="1"/>
              <a:t>chérifisme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*Récemment arrivés au Maroc</a:t>
            </a:r>
          </a:p>
          <a:p>
            <a:r>
              <a:rPr lang="fr-FR" sz="1600" dirty="0"/>
              <a:t>Des </a:t>
            </a:r>
            <a:r>
              <a:rPr lang="fr-FR" sz="1600" i="1" dirty="0" err="1"/>
              <a:t>shurafa</a:t>
            </a:r>
            <a:r>
              <a:rPr lang="fr-FR" sz="1600" dirty="0"/>
              <a:t>, des lignages arabes</a:t>
            </a:r>
          </a:p>
          <a:p>
            <a:r>
              <a:rPr lang="fr-FR" sz="1600" dirty="0"/>
              <a:t>Se revendiquant descendre du Prophète</a:t>
            </a:r>
          </a:p>
          <a:p>
            <a:r>
              <a:rPr lang="fr-FR" sz="1600" dirty="0"/>
              <a:t>Affirment leur légitimité</a:t>
            </a:r>
          </a:p>
          <a:p>
            <a:r>
              <a:rPr lang="fr-FR" sz="1600" dirty="0"/>
              <a:t>Par rapport aux autres pouvoirs berbères</a:t>
            </a:r>
          </a:p>
          <a:p>
            <a:endParaRPr lang="fr-FR" sz="1600" dirty="0"/>
          </a:p>
          <a:p>
            <a:r>
              <a:rPr lang="fr-FR" sz="1600" dirty="0"/>
              <a:t>*En retour, ils bénéficient</a:t>
            </a:r>
          </a:p>
          <a:p>
            <a:r>
              <a:rPr lang="fr-FR" sz="1600" dirty="0"/>
              <a:t>D’avantages dispendieux de la part des sultans mérinides</a:t>
            </a:r>
          </a:p>
          <a:p>
            <a:endParaRPr lang="fr-FR" sz="1600" dirty="0"/>
          </a:p>
          <a:p>
            <a:r>
              <a:rPr lang="fr-FR" sz="1600" dirty="0"/>
              <a:t>*Et parmi eux : Les Saadiens et les Alaouites ; </a:t>
            </a:r>
            <a:r>
              <a:rPr lang="fr-FR" sz="1600" u="sng" dirty="0"/>
              <a:t>A revoir</a:t>
            </a:r>
            <a:r>
              <a:rPr lang="fr-FR" sz="1600" dirty="0"/>
              <a:t>…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FCB966D-1121-87C2-1F29-EB1C48841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1814" y="117226"/>
            <a:ext cx="6857961" cy="40991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9B6B1448-C685-F4D1-3412-9D27CE8BF2F2}"/>
              </a:ext>
            </a:extLst>
          </p:cNvPr>
          <p:cNvSpPr/>
          <p:nvPr/>
        </p:nvSpPr>
        <p:spPr>
          <a:xfrm>
            <a:off x="5958840" y="340681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A8DC520-F174-3FD4-4892-E54C3BE6F9E4}"/>
              </a:ext>
            </a:extLst>
          </p:cNvPr>
          <p:cNvSpPr/>
          <p:nvPr/>
        </p:nvSpPr>
        <p:spPr>
          <a:xfrm>
            <a:off x="6053882" y="2813899"/>
            <a:ext cx="358555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DEECA6B-2BE1-DD5B-1675-DEA03C824A4E}"/>
              </a:ext>
            </a:extLst>
          </p:cNvPr>
          <p:cNvSpPr/>
          <p:nvPr/>
        </p:nvSpPr>
        <p:spPr>
          <a:xfrm>
            <a:off x="6471920" y="1942266"/>
            <a:ext cx="274320" cy="23387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9746D13-01C6-138E-D1E3-C4F34AE55B56}"/>
              </a:ext>
            </a:extLst>
          </p:cNvPr>
          <p:cNvSpPr/>
          <p:nvPr/>
        </p:nvSpPr>
        <p:spPr>
          <a:xfrm>
            <a:off x="7082266" y="1658528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041A9F9-3378-5E3A-9D44-5ECD01DCB633}"/>
              </a:ext>
            </a:extLst>
          </p:cNvPr>
          <p:cNvSpPr/>
          <p:nvPr/>
        </p:nvSpPr>
        <p:spPr>
          <a:xfrm>
            <a:off x="6894865" y="728395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A5EE55A-B9BC-4B99-5469-984010D010D2}"/>
              </a:ext>
            </a:extLst>
          </p:cNvPr>
          <p:cNvSpPr/>
          <p:nvPr/>
        </p:nvSpPr>
        <p:spPr>
          <a:xfrm>
            <a:off x="5629785" y="1124333"/>
            <a:ext cx="269556" cy="222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F19CDAC-F4A5-DC62-0655-2FA217DF36EE}"/>
              </a:ext>
            </a:extLst>
          </p:cNvPr>
          <p:cNvSpPr/>
          <p:nvPr/>
        </p:nvSpPr>
        <p:spPr>
          <a:xfrm>
            <a:off x="7822714" y="117226"/>
            <a:ext cx="278533" cy="25926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518423E6-CE43-397A-0DDB-FAB077382BF2}"/>
              </a:ext>
            </a:extLst>
          </p:cNvPr>
          <p:cNvSpPr/>
          <p:nvPr/>
        </p:nvSpPr>
        <p:spPr>
          <a:xfrm>
            <a:off x="6883400" y="3667570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AFE90BF0-7149-A757-003C-040455F0DA10}"/>
              </a:ext>
            </a:extLst>
          </p:cNvPr>
          <p:cNvSpPr/>
          <p:nvPr/>
        </p:nvSpPr>
        <p:spPr>
          <a:xfrm>
            <a:off x="5958840" y="3982530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87443B9A-96D6-3D20-535E-3B931D90AB40}"/>
              </a:ext>
            </a:extLst>
          </p:cNvPr>
          <p:cNvSpPr/>
          <p:nvPr/>
        </p:nvSpPr>
        <p:spPr>
          <a:xfrm rot="3239321">
            <a:off x="5991203" y="2092455"/>
            <a:ext cx="1152357" cy="207059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662E4E1A-7C70-9B72-C253-336C25D07A90}"/>
              </a:ext>
            </a:extLst>
          </p:cNvPr>
          <p:cNvSpPr/>
          <p:nvPr/>
        </p:nvSpPr>
        <p:spPr>
          <a:xfrm rot="4440187">
            <a:off x="7975415" y="1480476"/>
            <a:ext cx="1006990" cy="201704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313D87D9-E8B8-99F7-0F92-00C178AC499F}"/>
              </a:ext>
            </a:extLst>
          </p:cNvPr>
          <p:cNvSpPr/>
          <p:nvPr/>
        </p:nvSpPr>
        <p:spPr>
          <a:xfrm>
            <a:off x="8839180" y="1769757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0EB0DB81-BE8B-9E12-FF86-CB4FFC2FFED5}"/>
              </a:ext>
            </a:extLst>
          </p:cNvPr>
          <p:cNvSpPr/>
          <p:nvPr/>
        </p:nvSpPr>
        <p:spPr>
          <a:xfrm>
            <a:off x="7890861" y="2166813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4DE6AD87-6764-EC33-4BD8-2F61B3BBD355}"/>
              </a:ext>
            </a:extLst>
          </p:cNvPr>
          <p:cNvSpPr/>
          <p:nvPr/>
        </p:nvSpPr>
        <p:spPr>
          <a:xfrm>
            <a:off x="7526722" y="2255129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E14F440E-5EC9-5B30-DC0A-0FD75B3BFF9B}"/>
              </a:ext>
            </a:extLst>
          </p:cNvPr>
          <p:cNvSpPr/>
          <p:nvPr/>
        </p:nvSpPr>
        <p:spPr>
          <a:xfrm>
            <a:off x="7687661" y="2389084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9D76E545-CA80-E0B2-E89F-DB17947F3AAD}"/>
              </a:ext>
            </a:extLst>
          </p:cNvPr>
          <p:cNvSpPr/>
          <p:nvPr/>
        </p:nvSpPr>
        <p:spPr>
          <a:xfrm>
            <a:off x="6660626" y="4001176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4D8F50B1-0AD7-0678-58AA-DEE9D92C1429}"/>
              </a:ext>
            </a:extLst>
          </p:cNvPr>
          <p:cNvSpPr/>
          <p:nvPr/>
        </p:nvSpPr>
        <p:spPr>
          <a:xfrm>
            <a:off x="6746240" y="2622954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9FF091A-55E1-1519-CD4F-B8401F9F79A9}"/>
              </a:ext>
            </a:extLst>
          </p:cNvPr>
          <p:cNvSpPr/>
          <p:nvPr/>
        </p:nvSpPr>
        <p:spPr>
          <a:xfrm rot="5400000">
            <a:off x="9596827" y="1436801"/>
            <a:ext cx="1168535" cy="174907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5ABF42D-67EE-8C5F-F487-055FB2FB45AB}"/>
              </a:ext>
            </a:extLst>
          </p:cNvPr>
          <p:cNvSpPr/>
          <p:nvPr/>
        </p:nvSpPr>
        <p:spPr>
          <a:xfrm>
            <a:off x="10532461" y="1802177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2D05683-9F98-2946-1AC7-32A54C527624}"/>
              </a:ext>
            </a:extLst>
          </p:cNvPr>
          <p:cNvSpPr/>
          <p:nvPr/>
        </p:nvSpPr>
        <p:spPr>
          <a:xfrm>
            <a:off x="9265154" y="1883975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EAF1DF0-ED20-68CF-0768-35B209DCF370}"/>
              </a:ext>
            </a:extLst>
          </p:cNvPr>
          <p:cNvSpPr/>
          <p:nvPr/>
        </p:nvSpPr>
        <p:spPr>
          <a:xfrm>
            <a:off x="9695214" y="1883974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4C5F812-2937-5E49-1B38-0725ED2460F5}"/>
              </a:ext>
            </a:extLst>
          </p:cNvPr>
          <p:cNvSpPr/>
          <p:nvPr/>
        </p:nvSpPr>
        <p:spPr>
          <a:xfrm>
            <a:off x="10760990" y="2753360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1D84DB3-D1B3-080F-9A49-8513FFC94318}"/>
              </a:ext>
            </a:extLst>
          </p:cNvPr>
          <p:cNvSpPr/>
          <p:nvPr/>
        </p:nvSpPr>
        <p:spPr>
          <a:xfrm rot="6224919">
            <a:off x="10880885" y="2392355"/>
            <a:ext cx="493183" cy="122432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5509279-6D74-C4DC-A357-439827413529}"/>
              </a:ext>
            </a:extLst>
          </p:cNvPr>
          <p:cNvSpPr/>
          <p:nvPr/>
        </p:nvSpPr>
        <p:spPr>
          <a:xfrm>
            <a:off x="11430382" y="2987229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320843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A6DAE-410A-980B-9222-C61FDF9AD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6F1034-120A-6157-6CB1-BC312BD9BE85}"/>
              </a:ext>
            </a:extLst>
          </p:cNvPr>
          <p:cNvSpPr/>
          <p:nvPr/>
        </p:nvSpPr>
        <p:spPr>
          <a:xfrm>
            <a:off x="80721" y="117226"/>
            <a:ext cx="5069468" cy="63863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3) 1269-1472-1525 : A l’ouest, le royaume berbère des Mérinides et des Wattassides de Fès échoue à réunifier le Maghreb ; 2</a:t>
            </a:r>
            <a:r>
              <a:rPr lang="fr-FR" sz="1500" b="1" baseline="30000" dirty="0"/>
              <a:t>ème</a:t>
            </a:r>
            <a:r>
              <a:rPr lang="fr-FR" sz="1500" b="1" dirty="0"/>
              <a:t> arabisation et naissance territoriale du Maroc</a:t>
            </a:r>
          </a:p>
          <a:p>
            <a:endParaRPr lang="fr-FR" sz="1600" dirty="0"/>
          </a:p>
          <a:p>
            <a:r>
              <a:rPr lang="fr-FR" sz="1600" dirty="0"/>
              <a:t>3) Au XVe siècle, La Reconquista </a:t>
            </a:r>
            <a:r>
              <a:rPr lang="fr-FR" sz="1600" i="1" dirty="0"/>
              <a:t>passe</a:t>
            </a:r>
            <a:r>
              <a:rPr lang="fr-FR" sz="1600" dirty="0"/>
              <a:t> en Afrique…</a:t>
            </a:r>
          </a:p>
          <a:p>
            <a:r>
              <a:rPr lang="fr-FR" sz="1600" dirty="0"/>
              <a:t>Avec l’arrivée des Portugais et des Espagnols</a:t>
            </a:r>
          </a:p>
          <a:p>
            <a:r>
              <a:rPr lang="fr-FR" sz="1600" dirty="0"/>
              <a:t>*En quatre temps…</a:t>
            </a:r>
          </a:p>
          <a:p>
            <a:endParaRPr lang="fr-FR" sz="1600" dirty="0"/>
          </a:p>
          <a:p>
            <a:r>
              <a:rPr lang="fr-FR" sz="1600" dirty="0"/>
              <a:t>a) Rappel…</a:t>
            </a:r>
          </a:p>
          <a:p>
            <a:r>
              <a:rPr lang="fr-FR" sz="1600" dirty="0"/>
              <a:t>*1229(-92) : En Espagne, dernière phase</a:t>
            </a:r>
          </a:p>
          <a:p>
            <a:r>
              <a:rPr lang="fr-FR" sz="1600" dirty="0"/>
              <a:t>De la Reconquista chrétienne ; Et durant celle-ci…</a:t>
            </a:r>
          </a:p>
          <a:p>
            <a:endParaRPr lang="fr-FR" sz="1600" dirty="0"/>
          </a:p>
          <a:p>
            <a:r>
              <a:rPr lang="fr-FR" sz="1600" dirty="0"/>
              <a:t>*1275-92 : Malgré l’envoi de contingents marocains</a:t>
            </a:r>
          </a:p>
          <a:p>
            <a:r>
              <a:rPr lang="fr-FR" sz="1600" dirty="0"/>
              <a:t>Le nouveau pouvoir mérinide (1269) ne parvient pas</a:t>
            </a:r>
          </a:p>
          <a:p>
            <a:r>
              <a:rPr lang="fr-FR" sz="1600" dirty="0"/>
              <a:t>A mettre en échec la progression des chrétiens</a:t>
            </a:r>
          </a:p>
          <a:p>
            <a:r>
              <a:rPr lang="fr-FR" sz="1600" dirty="0"/>
              <a:t>Et au siècle suivant…</a:t>
            </a:r>
          </a:p>
          <a:p>
            <a:endParaRPr lang="fr-FR" sz="1500" dirty="0"/>
          </a:p>
          <a:p>
            <a:r>
              <a:rPr lang="fr-FR" sz="1500" dirty="0"/>
              <a:t>b) 1340 : Dernière tentative de reconquête de l’Espagne</a:t>
            </a:r>
          </a:p>
          <a:p>
            <a:r>
              <a:rPr lang="fr-FR" sz="1500" dirty="0"/>
              <a:t>Le sultan Abû al-Hasan est vaincu au Rio Salado, près de Tarifa</a:t>
            </a:r>
          </a:p>
          <a:p>
            <a:r>
              <a:rPr lang="fr-FR" sz="1500" dirty="0">
                <a:solidFill>
                  <a:srgbClr val="FF0000"/>
                </a:solidFill>
              </a:rPr>
              <a:t>NB : 1347-50 : Brève réunification avec Tlemcen et Tunis</a:t>
            </a:r>
            <a:endParaRPr lang="fr-FR" sz="1600" dirty="0">
              <a:solidFill>
                <a:srgbClr val="FF0000"/>
              </a:solidFill>
            </a:endParaRPr>
          </a:p>
          <a:p>
            <a:endParaRPr lang="fr-FR" sz="1600" dirty="0"/>
          </a:p>
          <a:p>
            <a:r>
              <a:rPr lang="fr-FR" sz="1600" dirty="0"/>
              <a:t>c) Après 1358, crises de succession et anarchie complète</a:t>
            </a:r>
          </a:p>
          <a:p>
            <a:r>
              <a:rPr lang="fr-FR" sz="1600" dirty="0"/>
              <a:t>NB : 1374-93 : Le Maroc est mis sous la tutelle de Grenade</a:t>
            </a:r>
          </a:p>
          <a:p>
            <a:endParaRPr lang="fr-FR" sz="1600" dirty="0"/>
          </a:p>
          <a:p>
            <a:r>
              <a:rPr lang="fr-FR" sz="1600" dirty="0"/>
              <a:t>*Anarchie marocaine qui va profiter</a:t>
            </a:r>
          </a:p>
          <a:p>
            <a:r>
              <a:rPr lang="fr-FR" sz="1600" dirty="0"/>
              <a:t>Aux Espagnols et aux Portugais…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6D5B816-A91A-668A-5589-747FA8585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1814" y="117226"/>
            <a:ext cx="6857961" cy="40991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26E2E64F-CF2F-4A4D-6607-53BAE5FEAD49}"/>
              </a:ext>
            </a:extLst>
          </p:cNvPr>
          <p:cNvSpPr/>
          <p:nvPr/>
        </p:nvSpPr>
        <p:spPr>
          <a:xfrm>
            <a:off x="5958840" y="340681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5B3568A-62CE-0749-0982-8B5C4DE17FC6}"/>
              </a:ext>
            </a:extLst>
          </p:cNvPr>
          <p:cNvSpPr/>
          <p:nvPr/>
        </p:nvSpPr>
        <p:spPr>
          <a:xfrm>
            <a:off x="6053882" y="2813899"/>
            <a:ext cx="358555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B3DA8C6-E01F-7C0D-5D7D-22F1BDDF4883}"/>
              </a:ext>
            </a:extLst>
          </p:cNvPr>
          <p:cNvSpPr/>
          <p:nvPr/>
        </p:nvSpPr>
        <p:spPr>
          <a:xfrm>
            <a:off x="6471920" y="1942266"/>
            <a:ext cx="274320" cy="23387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E810A81-BBB1-EC33-A453-669EB9F80CCF}"/>
              </a:ext>
            </a:extLst>
          </p:cNvPr>
          <p:cNvSpPr/>
          <p:nvPr/>
        </p:nvSpPr>
        <p:spPr>
          <a:xfrm>
            <a:off x="7082266" y="1658528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27E3060F-41AD-9B54-D39F-40898AFEE877}"/>
              </a:ext>
            </a:extLst>
          </p:cNvPr>
          <p:cNvSpPr/>
          <p:nvPr/>
        </p:nvSpPr>
        <p:spPr>
          <a:xfrm>
            <a:off x="6883400" y="3667570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4D349BC4-36E9-6882-F8B9-881FE6E5B1D3}"/>
              </a:ext>
            </a:extLst>
          </p:cNvPr>
          <p:cNvSpPr/>
          <p:nvPr/>
        </p:nvSpPr>
        <p:spPr>
          <a:xfrm>
            <a:off x="5958840" y="3982530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A12C6031-1CD8-F54A-7E6B-9E784FB52C25}"/>
              </a:ext>
            </a:extLst>
          </p:cNvPr>
          <p:cNvSpPr/>
          <p:nvPr/>
        </p:nvSpPr>
        <p:spPr>
          <a:xfrm rot="3239321">
            <a:off x="5991203" y="2092455"/>
            <a:ext cx="1152357" cy="207059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97E4CA1F-CC49-C060-398D-3E693FE66AB7}"/>
              </a:ext>
            </a:extLst>
          </p:cNvPr>
          <p:cNvSpPr/>
          <p:nvPr/>
        </p:nvSpPr>
        <p:spPr>
          <a:xfrm rot="4440187">
            <a:off x="7975415" y="1480476"/>
            <a:ext cx="1006990" cy="201704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5563F3C5-631F-0389-321A-0FB27707BD12}"/>
              </a:ext>
            </a:extLst>
          </p:cNvPr>
          <p:cNvSpPr/>
          <p:nvPr/>
        </p:nvSpPr>
        <p:spPr>
          <a:xfrm>
            <a:off x="8839180" y="1769757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AEB47531-EF3A-3F61-7953-1448156C3399}"/>
              </a:ext>
            </a:extLst>
          </p:cNvPr>
          <p:cNvSpPr/>
          <p:nvPr/>
        </p:nvSpPr>
        <p:spPr>
          <a:xfrm>
            <a:off x="7890861" y="2166813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F1364694-27C6-847A-0C73-C9B5735E87F9}"/>
              </a:ext>
            </a:extLst>
          </p:cNvPr>
          <p:cNvSpPr/>
          <p:nvPr/>
        </p:nvSpPr>
        <p:spPr>
          <a:xfrm>
            <a:off x="7526722" y="2255129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04D89820-E870-7957-CC3C-FD82F549E83E}"/>
              </a:ext>
            </a:extLst>
          </p:cNvPr>
          <p:cNvSpPr/>
          <p:nvPr/>
        </p:nvSpPr>
        <p:spPr>
          <a:xfrm>
            <a:off x="7687661" y="2389084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27977AB3-9AC7-A454-788B-27A010474AC5}"/>
              </a:ext>
            </a:extLst>
          </p:cNvPr>
          <p:cNvCxnSpPr>
            <a:cxnSpLocks/>
            <a:endCxn id="14" idx="4"/>
          </p:cNvCxnSpPr>
          <p:nvPr/>
        </p:nvCxnSpPr>
        <p:spPr>
          <a:xfrm flipH="1" flipV="1">
            <a:off x="6609080" y="2176136"/>
            <a:ext cx="371307" cy="646439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Ellipse 71">
            <a:extLst>
              <a:ext uri="{FF2B5EF4-FFF2-40B4-BE49-F238E27FC236}">
                <a16:creationId xmlns:a16="http://schemas.microsoft.com/office/drawing/2014/main" id="{7E3FD5ED-A64C-8883-B5F4-B95D5630C4D9}"/>
              </a:ext>
            </a:extLst>
          </p:cNvPr>
          <p:cNvSpPr/>
          <p:nvPr/>
        </p:nvSpPr>
        <p:spPr>
          <a:xfrm>
            <a:off x="6660626" y="4001176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CF07D2DC-C6A3-460E-E2C9-8F150B09DC12}"/>
              </a:ext>
            </a:extLst>
          </p:cNvPr>
          <p:cNvSpPr/>
          <p:nvPr/>
        </p:nvSpPr>
        <p:spPr>
          <a:xfrm>
            <a:off x="6746240" y="2622954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6CDBCA4C-BAA9-84B6-1B10-AF42A53B819B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6609080" y="728395"/>
            <a:ext cx="420563" cy="121387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12F80CD2-D04C-FD23-C73B-53D2BDD34CCE}"/>
              </a:ext>
            </a:extLst>
          </p:cNvPr>
          <p:cNvSpPr/>
          <p:nvPr/>
        </p:nvSpPr>
        <p:spPr>
          <a:xfrm>
            <a:off x="6894865" y="728395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523E8070-CBF4-7074-AE78-A012329DBCD5}"/>
              </a:ext>
            </a:extLst>
          </p:cNvPr>
          <p:cNvCxnSpPr>
            <a:cxnSpLocks/>
            <a:stCxn id="7" idx="5"/>
          </p:cNvCxnSpPr>
          <p:nvPr/>
        </p:nvCxnSpPr>
        <p:spPr>
          <a:xfrm>
            <a:off x="7124945" y="918431"/>
            <a:ext cx="618652" cy="74009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E68B1A43-DA21-E00B-C917-822C6687EDC1}"/>
              </a:ext>
            </a:extLst>
          </p:cNvPr>
          <p:cNvCxnSpPr>
            <a:cxnSpLocks/>
          </p:cNvCxnSpPr>
          <p:nvPr/>
        </p:nvCxnSpPr>
        <p:spPr>
          <a:xfrm>
            <a:off x="7961981" y="376494"/>
            <a:ext cx="0" cy="108654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C7AA8BB6-33DF-08ED-FDF2-F126EE4B6E7C}"/>
              </a:ext>
            </a:extLst>
          </p:cNvPr>
          <p:cNvCxnSpPr>
            <a:cxnSpLocks/>
          </p:cNvCxnSpPr>
          <p:nvPr/>
        </p:nvCxnSpPr>
        <p:spPr>
          <a:xfrm>
            <a:off x="5859865" y="1314369"/>
            <a:ext cx="236135" cy="4878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4029A5CA-B95E-67AB-A12B-598B20F99D83}"/>
              </a:ext>
            </a:extLst>
          </p:cNvPr>
          <p:cNvSpPr/>
          <p:nvPr/>
        </p:nvSpPr>
        <p:spPr>
          <a:xfrm>
            <a:off x="5629785" y="1124333"/>
            <a:ext cx="269556" cy="222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6D5142E-DEB2-EE65-E206-10573E0EF844}"/>
              </a:ext>
            </a:extLst>
          </p:cNvPr>
          <p:cNvSpPr/>
          <p:nvPr/>
        </p:nvSpPr>
        <p:spPr>
          <a:xfrm>
            <a:off x="7822714" y="117226"/>
            <a:ext cx="278533" cy="25926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0F91B58-9B31-1136-C1E7-827ACC321397}"/>
              </a:ext>
            </a:extLst>
          </p:cNvPr>
          <p:cNvSpPr/>
          <p:nvPr/>
        </p:nvSpPr>
        <p:spPr>
          <a:xfrm rot="5400000">
            <a:off x="9596827" y="1436801"/>
            <a:ext cx="1168535" cy="174907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0DE4706B-2A3E-C203-4B87-555CE64AE371}"/>
              </a:ext>
            </a:extLst>
          </p:cNvPr>
          <p:cNvSpPr/>
          <p:nvPr/>
        </p:nvSpPr>
        <p:spPr>
          <a:xfrm>
            <a:off x="10532461" y="1802177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2FC0EAA-DB90-AA3A-DA2E-304F3A166AC8}"/>
              </a:ext>
            </a:extLst>
          </p:cNvPr>
          <p:cNvSpPr/>
          <p:nvPr/>
        </p:nvSpPr>
        <p:spPr>
          <a:xfrm>
            <a:off x="9265154" y="1883975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B6CA8BE-B0A4-0692-457F-1C67B201C9AA}"/>
              </a:ext>
            </a:extLst>
          </p:cNvPr>
          <p:cNvSpPr/>
          <p:nvPr/>
        </p:nvSpPr>
        <p:spPr>
          <a:xfrm>
            <a:off x="9695214" y="1883974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565D8D9-1F60-1CF8-CE0E-F207D08CE70F}"/>
              </a:ext>
            </a:extLst>
          </p:cNvPr>
          <p:cNvSpPr/>
          <p:nvPr/>
        </p:nvSpPr>
        <p:spPr>
          <a:xfrm>
            <a:off x="10760990" y="2753360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73DE2CE-B0A4-CC31-DC00-109DB70EBF38}"/>
              </a:ext>
            </a:extLst>
          </p:cNvPr>
          <p:cNvSpPr/>
          <p:nvPr/>
        </p:nvSpPr>
        <p:spPr>
          <a:xfrm rot="6224919">
            <a:off x="10880885" y="2392355"/>
            <a:ext cx="493183" cy="122432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D96FE8B-8C23-A19B-6B07-FB146B5FB3E4}"/>
              </a:ext>
            </a:extLst>
          </p:cNvPr>
          <p:cNvSpPr/>
          <p:nvPr/>
        </p:nvSpPr>
        <p:spPr>
          <a:xfrm>
            <a:off x="11430382" y="2987229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E287D32-B125-8D9E-B262-F4D617E5D650}"/>
              </a:ext>
            </a:extLst>
          </p:cNvPr>
          <p:cNvSpPr/>
          <p:nvPr/>
        </p:nvSpPr>
        <p:spPr>
          <a:xfrm>
            <a:off x="4779719" y="4235046"/>
            <a:ext cx="274320" cy="23387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599076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868A2-9C24-D1CE-844F-3C4A282A2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42D6AB07-793A-3E91-017D-F6EDCFDF4D62}"/>
              </a:ext>
            </a:extLst>
          </p:cNvPr>
          <p:cNvSpPr/>
          <p:nvPr/>
        </p:nvSpPr>
        <p:spPr>
          <a:xfrm>
            <a:off x="106680" y="58320"/>
            <a:ext cx="11978640" cy="674136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1591-1804 : Après la chute des empires médiévaux, l’Afrique occidentale se réorganise en de multiples royaumes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1350-1804 : De la côte Atlantique au bassin du Niger, les royaumes de la savane occidentale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1100-1804 : Le commerce transsaharien se déportent à l’est du Niger : apogée des royaumes de la savane centrale et orientale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1000-1852 : Dans le golfe de Guinée, les puissants royaumes côtiers s’insèrent dans la traite atlantique des esclaves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1000-1780 : L’empire Yoruba d’Oyo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1300-1700 : Le royaume Edo de Bénin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1600-1852 : Le royaume Fon du Dahomey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1680-1806 : L’empire Akan des Ashantis</a:t>
            </a:r>
          </a:p>
          <a:p>
            <a:endParaRPr lang="fr-FR" sz="16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lang="fr-FR" altLang="fr-FR" sz="1600" b="1" kern="0" dirty="0">
              <a:cs typeface="Arial" panose="020B0604020202020204" pitchFamily="34" charset="0"/>
            </a:endParaRP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33F30ECF-B295-0C58-BA8C-7E6213C38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65851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643AC-CA32-683D-8F39-B125DD173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7C3F305-CEC5-DEC7-D2B2-356E16628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480" y="117226"/>
            <a:ext cx="6918175" cy="49415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10EC6089-1BAE-D29B-DFFB-D7ADD7DEF858}"/>
              </a:ext>
            </a:extLst>
          </p:cNvPr>
          <p:cNvSpPr/>
          <p:nvPr/>
        </p:nvSpPr>
        <p:spPr>
          <a:xfrm>
            <a:off x="9723100" y="865517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29B62CC-1502-6099-D486-0D863B6EBFB6}"/>
              </a:ext>
            </a:extLst>
          </p:cNvPr>
          <p:cNvSpPr/>
          <p:nvPr/>
        </p:nvSpPr>
        <p:spPr>
          <a:xfrm>
            <a:off x="9809461" y="1567123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03657F7-D4E1-F7F3-6816-F3140EEA8405}"/>
              </a:ext>
            </a:extLst>
          </p:cNvPr>
          <p:cNvSpPr/>
          <p:nvPr/>
        </p:nvSpPr>
        <p:spPr>
          <a:xfrm>
            <a:off x="8742533" y="261061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F781288-1D07-8C1D-A051-AB15F0A70D65}"/>
              </a:ext>
            </a:extLst>
          </p:cNvPr>
          <p:cNvSpPr/>
          <p:nvPr/>
        </p:nvSpPr>
        <p:spPr>
          <a:xfrm>
            <a:off x="81280" y="117226"/>
            <a:ext cx="4917421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1415-1519 : Sur la côte atlantique, de Ceuta-Tanger à Massa, les Portugais installent des comptoirs, les </a:t>
            </a:r>
            <a:r>
              <a:rPr lang="fr-FR" sz="1600" b="1" i="1" dirty="0" err="1"/>
              <a:t>fronteiras</a:t>
            </a:r>
            <a:r>
              <a:rPr lang="fr-FR" sz="1600" b="1" dirty="0"/>
              <a:t> ; Les Espagnols s’emparent de Melilla</a:t>
            </a:r>
          </a:p>
          <a:p>
            <a:endParaRPr lang="fr-FR" sz="1600" dirty="0"/>
          </a:p>
          <a:p>
            <a:r>
              <a:rPr lang="fr-FR" sz="1600" dirty="0"/>
              <a:t>d) La Reconquista portugaise et espagnole </a:t>
            </a:r>
            <a:r>
              <a:rPr lang="fr-FR" sz="1600" i="1" dirty="0"/>
              <a:t>passe</a:t>
            </a:r>
            <a:r>
              <a:rPr lang="fr-FR" sz="1600" dirty="0"/>
              <a:t> en Afrique…</a:t>
            </a:r>
          </a:p>
          <a:p>
            <a:endParaRPr lang="fr-FR" sz="1600" dirty="0"/>
          </a:p>
          <a:p>
            <a:r>
              <a:rPr lang="fr-FR" sz="1600" dirty="0"/>
              <a:t>*1399 : 1</a:t>
            </a:r>
            <a:r>
              <a:rPr lang="fr-FR" sz="1600" baseline="30000" dirty="0"/>
              <a:t>ère</a:t>
            </a:r>
            <a:r>
              <a:rPr lang="fr-FR" sz="1600" dirty="0"/>
              <a:t> intervention castillane à Tétouan</a:t>
            </a:r>
          </a:p>
          <a:p>
            <a:r>
              <a:rPr lang="fr-FR" sz="1600" dirty="0"/>
              <a:t>Au sud de Ceuta</a:t>
            </a:r>
          </a:p>
          <a:p>
            <a:endParaRPr lang="fr-FR" sz="1600" dirty="0"/>
          </a:p>
          <a:p>
            <a:r>
              <a:rPr lang="fr-FR" sz="1600" dirty="0"/>
              <a:t>*1410-13 : Guerre civile</a:t>
            </a:r>
          </a:p>
          <a:p>
            <a:r>
              <a:rPr lang="fr-FR" sz="1600" dirty="0"/>
              <a:t>Entre le sultan mérinide Abou Said III et un prétendant </a:t>
            </a:r>
          </a:p>
          <a:p>
            <a:endParaRPr lang="fr-FR" sz="1600" dirty="0"/>
          </a:p>
          <a:p>
            <a:r>
              <a:rPr lang="fr-FR" sz="1600" dirty="0"/>
              <a:t>*Nouvel affaiblissement du Maroc</a:t>
            </a:r>
          </a:p>
          <a:p>
            <a:r>
              <a:rPr lang="fr-FR" sz="1600" dirty="0"/>
              <a:t>Espagnols et surtout Portugais vont en profiter…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EB2B3D0-B2DA-FFEF-5BA3-AD430E409F7F}"/>
              </a:ext>
            </a:extLst>
          </p:cNvPr>
          <p:cNvSpPr/>
          <p:nvPr/>
        </p:nvSpPr>
        <p:spPr>
          <a:xfrm>
            <a:off x="9137415" y="117225"/>
            <a:ext cx="269556" cy="222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EB12F110-1E12-C603-B792-B1C884054540}"/>
              </a:ext>
            </a:extLst>
          </p:cNvPr>
          <p:cNvCxnSpPr>
            <a:cxnSpLocks/>
          </p:cNvCxnSpPr>
          <p:nvPr/>
        </p:nvCxnSpPr>
        <p:spPr>
          <a:xfrm flipH="1">
            <a:off x="9946621" y="369129"/>
            <a:ext cx="1056175" cy="730256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Ellipse 79">
            <a:extLst>
              <a:ext uri="{FF2B5EF4-FFF2-40B4-BE49-F238E27FC236}">
                <a16:creationId xmlns:a16="http://schemas.microsoft.com/office/drawing/2014/main" id="{7D48EBC4-CEB4-8194-0285-278BD9A805DE}"/>
              </a:ext>
            </a:extLst>
          </p:cNvPr>
          <p:cNvSpPr/>
          <p:nvPr/>
        </p:nvSpPr>
        <p:spPr>
          <a:xfrm>
            <a:off x="10772716" y="336524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2BB71C42-BE9A-843F-6AD4-DAE20D7A965B}"/>
              </a:ext>
            </a:extLst>
          </p:cNvPr>
          <p:cNvSpPr/>
          <p:nvPr/>
        </p:nvSpPr>
        <p:spPr>
          <a:xfrm>
            <a:off x="1635740" y="2135517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4094031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22F44-1376-82AC-F726-902E1FF0C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780F51D-8CE0-7EDD-A92F-9F436A741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480" y="117226"/>
            <a:ext cx="6918175" cy="49415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8FA0EC8C-68FA-51C7-5F05-48B76A89758B}"/>
              </a:ext>
            </a:extLst>
          </p:cNvPr>
          <p:cNvSpPr/>
          <p:nvPr/>
        </p:nvSpPr>
        <p:spPr>
          <a:xfrm>
            <a:off x="9723100" y="865517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569BEB2-692D-96A3-FBCF-4242A0385682}"/>
              </a:ext>
            </a:extLst>
          </p:cNvPr>
          <p:cNvSpPr/>
          <p:nvPr/>
        </p:nvSpPr>
        <p:spPr>
          <a:xfrm>
            <a:off x="9535141" y="865517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52F35DF-8E0C-D9DF-C809-264D7D999F3A}"/>
              </a:ext>
            </a:extLst>
          </p:cNvPr>
          <p:cNvSpPr/>
          <p:nvPr/>
        </p:nvSpPr>
        <p:spPr>
          <a:xfrm>
            <a:off x="9423362" y="1099386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F7C73F56-D463-5D4F-5D1E-DA738AB66FC9}"/>
              </a:ext>
            </a:extLst>
          </p:cNvPr>
          <p:cNvSpPr/>
          <p:nvPr/>
        </p:nvSpPr>
        <p:spPr>
          <a:xfrm>
            <a:off x="9311582" y="1450189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B8976D75-BDA0-98CE-92AF-AC9E1E0B4F5D}"/>
              </a:ext>
            </a:extLst>
          </p:cNvPr>
          <p:cNvSpPr/>
          <p:nvPr/>
        </p:nvSpPr>
        <p:spPr>
          <a:xfrm>
            <a:off x="8610188" y="1988669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1659D073-2248-B434-D0C7-31E37FA0401C}"/>
              </a:ext>
            </a:extLst>
          </p:cNvPr>
          <p:cNvSpPr/>
          <p:nvPr/>
        </p:nvSpPr>
        <p:spPr>
          <a:xfrm>
            <a:off x="8422229" y="2222538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570C9751-3761-FC5E-BD76-36A25DF8B288}"/>
              </a:ext>
            </a:extLst>
          </p:cNvPr>
          <p:cNvSpPr/>
          <p:nvPr/>
        </p:nvSpPr>
        <p:spPr>
          <a:xfrm>
            <a:off x="10550758" y="109938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DD219D5D-2EB0-4A09-2F80-B1702C69F943}"/>
              </a:ext>
            </a:extLst>
          </p:cNvPr>
          <p:cNvSpPr/>
          <p:nvPr/>
        </p:nvSpPr>
        <p:spPr>
          <a:xfrm>
            <a:off x="9809461" y="1567123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522C2FA9-B9BA-A855-D409-9B133BF228C4}"/>
              </a:ext>
            </a:extLst>
          </p:cNvPr>
          <p:cNvSpPr/>
          <p:nvPr/>
        </p:nvSpPr>
        <p:spPr>
          <a:xfrm>
            <a:off x="8742533" y="261061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36A0BB7-B9F5-6EAE-171A-C44AE0646ECE}"/>
              </a:ext>
            </a:extLst>
          </p:cNvPr>
          <p:cNvSpPr/>
          <p:nvPr/>
        </p:nvSpPr>
        <p:spPr>
          <a:xfrm>
            <a:off x="8274407" y="4819911"/>
            <a:ext cx="1580525" cy="19208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0771A9B8-B176-D0E2-05B3-F10D36DD9E10}"/>
              </a:ext>
            </a:extLst>
          </p:cNvPr>
          <p:cNvSpPr/>
          <p:nvPr/>
        </p:nvSpPr>
        <p:spPr>
          <a:xfrm>
            <a:off x="8092402" y="342900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43D56C9C-AD12-530F-8F55-5C8D581857A6}"/>
              </a:ext>
            </a:extLst>
          </p:cNvPr>
          <p:cNvSpPr/>
          <p:nvPr/>
        </p:nvSpPr>
        <p:spPr>
          <a:xfrm>
            <a:off x="8299915" y="3037427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909820D-A827-8FD4-8314-8DF64503AC0C}"/>
              </a:ext>
            </a:extLst>
          </p:cNvPr>
          <p:cNvSpPr/>
          <p:nvPr/>
        </p:nvSpPr>
        <p:spPr>
          <a:xfrm>
            <a:off x="9585901" y="3017021"/>
            <a:ext cx="2442753" cy="37237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4658D09-046D-0042-C9C3-6FC5776C3013}"/>
              </a:ext>
            </a:extLst>
          </p:cNvPr>
          <p:cNvSpPr/>
          <p:nvPr/>
        </p:nvSpPr>
        <p:spPr>
          <a:xfrm>
            <a:off x="9604908" y="4368266"/>
            <a:ext cx="1142123" cy="451646"/>
          </a:xfrm>
          <a:prstGeom prst="rect">
            <a:avLst/>
          </a:prstGeom>
          <a:solidFill>
            <a:srgbClr val="8FAAD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1383-1433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7062FF2-1FB4-5F9E-BBF2-A6350543527E}"/>
              </a:ext>
            </a:extLst>
          </p:cNvPr>
          <p:cNvSpPr/>
          <p:nvPr/>
        </p:nvSpPr>
        <p:spPr>
          <a:xfrm>
            <a:off x="9604908" y="4966953"/>
            <a:ext cx="1144587" cy="451646"/>
          </a:xfrm>
          <a:prstGeom prst="rect">
            <a:avLst/>
          </a:prstGeom>
          <a:solidFill>
            <a:srgbClr val="8FAAD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Duarte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1433-38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4C0CE62-C581-E6ED-0858-C7030E00D3F6}"/>
              </a:ext>
            </a:extLst>
          </p:cNvPr>
          <p:cNvSpPr/>
          <p:nvPr/>
        </p:nvSpPr>
        <p:spPr>
          <a:xfrm>
            <a:off x="9604907" y="5639406"/>
            <a:ext cx="1144587" cy="451646"/>
          </a:xfrm>
          <a:prstGeom prst="rect">
            <a:avLst/>
          </a:prstGeom>
          <a:solidFill>
            <a:srgbClr val="8FAAD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1438-81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1124E7BF-4CEC-3E7F-AC63-4A88231DB675}"/>
              </a:ext>
            </a:extLst>
          </p:cNvPr>
          <p:cNvCxnSpPr>
            <a:cxnSpLocks/>
            <a:stCxn id="42" idx="2"/>
            <a:endCxn id="43" idx="0"/>
          </p:cNvCxnSpPr>
          <p:nvPr/>
        </p:nvCxnSpPr>
        <p:spPr>
          <a:xfrm>
            <a:off x="10175970" y="4819912"/>
            <a:ext cx="1232" cy="14704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6F744D42-F42A-0B82-E7F1-688F226CC250}"/>
              </a:ext>
            </a:extLst>
          </p:cNvPr>
          <p:cNvCxnSpPr>
            <a:cxnSpLocks/>
            <a:stCxn id="43" idx="2"/>
            <a:endCxn id="44" idx="0"/>
          </p:cNvCxnSpPr>
          <p:nvPr/>
        </p:nvCxnSpPr>
        <p:spPr>
          <a:xfrm flipH="1">
            <a:off x="10177201" y="5418599"/>
            <a:ext cx="1" cy="22080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A430B69C-DE96-E18D-62A4-C4258EF7CC3A}"/>
              </a:ext>
            </a:extLst>
          </p:cNvPr>
          <p:cNvSpPr/>
          <p:nvPr/>
        </p:nvSpPr>
        <p:spPr>
          <a:xfrm>
            <a:off x="9604907" y="6238093"/>
            <a:ext cx="1132497" cy="451646"/>
          </a:xfrm>
          <a:prstGeom prst="rect">
            <a:avLst/>
          </a:prstGeom>
          <a:solidFill>
            <a:srgbClr val="8FAAD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1481-95</a:t>
            </a:r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574B2648-1EB4-E46C-A9B5-E28C6813647D}"/>
              </a:ext>
            </a:extLst>
          </p:cNvPr>
          <p:cNvCxnSpPr>
            <a:cxnSpLocks/>
            <a:stCxn id="44" idx="2"/>
            <a:endCxn id="72" idx="0"/>
          </p:cNvCxnSpPr>
          <p:nvPr/>
        </p:nvCxnSpPr>
        <p:spPr>
          <a:xfrm flipH="1">
            <a:off x="10171156" y="6091052"/>
            <a:ext cx="6045" cy="14704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CC2E3755-5424-54D3-A13E-343D53AB4B95}"/>
              </a:ext>
            </a:extLst>
          </p:cNvPr>
          <p:cNvSpPr/>
          <p:nvPr/>
        </p:nvSpPr>
        <p:spPr>
          <a:xfrm>
            <a:off x="8358501" y="4966953"/>
            <a:ext cx="1142123" cy="451646"/>
          </a:xfrm>
          <a:prstGeom prst="rect">
            <a:avLst/>
          </a:prstGeom>
          <a:solidFill>
            <a:srgbClr val="8FAAD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Henri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le Navigateur</a:t>
            </a:r>
          </a:p>
        </p:txBody>
      </p:sp>
      <p:cxnSp>
        <p:nvCxnSpPr>
          <p:cNvPr id="75" name="Connecteur : en angle 74">
            <a:extLst>
              <a:ext uri="{FF2B5EF4-FFF2-40B4-BE49-F238E27FC236}">
                <a16:creationId xmlns:a16="http://schemas.microsoft.com/office/drawing/2014/main" id="{94ED404A-689B-430E-CDC1-E1F80289ADF4}"/>
              </a:ext>
            </a:extLst>
          </p:cNvPr>
          <p:cNvCxnSpPr>
            <a:cxnSpLocks/>
            <a:stCxn id="42" idx="2"/>
            <a:endCxn id="74" idx="0"/>
          </p:cNvCxnSpPr>
          <p:nvPr/>
        </p:nvCxnSpPr>
        <p:spPr>
          <a:xfrm rot="5400000">
            <a:off x="9479247" y="4270229"/>
            <a:ext cx="147041" cy="124640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C5317BC0-80C0-FD05-F1FA-FF85749A79A6}"/>
              </a:ext>
            </a:extLst>
          </p:cNvPr>
          <p:cNvSpPr/>
          <p:nvPr/>
        </p:nvSpPr>
        <p:spPr>
          <a:xfrm>
            <a:off x="10889178" y="3087764"/>
            <a:ext cx="1077550" cy="545004"/>
          </a:xfrm>
          <a:prstGeom prst="rect">
            <a:avLst/>
          </a:prstGeom>
          <a:solidFill>
            <a:srgbClr val="BFCFEB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BOURGOGNE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Portugal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1093-1383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1604FE1-3A8C-646C-1EA0-0945D331274D}"/>
              </a:ext>
            </a:extLst>
          </p:cNvPr>
          <p:cNvSpPr/>
          <p:nvPr/>
        </p:nvSpPr>
        <p:spPr>
          <a:xfrm>
            <a:off x="10907494" y="4368266"/>
            <a:ext cx="1077551" cy="451646"/>
          </a:xfrm>
          <a:prstGeom prst="rect">
            <a:avLst/>
          </a:prstGeom>
          <a:solidFill>
            <a:srgbClr val="BFCFE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1367-83</a:t>
            </a:r>
          </a:p>
        </p:txBody>
      </p:sp>
      <p:cxnSp>
        <p:nvCxnSpPr>
          <p:cNvPr id="78" name="Connecteur : en angle 77">
            <a:extLst>
              <a:ext uri="{FF2B5EF4-FFF2-40B4-BE49-F238E27FC236}">
                <a16:creationId xmlns:a16="http://schemas.microsoft.com/office/drawing/2014/main" id="{2401968E-8687-1F64-27FB-79B8AFBA15B1}"/>
              </a:ext>
            </a:extLst>
          </p:cNvPr>
          <p:cNvCxnSpPr>
            <a:cxnSpLocks/>
            <a:stCxn id="80" idx="2"/>
            <a:endCxn id="42" idx="0"/>
          </p:cNvCxnSpPr>
          <p:nvPr/>
        </p:nvCxnSpPr>
        <p:spPr>
          <a:xfrm rot="5400000">
            <a:off x="10709098" y="3631094"/>
            <a:ext cx="204044" cy="127030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C58B918F-0496-7285-0F44-83F70D618FF7}"/>
              </a:ext>
            </a:extLst>
          </p:cNvPr>
          <p:cNvSpPr/>
          <p:nvPr/>
        </p:nvSpPr>
        <p:spPr>
          <a:xfrm>
            <a:off x="9628841" y="3625993"/>
            <a:ext cx="1077550" cy="545004"/>
          </a:xfrm>
          <a:prstGeom prst="rect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AVIZ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Portugal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1383-1580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6969B12-8835-BD5A-967A-122CF083FDF8}"/>
              </a:ext>
            </a:extLst>
          </p:cNvPr>
          <p:cNvSpPr/>
          <p:nvPr/>
        </p:nvSpPr>
        <p:spPr>
          <a:xfrm>
            <a:off x="10907494" y="3712576"/>
            <a:ext cx="1077551" cy="451646"/>
          </a:xfrm>
          <a:prstGeom prst="rect">
            <a:avLst/>
          </a:prstGeom>
          <a:solidFill>
            <a:srgbClr val="BFCFE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Pierre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1357-67</a:t>
            </a:r>
          </a:p>
        </p:txBody>
      </p: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360D6ACD-4E8B-6DAE-8FEC-D57A85C80739}"/>
              </a:ext>
            </a:extLst>
          </p:cNvPr>
          <p:cNvCxnSpPr>
            <a:cxnSpLocks/>
            <a:stCxn id="80" idx="2"/>
            <a:endCxn id="77" idx="0"/>
          </p:cNvCxnSpPr>
          <p:nvPr/>
        </p:nvCxnSpPr>
        <p:spPr>
          <a:xfrm>
            <a:off x="11446270" y="4164222"/>
            <a:ext cx="0" cy="20404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A69241D5-469D-1072-8112-47C3147D4AE1}"/>
              </a:ext>
            </a:extLst>
          </p:cNvPr>
          <p:cNvSpPr/>
          <p:nvPr/>
        </p:nvSpPr>
        <p:spPr>
          <a:xfrm>
            <a:off x="10855011" y="4976076"/>
            <a:ext cx="1144586" cy="442524"/>
          </a:xfrm>
          <a:prstGeom prst="rect">
            <a:avLst/>
          </a:prstGeom>
          <a:solidFill>
            <a:srgbClr val="8FAAD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Pierre, régent d’Alphonse V</a:t>
            </a:r>
          </a:p>
        </p:txBody>
      </p:sp>
      <p:cxnSp>
        <p:nvCxnSpPr>
          <p:cNvPr id="83" name="Connecteur : en angle 82">
            <a:extLst>
              <a:ext uri="{FF2B5EF4-FFF2-40B4-BE49-F238E27FC236}">
                <a16:creationId xmlns:a16="http://schemas.microsoft.com/office/drawing/2014/main" id="{C6DAA0E0-B787-EA2B-B183-5C9700D8970C}"/>
              </a:ext>
            </a:extLst>
          </p:cNvPr>
          <p:cNvCxnSpPr>
            <a:cxnSpLocks/>
            <a:stCxn id="42" idx="2"/>
            <a:endCxn id="82" idx="0"/>
          </p:cNvCxnSpPr>
          <p:nvPr/>
        </p:nvCxnSpPr>
        <p:spPr>
          <a:xfrm rot="16200000" flipH="1">
            <a:off x="10723555" y="4272327"/>
            <a:ext cx="156164" cy="125133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04BFC91A-F73D-5EF7-9417-98A29D09A103}"/>
              </a:ext>
            </a:extLst>
          </p:cNvPr>
          <p:cNvSpPr/>
          <p:nvPr/>
        </p:nvSpPr>
        <p:spPr>
          <a:xfrm>
            <a:off x="8398223" y="6247759"/>
            <a:ext cx="1132497" cy="451646"/>
          </a:xfrm>
          <a:prstGeom prst="rect">
            <a:avLst/>
          </a:prstGeom>
          <a:solidFill>
            <a:srgbClr val="8FAAD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Manuel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1495-1521</a:t>
            </a:r>
          </a:p>
        </p:txBody>
      </p: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296BFC3A-A40F-5166-4C6B-EB6BA6F45914}"/>
              </a:ext>
            </a:extLst>
          </p:cNvPr>
          <p:cNvCxnSpPr>
            <a:cxnSpLocks/>
            <a:stCxn id="87" idx="2"/>
            <a:endCxn id="84" idx="0"/>
          </p:cNvCxnSpPr>
          <p:nvPr/>
        </p:nvCxnSpPr>
        <p:spPr>
          <a:xfrm>
            <a:off x="8964471" y="6091052"/>
            <a:ext cx="1" cy="15670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 : en angle 85">
            <a:extLst>
              <a:ext uri="{FF2B5EF4-FFF2-40B4-BE49-F238E27FC236}">
                <a16:creationId xmlns:a16="http://schemas.microsoft.com/office/drawing/2014/main" id="{D5391CDF-8521-A368-CCFF-9186B3C10F32}"/>
              </a:ext>
            </a:extLst>
          </p:cNvPr>
          <p:cNvCxnSpPr>
            <a:cxnSpLocks/>
            <a:stCxn id="43" idx="2"/>
            <a:endCxn id="87" idx="0"/>
          </p:cNvCxnSpPr>
          <p:nvPr/>
        </p:nvCxnSpPr>
        <p:spPr>
          <a:xfrm rot="5400000">
            <a:off x="9460434" y="4922637"/>
            <a:ext cx="220807" cy="121273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08C35A82-BEE2-98D9-4696-1242C448CFDB}"/>
              </a:ext>
            </a:extLst>
          </p:cNvPr>
          <p:cNvSpPr/>
          <p:nvPr/>
        </p:nvSpPr>
        <p:spPr>
          <a:xfrm>
            <a:off x="8398222" y="5639406"/>
            <a:ext cx="1132497" cy="451646"/>
          </a:xfrm>
          <a:prstGeom prst="rect">
            <a:avLst/>
          </a:prstGeom>
          <a:solidFill>
            <a:srgbClr val="8FAAD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</a:t>
            </a:r>
          </a:p>
        </p:txBody>
      </p: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D0A4209F-80CC-4FBD-0991-62D08239425F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9090929" y="982452"/>
            <a:ext cx="444212" cy="3032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25C46219-2D91-5924-13F1-92A015551037}"/>
              </a:ext>
            </a:extLst>
          </p:cNvPr>
          <p:cNvCxnSpPr>
            <a:cxnSpLocks/>
          </p:cNvCxnSpPr>
          <p:nvPr/>
        </p:nvCxnSpPr>
        <p:spPr>
          <a:xfrm flipH="1">
            <a:off x="9102346" y="117225"/>
            <a:ext cx="169847" cy="87929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Ellipse 89">
            <a:extLst>
              <a:ext uri="{FF2B5EF4-FFF2-40B4-BE49-F238E27FC236}">
                <a16:creationId xmlns:a16="http://schemas.microsoft.com/office/drawing/2014/main" id="{D2D43DDD-E8F3-46CD-9630-C6FDC05C3C80}"/>
              </a:ext>
            </a:extLst>
          </p:cNvPr>
          <p:cNvSpPr/>
          <p:nvPr/>
        </p:nvSpPr>
        <p:spPr>
          <a:xfrm>
            <a:off x="9137415" y="117225"/>
            <a:ext cx="269556" cy="222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0FA0DFDA-B834-C5F7-BE98-4FECC52B0FF1}"/>
              </a:ext>
            </a:extLst>
          </p:cNvPr>
          <p:cNvCxnSpPr>
            <a:cxnSpLocks/>
          </p:cNvCxnSpPr>
          <p:nvPr/>
        </p:nvCxnSpPr>
        <p:spPr>
          <a:xfrm flipH="1">
            <a:off x="7665109" y="982452"/>
            <a:ext cx="1454287" cy="186203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>
            <a:extLst>
              <a:ext uri="{FF2B5EF4-FFF2-40B4-BE49-F238E27FC236}">
                <a16:creationId xmlns:a16="http://schemas.microsoft.com/office/drawing/2014/main" id="{7084DC23-51BB-2952-32AF-07D4B705740B}"/>
              </a:ext>
            </a:extLst>
          </p:cNvPr>
          <p:cNvCxnSpPr>
            <a:cxnSpLocks/>
            <a:endCxn id="38" idx="2"/>
          </p:cNvCxnSpPr>
          <p:nvPr/>
        </p:nvCxnSpPr>
        <p:spPr>
          <a:xfrm>
            <a:off x="7692872" y="3545935"/>
            <a:ext cx="39953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93C75220-94C4-6AED-5E3E-AE2DA2C2C756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8508575" y="1960895"/>
            <a:ext cx="141786" cy="6202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id="{1FD20C1B-A913-F2A7-1DA0-BCDF86ABCCA6}"/>
              </a:ext>
            </a:extLst>
          </p:cNvPr>
          <p:cNvCxnSpPr>
            <a:cxnSpLocks/>
          </p:cNvCxnSpPr>
          <p:nvPr/>
        </p:nvCxnSpPr>
        <p:spPr>
          <a:xfrm>
            <a:off x="7680769" y="2795708"/>
            <a:ext cx="12103" cy="75022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FCECE5E6-CBDC-029F-1169-0B1204355163}"/>
              </a:ext>
            </a:extLst>
          </p:cNvPr>
          <p:cNvCxnSpPr>
            <a:cxnSpLocks/>
            <a:endCxn id="34" idx="0"/>
          </p:cNvCxnSpPr>
          <p:nvPr/>
        </p:nvCxnSpPr>
        <p:spPr>
          <a:xfrm flipH="1">
            <a:off x="10687918" y="336524"/>
            <a:ext cx="219576" cy="762861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Ellipse 98">
            <a:extLst>
              <a:ext uri="{FF2B5EF4-FFF2-40B4-BE49-F238E27FC236}">
                <a16:creationId xmlns:a16="http://schemas.microsoft.com/office/drawing/2014/main" id="{A6297161-9DE7-BF4D-48CA-98A86FD9DC3E}"/>
              </a:ext>
            </a:extLst>
          </p:cNvPr>
          <p:cNvSpPr/>
          <p:nvPr/>
        </p:nvSpPr>
        <p:spPr>
          <a:xfrm>
            <a:off x="6030387" y="2105603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B69228E9-D403-45BE-3344-28758297A395}"/>
              </a:ext>
            </a:extLst>
          </p:cNvPr>
          <p:cNvCxnSpPr>
            <a:cxnSpLocks/>
            <a:endCxn id="14" idx="2"/>
          </p:cNvCxnSpPr>
          <p:nvPr/>
        </p:nvCxnSpPr>
        <p:spPr>
          <a:xfrm>
            <a:off x="9119396" y="1039821"/>
            <a:ext cx="303966" cy="1765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D463073-953F-2114-B787-9F614EAA45D7}"/>
              </a:ext>
            </a:extLst>
          </p:cNvPr>
          <p:cNvSpPr/>
          <p:nvPr/>
        </p:nvSpPr>
        <p:spPr>
          <a:xfrm>
            <a:off x="81280" y="117226"/>
            <a:ext cx="5329147" cy="53860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1415-1519 : Sur la côte atlantique, de Ceuta-Tanger à Massa, les Portugais installent des comptoirs, les </a:t>
            </a:r>
            <a:r>
              <a:rPr lang="fr-FR" sz="1600" b="1" i="1" dirty="0" err="1"/>
              <a:t>fronteiras</a:t>
            </a:r>
            <a:r>
              <a:rPr lang="fr-FR" sz="1600" b="1" dirty="0"/>
              <a:t> ; Les Espagnols s’emparent de Melilla</a:t>
            </a:r>
          </a:p>
          <a:p>
            <a:endParaRPr lang="fr-FR" sz="1600" dirty="0"/>
          </a:p>
          <a:p>
            <a:r>
              <a:rPr lang="fr-FR" sz="1600" dirty="0"/>
              <a:t>*1413-15 : Les Portugais s’emparent de Ceuta</a:t>
            </a:r>
          </a:p>
          <a:p>
            <a:r>
              <a:rPr lang="fr-FR" sz="1600" dirty="0"/>
              <a:t>NB : 1413 : De Madère         ; Puis…</a:t>
            </a:r>
          </a:p>
          <a:p>
            <a:endParaRPr lang="fr-FR" sz="1600" dirty="0"/>
          </a:p>
          <a:p>
            <a:r>
              <a:rPr lang="fr-FR" sz="1600" dirty="0"/>
              <a:t>*1471 : De Tanger, </a:t>
            </a:r>
            <a:r>
              <a:rPr lang="fr-FR" sz="1600" dirty="0" err="1"/>
              <a:t>Arzila</a:t>
            </a:r>
            <a:r>
              <a:rPr lang="fr-FR" sz="1600" dirty="0"/>
              <a:t> ; Puis…</a:t>
            </a:r>
          </a:p>
          <a:p>
            <a:r>
              <a:rPr lang="fr-FR" sz="1600" dirty="0"/>
              <a:t>*1497 : Massat au sud</a:t>
            </a:r>
          </a:p>
          <a:p>
            <a:r>
              <a:rPr lang="fr-FR" sz="1600" dirty="0"/>
              <a:t>*1505-19 : Et entre ces deux pôles</a:t>
            </a:r>
          </a:p>
          <a:p>
            <a:r>
              <a:rPr lang="fr-FR" sz="1600" dirty="0"/>
              <a:t>De nombreux comptoirs, les </a:t>
            </a:r>
            <a:r>
              <a:rPr lang="fr-FR" sz="1600" i="1" dirty="0" err="1"/>
              <a:t>fronteiras</a:t>
            </a:r>
            <a:endParaRPr lang="fr-FR" sz="1600" i="1" dirty="0"/>
          </a:p>
          <a:p>
            <a:r>
              <a:rPr lang="fr-FR" sz="1600" dirty="0"/>
              <a:t>Dont Agadir et Mazagan                ; </a:t>
            </a:r>
            <a:r>
              <a:rPr lang="fr-FR" sz="1600" u="sng" dirty="0"/>
              <a:t>Et dans le même temps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*1498-1510 : Découverte de la Route maritime des Indes</a:t>
            </a:r>
          </a:p>
          <a:p>
            <a:r>
              <a:rPr lang="fr-FR" sz="1600" dirty="0"/>
              <a:t>Et 1</a:t>
            </a:r>
            <a:r>
              <a:rPr lang="fr-FR" sz="1600" baseline="30000" dirty="0"/>
              <a:t>er</a:t>
            </a:r>
            <a:r>
              <a:rPr lang="fr-FR" sz="1600" dirty="0"/>
              <a:t> établissement portugais à Goa, en Inde</a:t>
            </a:r>
          </a:p>
          <a:p>
            <a:endParaRPr lang="fr-FR" sz="1600" dirty="0"/>
          </a:p>
          <a:p>
            <a:r>
              <a:rPr lang="fr-FR" sz="1600" dirty="0"/>
              <a:t>*1497 : Les Espagnols s’emparent de Melilla</a:t>
            </a:r>
          </a:p>
          <a:p>
            <a:r>
              <a:rPr lang="fr-FR" sz="1600" dirty="0"/>
              <a:t>NB : 1479 : Les Iles Canaries attribuées aux Espagnols</a:t>
            </a:r>
          </a:p>
          <a:p>
            <a:endParaRPr lang="fr-FR" sz="800" dirty="0"/>
          </a:p>
          <a:p>
            <a:r>
              <a:rPr lang="fr-FR" sz="1600" dirty="0"/>
              <a:t>*</a:t>
            </a:r>
            <a:r>
              <a:rPr lang="fr-FR" sz="1600" u="sng" dirty="0"/>
              <a:t>Et enfin</a:t>
            </a:r>
            <a:r>
              <a:rPr lang="fr-FR" sz="1600" dirty="0"/>
              <a:t>, 4</a:t>
            </a:r>
            <a:r>
              <a:rPr lang="fr-FR" sz="1600" baseline="30000" dirty="0"/>
              <a:t>ème</a:t>
            </a:r>
            <a:r>
              <a:rPr lang="fr-FR" sz="1600" dirty="0"/>
              <a:t> point…</a:t>
            </a:r>
          </a:p>
          <a:p>
            <a:r>
              <a:rPr lang="fr-FR" sz="1600" dirty="0"/>
              <a:t>Pendant ce temps, au Maroc même</a:t>
            </a:r>
          </a:p>
          <a:p>
            <a:r>
              <a:rPr lang="fr-FR" sz="1600" dirty="0"/>
              <a:t>La longue crise politique continue…</a:t>
            </a: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876B7A3A-E152-075B-C4DC-69CD6C0DA8F1}"/>
              </a:ext>
            </a:extLst>
          </p:cNvPr>
          <p:cNvSpPr/>
          <p:nvPr/>
        </p:nvSpPr>
        <p:spPr>
          <a:xfrm>
            <a:off x="3888307" y="404113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CAC72586-66C7-1552-9579-76718044B951}"/>
              </a:ext>
            </a:extLst>
          </p:cNvPr>
          <p:cNvSpPr/>
          <p:nvPr/>
        </p:nvSpPr>
        <p:spPr>
          <a:xfrm>
            <a:off x="2877021" y="186126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6A5828BF-5608-8B0A-5824-717035C44578}"/>
              </a:ext>
            </a:extLst>
          </p:cNvPr>
          <p:cNvSpPr/>
          <p:nvPr/>
        </p:nvSpPr>
        <p:spPr>
          <a:xfrm>
            <a:off x="3161428" y="1861259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C6F4EEF5-0998-4470-AC09-F3798A290B00}"/>
              </a:ext>
            </a:extLst>
          </p:cNvPr>
          <p:cNvSpPr/>
          <p:nvPr/>
        </p:nvSpPr>
        <p:spPr>
          <a:xfrm>
            <a:off x="2108219" y="2115259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2EAA8736-FD2E-9BA7-65B5-2FAC8A2831A7}"/>
              </a:ext>
            </a:extLst>
          </p:cNvPr>
          <p:cNvSpPr/>
          <p:nvPr/>
        </p:nvSpPr>
        <p:spPr>
          <a:xfrm>
            <a:off x="2223833" y="2826541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7A8951A6-014F-1626-04DE-A64EBC840AB6}"/>
              </a:ext>
            </a:extLst>
          </p:cNvPr>
          <p:cNvSpPr/>
          <p:nvPr/>
        </p:nvSpPr>
        <p:spPr>
          <a:xfrm>
            <a:off x="2541404" y="2828893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0C86F2CB-0C13-DB85-75DF-D811FA0650F8}"/>
              </a:ext>
            </a:extLst>
          </p:cNvPr>
          <p:cNvSpPr/>
          <p:nvPr/>
        </p:nvSpPr>
        <p:spPr>
          <a:xfrm>
            <a:off x="4050320" y="1099385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809B1755-81DC-D3F6-2405-7216BD3ADAD0}"/>
              </a:ext>
            </a:extLst>
          </p:cNvPr>
          <p:cNvSpPr/>
          <p:nvPr/>
        </p:nvSpPr>
        <p:spPr>
          <a:xfrm>
            <a:off x="2108219" y="1367036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1CBA9C9D-1035-7462-6698-E4E34910902E}"/>
              </a:ext>
            </a:extLst>
          </p:cNvPr>
          <p:cNvSpPr/>
          <p:nvPr/>
        </p:nvSpPr>
        <p:spPr>
          <a:xfrm>
            <a:off x="5835346" y="4025534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0F596811-22AB-5564-0EE6-FBEFAD7F685D}"/>
              </a:ext>
            </a:extLst>
          </p:cNvPr>
          <p:cNvSpPr/>
          <p:nvPr/>
        </p:nvSpPr>
        <p:spPr>
          <a:xfrm>
            <a:off x="4631509" y="4275004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AF868C2F-FF9E-9B8C-DE52-C4F3E18307D6}"/>
              </a:ext>
            </a:extLst>
          </p:cNvPr>
          <p:cNvSpPr/>
          <p:nvPr/>
        </p:nvSpPr>
        <p:spPr>
          <a:xfrm>
            <a:off x="10772716" y="336524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1414327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10BB4-82DE-3768-3857-F4ED1730E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3529A5D8-203B-A055-ED63-D35A0367A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1134" y="246860"/>
            <a:ext cx="6857961" cy="40991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E965ACEA-81FB-585E-C8A8-FE8A99624847}"/>
              </a:ext>
            </a:extLst>
          </p:cNvPr>
          <p:cNvSpPr/>
          <p:nvPr/>
        </p:nvSpPr>
        <p:spPr>
          <a:xfrm>
            <a:off x="5958840" y="340681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72A164A-23D1-C201-8461-A96D8D6D4ADD}"/>
              </a:ext>
            </a:extLst>
          </p:cNvPr>
          <p:cNvSpPr/>
          <p:nvPr/>
        </p:nvSpPr>
        <p:spPr>
          <a:xfrm>
            <a:off x="6053882" y="2813899"/>
            <a:ext cx="358555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6F40092-7B2C-6D8A-D839-F369A6C7C12A}"/>
              </a:ext>
            </a:extLst>
          </p:cNvPr>
          <p:cNvSpPr/>
          <p:nvPr/>
        </p:nvSpPr>
        <p:spPr>
          <a:xfrm>
            <a:off x="6471920" y="1942266"/>
            <a:ext cx="274320" cy="23387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62B911B5-D704-9CFD-BF4A-E2F8F3720847}"/>
              </a:ext>
            </a:extLst>
          </p:cNvPr>
          <p:cNvSpPr/>
          <p:nvPr/>
        </p:nvSpPr>
        <p:spPr>
          <a:xfrm>
            <a:off x="7082266" y="1658528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E276CC40-3C68-F8A8-7102-D59333394FCE}"/>
              </a:ext>
            </a:extLst>
          </p:cNvPr>
          <p:cNvSpPr/>
          <p:nvPr/>
        </p:nvSpPr>
        <p:spPr>
          <a:xfrm>
            <a:off x="5629785" y="1124333"/>
            <a:ext cx="269556" cy="222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F011769C-1ED3-EE5D-5039-AC6E9AE1A6EA}"/>
              </a:ext>
            </a:extLst>
          </p:cNvPr>
          <p:cNvSpPr/>
          <p:nvPr/>
        </p:nvSpPr>
        <p:spPr>
          <a:xfrm>
            <a:off x="7822714" y="117226"/>
            <a:ext cx="278533" cy="25926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955D078E-B069-3A94-A38C-57FC81935885}"/>
              </a:ext>
            </a:extLst>
          </p:cNvPr>
          <p:cNvSpPr/>
          <p:nvPr/>
        </p:nvSpPr>
        <p:spPr>
          <a:xfrm>
            <a:off x="6883400" y="3667570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BAE30221-97D8-1033-B4C0-2F19DD06F722}"/>
              </a:ext>
            </a:extLst>
          </p:cNvPr>
          <p:cNvSpPr/>
          <p:nvPr/>
        </p:nvSpPr>
        <p:spPr>
          <a:xfrm>
            <a:off x="5958840" y="3982530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113B5353-F119-A642-ABA5-4E0BADC35C47}"/>
              </a:ext>
            </a:extLst>
          </p:cNvPr>
          <p:cNvSpPr/>
          <p:nvPr/>
        </p:nvSpPr>
        <p:spPr>
          <a:xfrm rot="3239321">
            <a:off x="5991203" y="2092455"/>
            <a:ext cx="1152357" cy="207059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C879AE3B-233F-8A94-00F8-B4CD59234B6A}"/>
              </a:ext>
            </a:extLst>
          </p:cNvPr>
          <p:cNvSpPr/>
          <p:nvPr/>
        </p:nvSpPr>
        <p:spPr>
          <a:xfrm rot="4440187">
            <a:off x="7975415" y="1480476"/>
            <a:ext cx="1006990" cy="201704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F39A087A-753E-5961-7552-6E794BB1D032}"/>
              </a:ext>
            </a:extLst>
          </p:cNvPr>
          <p:cNvSpPr/>
          <p:nvPr/>
        </p:nvSpPr>
        <p:spPr>
          <a:xfrm>
            <a:off x="8839180" y="1769757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EDFA72F1-6FB8-29D1-7F64-125A91825256}"/>
              </a:ext>
            </a:extLst>
          </p:cNvPr>
          <p:cNvSpPr/>
          <p:nvPr/>
        </p:nvSpPr>
        <p:spPr>
          <a:xfrm>
            <a:off x="7890861" y="2166813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A971BDD5-0F18-5BB1-EE6D-0192122CD484}"/>
              </a:ext>
            </a:extLst>
          </p:cNvPr>
          <p:cNvSpPr/>
          <p:nvPr/>
        </p:nvSpPr>
        <p:spPr>
          <a:xfrm>
            <a:off x="7526722" y="2255129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0FF6771-7415-452A-61DD-177C16B8A8BE}"/>
              </a:ext>
            </a:extLst>
          </p:cNvPr>
          <p:cNvSpPr/>
          <p:nvPr/>
        </p:nvSpPr>
        <p:spPr>
          <a:xfrm>
            <a:off x="7687661" y="2389084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25AE34CE-FE16-3CC6-17B4-53E4E2906BEC}"/>
              </a:ext>
            </a:extLst>
          </p:cNvPr>
          <p:cNvSpPr/>
          <p:nvPr/>
        </p:nvSpPr>
        <p:spPr>
          <a:xfrm>
            <a:off x="6660626" y="4001176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A149D731-836E-74A3-8A27-3DD422A4F375}"/>
              </a:ext>
            </a:extLst>
          </p:cNvPr>
          <p:cNvSpPr/>
          <p:nvPr/>
        </p:nvSpPr>
        <p:spPr>
          <a:xfrm>
            <a:off x="6746240" y="2622954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66E0817-5796-50A9-5770-B8F0F3D9F245}"/>
              </a:ext>
            </a:extLst>
          </p:cNvPr>
          <p:cNvSpPr/>
          <p:nvPr/>
        </p:nvSpPr>
        <p:spPr>
          <a:xfrm>
            <a:off x="6561236" y="2231456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B0DAA1-B0B8-1CE2-8B5E-43A4CBF7A64A}"/>
              </a:ext>
            </a:extLst>
          </p:cNvPr>
          <p:cNvSpPr/>
          <p:nvPr/>
        </p:nvSpPr>
        <p:spPr>
          <a:xfrm>
            <a:off x="92225" y="66541"/>
            <a:ext cx="5251280" cy="59400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1269-1472-1525 : A l’ouest, au Maroc, le royaume berbère des Mérinides et des Wattassides de Fès échoue à réunifier le Maghreb</a:t>
            </a:r>
          </a:p>
          <a:p>
            <a:endParaRPr lang="fr-FR" sz="1600" dirty="0"/>
          </a:p>
          <a:p>
            <a:r>
              <a:rPr lang="fr-FR" sz="1600" dirty="0"/>
              <a:t>4) Au XVe siècle, la fin des Mérinides…</a:t>
            </a:r>
          </a:p>
          <a:p>
            <a:endParaRPr lang="fr-FR" sz="1600" dirty="0"/>
          </a:p>
          <a:p>
            <a:r>
              <a:rPr lang="fr-FR" sz="1600" dirty="0"/>
              <a:t>*1410-15</a:t>
            </a:r>
          </a:p>
          <a:p>
            <a:r>
              <a:rPr lang="fr-FR" sz="1600" dirty="0"/>
              <a:t>Guerre civile et arrivée des Portugais sur la côte ouest</a:t>
            </a:r>
          </a:p>
          <a:p>
            <a:endParaRPr lang="fr-FR" sz="1600" dirty="0"/>
          </a:p>
          <a:p>
            <a:r>
              <a:rPr lang="fr-FR" sz="1600" dirty="0"/>
              <a:t>*1420 : Les Mérinides perdent toute autorité</a:t>
            </a:r>
          </a:p>
          <a:p>
            <a:r>
              <a:rPr lang="fr-FR" sz="1600" dirty="0"/>
              <a:t>Cinq dates…</a:t>
            </a:r>
          </a:p>
          <a:p>
            <a:endParaRPr lang="fr-FR" sz="1500" dirty="0"/>
          </a:p>
          <a:p>
            <a:r>
              <a:rPr lang="fr-FR" sz="1500" dirty="0"/>
              <a:t>a) 1420 : A Fès, les Berbères Banu Watta, alliés des Mérinides</a:t>
            </a:r>
          </a:p>
          <a:p>
            <a:r>
              <a:rPr lang="fr-FR" sz="1500" dirty="0"/>
              <a:t>Deviennent vizirs et les véritables maîtres du pouvoir central</a:t>
            </a:r>
          </a:p>
          <a:p>
            <a:r>
              <a:rPr lang="fr-FR" sz="1600" dirty="0"/>
              <a:t>NB : 1420-48 : Le vizir </a:t>
            </a:r>
            <a:r>
              <a:rPr lang="fr-FR" sz="1600" dirty="0" err="1"/>
              <a:t>wattasside</a:t>
            </a:r>
            <a:r>
              <a:rPr lang="fr-FR" sz="1600" dirty="0"/>
              <a:t> Abou Yahia</a:t>
            </a:r>
          </a:p>
          <a:p>
            <a:endParaRPr lang="fr-FR" sz="1600" dirty="0"/>
          </a:p>
          <a:p>
            <a:r>
              <a:rPr lang="fr-FR" sz="1600" dirty="0"/>
              <a:t>b) 1420 : </a:t>
            </a:r>
            <a:r>
              <a:rPr lang="fr-FR" sz="1500" dirty="0"/>
              <a:t>Au sud, les tribus arabes deviennent indépendantes</a:t>
            </a:r>
          </a:p>
          <a:p>
            <a:endParaRPr lang="fr-FR" sz="1600" dirty="0"/>
          </a:p>
          <a:p>
            <a:r>
              <a:rPr lang="fr-FR" sz="1600" dirty="0"/>
              <a:t>c) </a:t>
            </a:r>
            <a:r>
              <a:rPr lang="fr-FR" sz="1500" dirty="0"/>
              <a:t>1445 : Marrakech aux mains des </a:t>
            </a:r>
            <a:r>
              <a:rPr lang="fr-FR" sz="1500" dirty="0" err="1"/>
              <a:t>Hintata</a:t>
            </a:r>
            <a:r>
              <a:rPr lang="fr-FR" sz="1500" dirty="0"/>
              <a:t>, Berbères </a:t>
            </a:r>
            <a:r>
              <a:rPr lang="fr-FR" sz="1500" dirty="0" err="1"/>
              <a:t>Masmoudas</a:t>
            </a:r>
            <a:endParaRPr lang="fr-FR" sz="1500" dirty="0"/>
          </a:p>
          <a:p>
            <a:endParaRPr lang="fr-FR" sz="1600" dirty="0"/>
          </a:p>
          <a:p>
            <a:r>
              <a:rPr lang="fr-FR" sz="1600" dirty="0"/>
              <a:t>d) 1465 : Abou Mohammed, dernier sultan mérinide</a:t>
            </a:r>
          </a:p>
          <a:p>
            <a:r>
              <a:rPr lang="fr-FR" sz="1600" dirty="0"/>
              <a:t>Est assassiné ; Période de transition</a:t>
            </a:r>
          </a:p>
          <a:p>
            <a:endParaRPr lang="fr-FR" sz="1600" dirty="0"/>
          </a:p>
          <a:p>
            <a:r>
              <a:rPr lang="fr-FR" sz="1600" dirty="0"/>
              <a:t>*Et enfin…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F5D38A77-FC1C-19B9-CF4A-22C2111E8C7B}"/>
              </a:ext>
            </a:extLst>
          </p:cNvPr>
          <p:cNvSpPr/>
          <p:nvPr/>
        </p:nvSpPr>
        <p:spPr>
          <a:xfrm rot="5400000">
            <a:off x="9596827" y="1436801"/>
            <a:ext cx="1168535" cy="174907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C3D5424-3BE8-46C6-4A3C-8259F9937DD7}"/>
              </a:ext>
            </a:extLst>
          </p:cNvPr>
          <p:cNvSpPr/>
          <p:nvPr/>
        </p:nvSpPr>
        <p:spPr>
          <a:xfrm>
            <a:off x="10532461" y="1802177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36CD6CB-A98C-B3C0-B22C-6BE2EA534A33}"/>
              </a:ext>
            </a:extLst>
          </p:cNvPr>
          <p:cNvSpPr/>
          <p:nvPr/>
        </p:nvSpPr>
        <p:spPr>
          <a:xfrm>
            <a:off x="9265154" y="1883975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CD235D8-42E2-753C-FB52-F7683946A0A8}"/>
              </a:ext>
            </a:extLst>
          </p:cNvPr>
          <p:cNvSpPr/>
          <p:nvPr/>
        </p:nvSpPr>
        <p:spPr>
          <a:xfrm>
            <a:off x="9695214" y="1883974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FB7C998-AF53-7467-B846-25680B87011A}"/>
              </a:ext>
            </a:extLst>
          </p:cNvPr>
          <p:cNvSpPr/>
          <p:nvPr/>
        </p:nvSpPr>
        <p:spPr>
          <a:xfrm>
            <a:off x="10760990" y="2753360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2063927-2DB5-797E-1980-15AF0681BA1D}"/>
              </a:ext>
            </a:extLst>
          </p:cNvPr>
          <p:cNvSpPr/>
          <p:nvPr/>
        </p:nvSpPr>
        <p:spPr>
          <a:xfrm rot="6224919">
            <a:off x="10880885" y="2392355"/>
            <a:ext cx="493183" cy="122432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43C0648-A858-3D87-56CC-E001A1B4C6E1}"/>
              </a:ext>
            </a:extLst>
          </p:cNvPr>
          <p:cNvSpPr/>
          <p:nvPr/>
        </p:nvSpPr>
        <p:spPr>
          <a:xfrm>
            <a:off x="11430382" y="2987229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F50617D-C8E3-DE44-35F2-F6697760287B}"/>
              </a:ext>
            </a:extLst>
          </p:cNvPr>
          <p:cNvSpPr/>
          <p:nvPr/>
        </p:nvSpPr>
        <p:spPr>
          <a:xfrm>
            <a:off x="6812710" y="828586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935199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783CB-A667-A849-650E-C328001CC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3D3F516-9D92-C028-D773-1FFD010994A0}"/>
              </a:ext>
            </a:extLst>
          </p:cNvPr>
          <p:cNvSpPr/>
          <p:nvPr/>
        </p:nvSpPr>
        <p:spPr>
          <a:xfrm>
            <a:off x="92226" y="66541"/>
            <a:ext cx="5046492" cy="66633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1269-1472-1525 : A l’ouest, au Maroc, le royaume berbère des Mérinides et des Wattassides de Fès échoue à réunifier le Maghreb</a:t>
            </a:r>
          </a:p>
          <a:p>
            <a:endParaRPr lang="fr-FR" sz="1600" dirty="0"/>
          </a:p>
          <a:p>
            <a:r>
              <a:rPr lang="fr-FR" sz="1600" dirty="0"/>
              <a:t>e) 1472 : Avec le nouveau sultan Mohammed al-Cheikh</a:t>
            </a:r>
          </a:p>
          <a:p>
            <a:r>
              <a:rPr lang="fr-FR" sz="1600" dirty="0"/>
              <a:t>Les Wattassides s’emparent du pouvoir</a:t>
            </a:r>
          </a:p>
          <a:p>
            <a:endParaRPr lang="fr-FR" sz="1600" dirty="0"/>
          </a:p>
          <a:p>
            <a:r>
              <a:rPr lang="fr-FR" sz="1600" dirty="0"/>
              <a:t>*</a:t>
            </a:r>
            <a:r>
              <a:rPr lang="fr-FR" sz="1600" u="sng" dirty="0"/>
              <a:t>Et dès le début</a:t>
            </a:r>
            <a:r>
              <a:rPr lang="fr-FR" sz="1600" dirty="0"/>
              <a:t>, </a:t>
            </a:r>
            <a:r>
              <a:rPr lang="fr-FR" sz="1600" b="1" dirty="0"/>
              <a:t>les nouveaux sultans Wattassides</a:t>
            </a:r>
          </a:p>
          <a:p>
            <a:r>
              <a:rPr lang="fr-FR" sz="1600" dirty="0"/>
              <a:t>Doivent s’opposer à </a:t>
            </a:r>
            <a:r>
              <a:rPr lang="fr-FR" sz="1600" b="1" dirty="0"/>
              <a:t>trois forces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a) 1471-1515 : Sur la côte atlantique, </a:t>
            </a:r>
          </a:p>
          <a:p>
            <a:r>
              <a:rPr lang="fr-FR" sz="1600" b="1" dirty="0"/>
              <a:t>Les Portugais</a:t>
            </a:r>
            <a:r>
              <a:rPr lang="fr-FR" sz="1600" dirty="0"/>
              <a:t> du roi </a:t>
            </a:r>
            <a:r>
              <a:rPr lang="fr-FR" sz="1600" u="sng" dirty="0"/>
              <a:t>Manuel</a:t>
            </a:r>
            <a:r>
              <a:rPr lang="fr-FR" sz="1600" dirty="0"/>
              <a:t>, de Tanger-</a:t>
            </a:r>
            <a:r>
              <a:rPr lang="fr-FR" sz="1600" dirty="0" err="1"/>
              <a:t>Arzila</a:t>
            </a:r>
            <a:r>
              <a:rPr lang="fr-FR" sz="1600" dirty="0"/>
              <a:t> à Massat</a:t>
            </a:r>
          </a:p>
          <a:p>
            <a:r>
              <a:rPr lang="fr-FR" sz="1600" dirty="0"/>
              <a:t>Contrôlent la côte occidentale</a:t>
            </a:r>
          </a:p>
          <a:p>
            <a:r>
              <a:rPr lang="fr-FR" sz="1500" dirty="0"/>
              <a:t>NB : 1508-15 : Echecs du Maroc pour reprendre </a:t>
            </a:r>
            <a:r>
              <a:rPr lang="fr-FR" sz="1500" dirty="0" err="1"/>
              <a:t>Arzila</a:t>
            </a:r>
            <a:r>
              <a:rPr lang="fr-FR" sz="1500" dirty="0"/>
              <a:t>-Tanger</a:t>
            </a:r>
          </a:p>
          <a:p>
            <a:r>
              <a:rPr lang="fr-FR" sz="1600" dirty="0"/>
              <a:t>NB : 1515 : Echec des Portugais pour soumettre Marrakech</a:t>
            </a:r>
          </a:p>
          <a:p>
            <a:endParaRPr lang="fr-FR" sz="1600" dirty="0"/>
          </a:p>
          <a:p>
            <a:r>
              <a:rPr lang="fr-FR" sz="1500" dirty="0"/>
              <a:t>b) 1474-92 : </a:t>
            </a:r>
            <a:r>
              <a:rPr lang="fr-FR" sz="1500" u="sng" dirty="0"/>
              <a:t>Isabelle 1</a:t>
            </a:r>
            <a:r>
              <a:rPr lang="fr-FR" sz="1500" u="sng" baseline="30000" dirty="0"/>
              <a:t>ère</a:t>
            </a:r>
            <a:r>
              <a:rPr lang="fr-FR" sz="1500" u="sng" dirty="0"/>
              <a:t> de Castille</a:t>
            </a:r>
            <a:r>
              <a:rPr lang="fr-FR" sz="1500" dirty="0"/>
              <a:t> et </a:t>
            </a:r>
            <a:r>
              <a:rPr lang="fr-FR" sz="1500" u="sng" dirty="0"/>
              <a:t>Ferdinand II d’Aragon</a:t>
            </a:r>
          </a:p>
          <a:p>
            <a:r>
              <a:rPr lang="fr-FR" sz="1500" dirty="0"/>
              <a:t>Unifient </a:t>
            </a:r>
            <a:r>
              <a:rPr lang="fr-FR" sz="1500" b="1" dirty="0"/>
              <a:t>l’Espagne</a:t>
            </a:r>
            <a:r>
              <a:rPr lang="fr-FR" sz="1500" dirty="0"/>
              <a:t> et s’emparent de l’émirat de Grenade</a:t>
            </a:r>
          </a:p>
          <a:p>
            <a:r>
              <a:rPr lang="fr-FR" sz="1500" dirty="0"/>
              <a:t>Menaçant ainsi plus directement la côte méditerranéenne</a:t>
            </a:r>
          </a:p>
          <a:p>
            <a:r>
              <a:rPr lang="fr-FR" sz="1500" dirty="0"/>
              <a:t>NB : 1497 : Espagnols à Melilla</a:t>
            </a:r>
          </a:p>
          <a:p>
            <a:endParaRPr lang="fr-FR" sz="1600" dirty="0"/>
          </a:p>
          <a:p>
            <a:r>
              <a:rPr lang="fr-FR" sz="1600" dirty="0"/>
              <a:t>c) 1511 : Au sud du Maroc, </a:t>
            </a:r>
            <a:r>
              <a:rPr lang="fr-FR" sz="1600" b="1" dirty="0"/>
              <a:t>la tribu arabe des Saadiens</a:t>
            </a:r>
          </a:p>
          <a:p>
            <a:r>
              <a:rPr lang="fr-FR" sz="1600" dirty="0"/>
              <a:t>A la fois en guerre sainte contre les Portugais</a:t>
            </a:r>
          </a:p>
          <a:p>
            <a:r>
              <a:rPr lang="fr-FR" sz="1600" dirty="0"/>
              <a:t>Et en lutte politique contre les Wattassides de Fès</a:t>
            </a:r>
          </a:p>
          <a:p>
            <a:endParaRPr lang="fr-FR" sz="1600" dirty="0"/>
          </a:p>
          <a:p>
            <a:r>
              <a:rPr lang="fr-FR" sz="1600" dirty="0"/>
              <a:t>*Bilan : Le Maghreb au tournant du XVe et XVIe siècles</a:t>
            </a:r>
          </a:p>
          <a:p>
            <a:r>
              <a:rPr lang="fr-FR" sz="1600" dirty="0"/>
              <a:t>En deux points…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23C56B4-1B00-9633-29C8-4F51519F8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1134" y="246860"/>
            <a:ext cx="6857961" cy="40991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2E02A157-3F4F-7B75-5AB4-E126512D55D6}"/>
              </a:ext>
            </a:extLst>
          </p:cNvPr>
          <p:cNvSpPr/>
          <p:nvPr/>
        </p:nvSpPr>
        <p:spPr>
          <a:xfrm>
            <a:off x="5958840" y="340681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4A5431E-2DB6-0FC1-6632-CE2E649D72D7}"/>
              </a:ext>
            </a:extLst>
          </p:cNvPr>
          <p:cNvSpPr/>
          <p:nvPr/>
        </p:nvSpPr>
        <p:spPr>
          <a:xfrm>
            <a:off x="6053882" y="2813899"/>
            <a:ext cx="358555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F02936B-F19B-1EB5-81A3-9674BF6E152A}"/>
              </a:ext>
            </a:extLst>
          </p:cNvPr>
          <p:cNvSpPr/>
          <p:nvPr/>
        </p:nvSpPr>
        <p:spPr>
          <a:xfrm>
            <a:off x="6471920" y="1942266"/>
            <a:ext cx="274320" cy="23387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A463FD7-37F2-5667-3478-949E5EB0E220}"/>
              </a:ext>
            </a:extLst>
          </p:cNvPr>
          <p:cNvSpPr/>
          <p:nvPr/>
        </p:nvSpPr>
        <p:spPr>
          <a:xfrm>
            <a:off x="7082266" y="1658528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847CBE7-BFBC-B766-145B-130CF383BADA}"/>
              </a:ext>
            </a:extLst>
          </p:cNvPr>
          <p:cNvSpPr/>
          <p:nvPr/>
        </p:nvSpPr>
        <p:spPr>
          <a:xfrm>
            <a:off x="6883400" y="3667570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6F8F26B4-A079-8DAF-BB18-167C1721E121}"/>
              </a:ext>
            </a:extLst>
          </p:cNvPr>
          <p:cNvSpPr/>
          <p:nvPr/>
        </p:nvSpPr>
        <p:spPr>
          <a:xfrm>
            <a:off x="5958840" y="3982530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7E92286-EB84-294E-DA7A-0B1E813A5202}"/>
              </a:ext>
            </a:extLst>
          </p:cNvPr>
          <p:cNvSpPr/>
          <p:nvPr/>
        </p:nvSpPr>
        <p:spPr>
          <a:xfrm rot="3239321">
            <a:off x="5991203" y="2092455"/>
            <a:ext cx="1152357" cy="207059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61FC160-4695-EAE7-8BAC-69D48B6C2364}"/>
              </a:ext>
            </a:extLst>
          </p:cNvPr>
          <p:cNvSpPr/>
          <p:nvPr/>
        </p:nvSpPr>
        <p:spPr>
          <a:xfrm rot="4440187">
            <a:off x="7975415" y="1480476"/>
            <a:ext cx="1006990" cy="201704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928E5360-063B-3F85-157E-DFDDB28654F5}"/>
              </a:ext>
            </a:extLst>
          </p:cNvPr>
          <p:cNvSpPr/>
          <p:nvPr/>
        </p:nvSpPr>
        <p:spPr>
          <a:xfrm>
            <a:off x="8839180" y="1769757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513B67B7-3467-6527-394F-458EDC3395E8}"/>
              </a:ext>
            </a:extLst>
          </p:cNvPr>
          <p:cNvSpPr/>
          <p:nvPr/>
        </p:nvSpPr>
        <p:spPr>
          <a:xfrm rot="5400000">
            <a:off x="9596827" y="1436801"/>
            <a:ext cx="1168535" cy="174907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0D129ECD-E48B-42C3-5C4C-B98E8FBA0D68}"/>
              </a:ext>
            </a:extLst>
          </p:cNvPr>
          <p:cNvSpPr/>
          <p:nvPr/>
        </p:nvSpPr>
        <p:spPr>
          <a:xfrm>
            <a:off x="10532461" y="1802177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6BDB9C75-1983-D311-FC95-9C4BE9382744}"/>
              </a:ext>
            </a:extLst>
          </p:cNvPr>
          <p:cNvSpPr/>
          <p:nvPr/>
        </p:nvSpPr>
        <p:spPr>
          <a:xfrm>
            <a:off x="7890861" y="2166813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04B89762-5FDE-06E9-5D97-D2DDC9E96901}"/>
              </a:ext>
            </a:extLst>
          </p:cNvPr>
          <p:cNvSpPr/>
          <p:nvPr/>
        </p:nvSpPr>
        <p:spPr>
          <a:xfrm>
            <a:off x="7526722" y="2255129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C27BF8DF-4519-92FA-9317-7C44A7B49F93}"/>
              </a:ext>
            </a:extLst>
          </p:cNvPr>
          <p:cNvSpPr/>
          <p:nvPr/>
        </p:nvSpPr>
        <p:spPr>
          <a:xfrm>
            <a:off x="7687661" y="2389084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71726A63-A6FE-096C-3A57-FA28EB30DBDC}"/>
              </a:ext>
            </a:extLst>
          </p:cNvPr>
          <p:cNvSpPr/>
          <p:nvPr/>
        </p:nvSpPr>
        <p:spPr>
          <a:xfrm>
            <a:off x="9265154" y="1883975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7F1D2950-49D9-6F5A-4020-88D12A48943F}"/>
              </a:ext>
            </a:extLst>
          </p:cNvPr>
          <p:cNvSpPr/>
          <p:nvPr/>
        </p:nvSpPr>
        <p:spPr>
          <a:xfrm>
            <a:off x="9695214" y="1883974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35A03A6E-94F6-98D7-D793-08F191B4C77A}"/>
              </a:ext>
            </a:extLst>
          </p:cNvPr>
          <p:cNvSpPr/>
          <p:nvPr/>
        </p:nvSpPr>
        <p:spPr>
          <a:xfrm>
            <a:off x="6746240" y="2622954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674C7F1-DD2A-7684-BFE6-FF5518F517ED}"/>
              </a:ext>
            </a:extLst>
          </p:cNvPr>
          <p:cNvSpPr/>
          <p:nvPr/>
        </p:nvSpPr>
        <p:spPr>
          <a:xfrm>
            <a:off x="9767679" y="1883975"/>
            <a:ext cx="2216450" cy="2444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B08F62B-B228-1CEC-1A73-F0C29C879FE7}"/>
              </a:ext>
            </a:extLst>
          </p:cNvPr>
          <p:cNvSpPr/>
          <p:nvPr/>
        </p:nvSpPr>
        <p:spPr>
          <a:xfrm>
            <a:off x="9939437" y="1942266"/>
            <a:ext cx="867344" cy="3956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Abou Yahia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Vizir : 1420-48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37983F2-71EF-A70E-B5C1-6B98D4B1A151}"/>
              </a:ext>
            </a:extLst>
          </p:cNvPr>
          <p:cNvSpPr/>
          <p:nvPr/>
        </p:nvSpPr>
        <p:spPr>
          <a:xfrm>
            <a:off x="9939437" y="2438930"/>
            <a:ext cx="874643" cy="39996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Yahia i. Yahia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Vizir : 1458-59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F56986F-AE1C-71F6-7790-40B01CAB2EDE}"/>
              </a:ext>
            </a:extLst>
          </p:cNvPr>
          <p:cNvSpPr/>
          <p:nvPr/>
        </p:nvSpPr>
        <p:spPr>
          <a:xfrm>
            <a:off x="9946579" y="2930493"/>
            <a:ext cx="867350" cy="39996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Mohammed al-Cheikh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1472-1504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65330CA-D4E8-2D76-CF6A-10DD7DC0E848}"/>
              </a:ext>
            </a:extLst>
          </p:cNvPr>
          <p:cNvSpPr/>
          <p:nvPr/>
        </p:nvSpPr>
        <p:spPr>
          <a:xfrm>
            <a:off x="9946578" y="3427032"/>
            <a:ext cx="867350" cy="39415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800" dirty="0">
                <a:solidFill>
                  <a:schemeClr val="tx1"/>
                </a:solidFill>
              </a:rPr>
              <a:t>Mohamed al-</a:t>
            </a:r>
            <a:r>
              <a:rPr lang="fr-FR" sz="800" dirty="0" err="1">
                <a:solidFill>
                  <a:schemeClr val="tx1"/>
                </a:solidFill>
              </a:rPr>
              <a:t>Burtuqali</a:t>
            </a:r>
            <a:endParaRPr lang="fr-FR" sz="8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800" dirty="0">
                <a:solidFill>
                  <a:schemeClr val="tx1"/>
                </a:solidFill>
              </a:rPr>
              <a:t>1504-26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C268B7F-C7E4-2FA6-0B87-BCFF710C592C}"/>
              </a:ext>
            </a:extLst>
          </p:cNvPr>
          <p:cNvSpPr/>
          <p:nvPr/>
        </p:nvSpPr>
        <p:spPr>
          <a:xfrm>
            <a:off x="10912379" y="3427032"/>
            <a:ext cx="867350" cy="3941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Abou Hassoun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1554</a:t>
            </a:r>
          </a:p>
        </p:txBody>
      </p: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47A09976-6886-AD6C-17DC-862602A3C550}"/>
              </a:ext>
            </a:extLst>
          </p:cNvPr>
          <p:cNvCxnSpPr>
            <a:cxnSpLocks/>
            <a:stCxn id="55" idx="2"/>
            <a:endCxn id="61" idx="0"/>
          </p:cNvCxnSpPr>
          <p:nvPr/>
        </p:nvCxnSpPr>
        <p:spPr>
          <a:xfrm>
            <a:off x="10373109" y="2337920"/>
            <a:ext cx="3650" cy="10101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8C5CCFF9-8086-DB4E-0DC9-C379C06AF524}"/>
              </a:ext>
            </a:extLst>
          </p:cNvPr>
          <p:cNvCxnSpPr>
            <a:cxnSpLocks/>
            <a:stCxn id="61" idx="2"/>
            <a:endCxn id="64" idx="0"/>
          </p:cNvCxnSpPr>
          <p:nvPr/>
        </p:nvCxnSpPr>
        <p:spPr>
          <a:xfrm>
            <a:off x="10376759" y="2838897"/>
            <a:ext cx="3495" cy="9159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D94AAD42-D6D0-51C3-54BF-D9856B25521A}"/>
              </a:ext>
            </a:extLst>
          </p:cNvPr>
          <p:cNvCxnSpPr>
            <a:cxnSpLocks/>
            <a:stCxn id="64" idx="2"/>
            <a:endCxn id="65" idx="0"/>
          </p:cNvCxnSpPr>
          <p:nvPr/>
        </p:nvCxnSpPr>
        <p:spPr>
          <a:xfrm flipH="1">
            <a:off x="10380253" y="3330460"/>
            <a:ext cx="1" cy="9657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 : en angle 69">
            <a:extLst>
              <a:ext uri="{FF2B5EF4-FFF2-40B4-BE49-F238E27FC236}">
                <a16:creationId xmlns:a16="http://schemas.microsoft.com/office/drawing/2014/main" id="{6D8B2A22-3190-126F-201A-5A75C1F9C5F4}"/>
              </a:ext>
            </a:extLst>
          </p:cNvPr>
          <p:cNvCxnSpPr>
            <a:cxnSpLocks/>
            <a:stCxn id="64" idx="2"/>
            <a:endCxn id="66" idx="0"/>
          </p:cNvCxnSpPr>
          <p:nvPr/>
        </p:nvCxnSpPr>
        <p:spPr>
          <a:xfrm rot="16200000" flipH="1">
            <a:off x="10814868" y="2895846"/>
            <a:ext cx="96572" cy="96580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2F509E91-AB15-5AE7-47A9-1C015491AE56}"/>
              </a:ext>
            </a:extLst>
          </p:cNvPr>
          <p:cNvSpPr/>
          <p:nvPr/>
        </p:nvSpPr>
        <p:spPr>
          <a:xfrm>
            <a:off x="10912379" y="2438930"/>
            <a:ext cx="1058069" cy="73870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MAROC</a:t>
            </a:r>
          </a:p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Wattassides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1472-1549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E51FA2B-A6A3-822E-29BA-A518ED28D4B2}"/>
              </a:ext>
            </a:extLst>
          </p:cNvPr>
          <p:cNvSpPr/>
          <p:nvPr/>
        </p:nvSpPr>
        <p:spPr>
          <a:xfrm>
            <a:off x="9946578" y="3918595"/>
            <a:ext cx="867350" cy="3941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Ahmed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1526-49</a:t>
            </a:r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68DA8AF9-F2D7-2802-16F0-E7DFE1067384}"/>
              </a:ext>
            </a:extLst>
          </p:cNvPr>
          <p:cNvCxnSpPr>
            <a:cxnSpLocks/>
            <a:stCxn id="65" idx="2"/>
            <a:endCxn id="72" idx="0"/>
          </p:cNvCxnSpPr>
          <p:nvPr/>
        </p:nvCxnSpPr>
        <p:spPr>
          <a:xfrm>
            <a:off x="10380253" y="3821187"/>
            <a:ext cx="0" cy="9740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Ellipse 73">
            <a:extLst>
              <a:ext uri="{FF2B5EF4-FFF2-40B4-BE49-F238E27FC236}">
                <a16:creationId xmlns:a16="http://schemas.microsoft.com/office/drawing/2014/main" id="{9A233224-6C28-6A95-8F8A-A0EEA5F40170}"/>
              </a:ext>
            </a:extLst>
          </p:cNvPr>
          <p:cNvSpPr/>
          <p:nvPr/>
        </p:nvSpPr>
        <p:spPr>
          <a:xfrm>
            <a:off x="5576039" y="3821187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FE21D301-A566-2A59-31A4-A37E8701684A}"/>
              </a:ext>
            </a:extLst>
          </p:cNvPr>
          <p:cNvSpPr/>
          <p:nvPr/>
        </p:nvSpPr>
        <p:spPr>
          <a:xfrm>
            <a:off x="5708719" y="300620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83C2E791-450E-0EC9-34A4-E8472693ECB4}"/>
              </a:ext>
            </a:extLst>
          </p:cNvPr>
          <p:cNvSpPr/>
          <p:nvPr/>
        </p:nvSpPr>
        <p:spPr>
          <a:xfrm>
            <a:off x="6561236" y="2231456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C06D542F-C17B-7810-160D-AB03EE10DDCC}"/>
              </a:ext>
            </a:extLst>
          </p:cNvPr>
          <p:cNvSpPr/>
          <p:nvPr/>
        </p:nvSpPr>
        <p:spPr>
          <a:xfrm>
            <a:off x="6380692" y="2247717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15749811-1C6D-E721-7593-DEA4F56F6359}"/>
              </a:ext>
            </a:extLst>
          </p:cNvPr>
          <p:cNvSpPr/>
          <p:nvPr/>
        </p:nvSpPr>
        <p:spPr>
          <a:xfrm>
            <a:off x="7132068" y="2441739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C63E3774-8895-C4CE-DB65-BFAF39FC807B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6947488" y="828586"/>
            <a:ext cx="271938" cy="82994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97CCB20-7456-94D4-0FCC-89652F19813C}"/>
              </a:ext>
            </a:extLst>
          </p:cNvPr>
          <p:cNvCxnSpPr>
            <a:cxnSpLocks/>
          </p:cNvCxnSpPr>
          <p:nvPr/>
        </p:nvCxnSpPr>
        <p:spPr>
          <a:xfrm flipH="1">
            <a:off x="7042790" y="246860"/>
            <a:ext cx="919191" cy="61433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9ECC65D4-F055-5149-25DE-7EB11954F748}"/>
              </a:ext>
            </a:extLst>
          </p:cNvPr>
          <p:cNvSpPr/>
          <p:nvPr/>
        </p:nvSpPr>
        <p:spPr>
          <a:xfrm>
            <a:off x="6812710" y="828586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E31320A-0321-379C-9B8F-EAF5F38341A4}"/>
              </a:ext>
            </a:extLst>
          </p:cNvPr>
          <p:cNvSpPr/>
          <p:nvPr/>
        </p:nvSpPr>
        <p:spPr>
          <a:xfrm>
            <a:off x="7822714" y="117226"/>
            <a:ext cx="278533" cy="25926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57685331-9F9A-DAE4-B2A0-AF4E4027450E}"/>
              </a:ext>
            </a:extLst>
          </p:cNvPr>
          <p:cNvCxnSpPr>
            <a:cxnSpLocks/>
            <a:endCxn id="77" idx="2"/>
          </p:cNvCxnSpPr>
          <p:nvPr/>
        </p:nvCxnSpPr>
        <p:spPr>
          <a:xfrm>
            <a:off x="5583299" y="2019887"/>
            <a:ext cx="797393" cy="34476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E19ABE50-5DBC-8B02-41D4-459890C26F6A}"/>
              </a:ext>
            </a:extLst>
          </p:cNvPr>
          <p:cNvCxnSpPr>
            <a:cxnSpLocks/>
          </p:cNvCxnSpPr>
          <p:nvPr/>
        </p:nvCxnSpPr>
        <p:spPr>
          <a:xfrm flipH="1">
            <a:off x="5594716" y="1124333"/>
            <a:ext cx="169847" cy="87929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21D1AB10-4FC3-6FC4-440A-275060B03FF5}"/>
              </a:ext>
            </a:extLst>
          </p:cNvPr>
          <p:cNvSpPr/>
          <p:nvPr/>
        </p:nvSpPr>
        <p:spPr>
          <a:xfrm>
            <a:off x="5629785" y="1124333"/>
            <a:ext cx="269556" cy="222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FCB98B19-8B1C-2985-C4F5-B3F0C06F46BF}"/>
              </a:ext>
            </a:extLst>
          </p:cNvPr>
          <p:cNvCxnSpPr>
            <a:cxnSpLocks/>
          </p:cNvCxnSpPr>
          <p:nvPr/>
        </p:nvCxnSpPr>
        <p:spPr>
          <a:xfrm flipH="1">
            <a:off x="5363022" y="1909473"/>
            <a:ext cx="234749" cy="196041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E11A6BF9-008E-A797-7E54-27C368E0D01D}"/>
              </a:ext>
            </a:extLst>
          </p:cNvPr>
          <p:cNvCxnSpPr>
            <a:cxnSpLocks/>
            <a:endCxn id="75" idx="2"/>
          </p:cNvCxnSpPr>
          <p:nvPr/>
        </p:nvCxnSpPr>
        <p:spPr>
          <a:xfrm>
            <a:off x="5435230" y="3080865"/>
            <a:ext cx="273489" cy="4227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A9873A43-979F-A53F-00FB-D4AEE6117102}"/>
              </a:ext>
            </a:extLst>
          </p:cNvPr>
          <p:cNvCxnSpPr>
            <a:cxnSpLocks/>
            <a:endCxn id="74" idx="1"/>
          </p:cNvCxnSpPr>
          <p:nvPr/>
        </p:nvCxnSpPr>
        <p:spPr>
          <a:xfrm>
            <a:off x="5391166" y="3807311"/>
            <a:ext cx="225046" cy="4812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08059FDA-4B29-B52C-EFCE-9186BDEC051E}"/>
              </a:ext>
            </a:extLst>
          </p:cNvPr>
          <p:cNvCxnSpPr>
            <a:cxnSpLocks/>
            <a:endCxn id="74" idx="6"/>
          </p:cNvCxnSpPr>
          <p:nvPr/>
        </p:nvCxnSpPr>
        <p:spPr>
          <a:xfrm flipH="1" flipV="1">
            <a:off x="5850359" y="3938122"/>
            <a:ext cx="810267" cy="17998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>
            <a:extLst>
              <a:ext uri="{FF2B5EF4-FFF2-40B4-BE49-F238E27FC236}">
                <a16:creationId xmlns:a16="http://schemas.microsoft.com/office/drawing/2014/main" id="{AE6CC0F1-0958-2160-33B3-CC615237F078}"/>
              </a:ext>
            </a:extLst>
          </p:cNvPr>
          <p:cNvCxnSpPr>
            <a:cxnSpLocks/>
            <a:endCxn id="53" idx="4"/>
          </p:cNvCxnSpPr>
          <p:nvPr/>
        </p:nvCxnSpPr>
        <p:spPr>
          <a:xfrm flipV="1">
            <a:off x="6797786" y="2856824"/>
            <a:ext cx="85614" cy="114435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Ellipse 84">
            <a:extLst>
              <a:ext uri="{FF2B5EF4-FFF2-40B4-BE49-F238E27FC236}">
                <a16:creationId xmlns:a16="http://schemas.microsoft.com/office/drawing/2014/main" id="{8908B158-A4C3-6C86-E06E-3CE2FE70AC7B}"/>
              </a:ext>
            </a:extLst>
          </p:cNvPr>
          <p:cNvSpPr/>
          <p:nvPr/>
        </p:nvSpPr>
        <p:spPr>
          <a:xfrm>
            <a:off x="6660626" y="4001176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05CA9BAD-91BC-40DA-A098-C35C7175DFBF}"/>
              </a:ext>
            </a:extLst>
          </p:cNvPr>
          <p:cNvSpPr/>
          <p:nvPr/>
        </p:nvSpPr>
        <p:spPr>
          <a:xfrm>
            <a:off x="6348168" y="2406209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ACCC24A-9D42-FD60-0BA7-A6C95E60EBD3}"/>
              </a:ext>
            </a:extLst>
          </p:cNvPr>
          <p:cNvSpPr/>
          <p:nvPr/>
        </p:nvSpPr>
        <p:spPr>
          <a:xfrm>
            <a:off x="7853884" y="4404325"/>
            <a:ext cx="779751" cy="2942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Jean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endParaRPr lang="fr-FR" sz="10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1383-1433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A37A0691-AB53-0A13-A862-1BE6BCB6226C}"/>
              </a:ext>
            </a:extLst>
          </p:cNvPr>
          <p:cNvSpPr/>
          <p:nvPr/>
        </p:nvSpPr>
        <p:spPr>
          <a:xfrm>
            <a:off x="7859846" y="4741867"/>
            <a:ext cx="781433" cy="2942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Duarte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1433-38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3DAF067D-9604-8F8F-D0AE-D36516917DE5}"/>
              </a:ext>
            </a:extLst>
          </p:cNvPr>
          <p:cNvSpPr/>
          <p:nvPr/>
        </p:nvSpPr>
        <p:spPr>
          <a:xfrm>
            <a:off x="7856444" y="5123734"/>
            <a:ext cx="781433" cy="2942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Alphonse V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1438-81</a:t>
            </a:r>
          </a:p>
        </p:txBody>
      </p: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23EB5E23-7F87-599D-C7E1-DA598081F8EE}"/>
              </a:ext>
            </a:extLst>
          </p:cNvPr>
          <p:cNvCxnSpPr>
            <a:cxnSpLocks/>
            <a:stCxn id="91" idx="2"/>
            <a:endCxn id="92" idx="0"/>
          </p:cNvCxnSpPr>
          <p:nvPr/>
        </p:nvCxnSpPr>
        <p:spPr>
          <a:xfrm>
            <a:off x="8243760" y="4698541"/>
            <a:ext cx="6803" cy="4332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871A483C-C8CA-3D79-8033-664BF6971412}"/>
              </a:ext>
            </a:extLst>
          </p:cNvPr>
          <p:cNvCxnSpPr>
            <a:cxnSpLocks/>
            <a:stCxn id="92" idx="2"/>
            <a:endCxn id="93" idx="0"/>
          </p:cNvCxnSpPr>
          <p:nvPr/>
        </p:nvCxnSpPr>
        <p:spPr>
          <a:xfrm flipH="1">
            <a:off x="8247161" y="5036083"/>
            <a:ext cx="3402" cy="8765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49292AA2-6905-5D56-924A-CFF337183AD4}"/>
              </a:ext>
            </a:extLst>
          </p:cNvPr>
          <p:cNvSpPr/>
          <p:nvPr/>
        </p:nvSpPr>
        <p:spPr>
          <a:xfrm>
            <a:off x="7860456" y="5471831"/>
            <a:ext cx="773179" cy="2942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Jean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1481-95</a:t>
            </a:r>
          </a:p>
        </p:txBody>
      </p:sp>
      <p:cxnSp>
        <p:nvCxnSpPr>
          <p:cNvPr id="97" name="Connecteur droit avec flèche 96">
            <a:extLst>
              <a:ext uri="{FF2B5EF4-FFF2-40B4-BE49-F238E27FC236}">
                <a16:creationId xmlns:a16="http://schemas.microsoft.com/office/drawing/2014/main" id="{D6CD5C3E-28AC-3DE0-C90E-00809EBA3B5D}"/>
              </a:ext>
            </a:extLst>
          </p:cNvPr>
          <p:cNvCxnSpPr>
            <a:cxnSpLocks/>
            <a:stCxn id="93" idx="2"/>
            <a:endCxn id="96" idx="0"/>
          </p:cNvCxnSpPr>
          <p:nvPr/>
        </p:nvCxnSpPr>
        <p:spPr>
          <a:xfrm flipH="1">
            <a:off x="8247046" y="5417950"/>
            <a:ext cx="115" cy="5388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2B3A3623-B9FE-3DF1-6314-699AB6E7FC50}"/>
              </a:ext>
            </a:extLst>
          </p:cNvPr>
          <p:cNvSpPr/>
          <p:nvPr/>
        </p:nvSpPr>
        <p:spPr>
          <a:xfrm>
            <a:off x="7019609" y="4502398"/>
            <a:ext cx="781433" cy="499901"/>
          </a:xfrm>
          <a:prstGeom prst="rect">
            <a:avLst/>
          </a:prstGeom>
          <a:solidFill>
            <a:srgbClr val="8FAAD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PORTUGAL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Aviz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1383-1580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D12F405C-0025-DFDA-9C6B-F81703BA57B2}"/>
              </a:ext>
            </a:extLst>
          </p:cNvPr>
          <p:cNvSpPr/>
          <p:nvPr/>
        </p:nvSpPr>
        <p:spPr>
          <a:xfrm>
            <a:off x="7027479" y="5471831"/>
            <a:ext cx="773179" cy="29421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Manuel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1495-1521</a:t>
            </a:r>
          </a:p>
        </p:txBody>
      </p:sp>
      <p:cxnSp>
        <p:nvCxnSpPr>
          <p:cNvPr id="107" name="Connecteur droit avec flèche 106">
            <a:extLst>
              <a:ext uri="{FF2B5EF4-FFF2-40B4-BE49-F238E27FC236}">
                <a16:creationId xmlns:a16="http://schemas.microsoft.com/office/drawing/2014/main" id="{3FE8D39D-3BD5-E688-44C8-15E6BB3C7B5F}"/>
              </a:ext>
            </a:extLst>
          </p:cNvPr>
          <p:cNvCxnSpPr>
            <a:cxnSpLocks/>
            <a:stCxn id="109" idx="2"/>
            <a:endCxn id="106" idx="0"/>
          </p:cNvCxnSpPr>
          <p:nvPr/>
        </p:nvCxnSpPr>
        <p:spPr>
          <a:xfrm flipH="1">
            <a:off x="7414069" y="5417950"/>
            <a:ext cx="1832" cy="5388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 : en angle 107">
            <a:extLst>
              <a:ext uri="{FF2B5EF4-FFF2-40B4-BE49-F238E27FC236}">
                <a16:creationId xmlns:a16="http://schemas.microsoft.com/office/drawing/2014/main" id="{9D17A4D3-9E1D-B597-EEF6-FBE4421116FB}"/>
              </a:ext>
            </a:extLst>
          </p:cNvPr>
          <p:cNvCxnSpPr>
            <a:cxnSpLocks/>
            <a:stCxn id="92" idx="2"/>
            <a:endCxn id="109" idx="0"/>
          </p:cNvCxnSpPr>
          <p:nvPr/>
        </p:nvCxnSpPr>
        <p:spPr>
          <a:xfrm rot="5400000">
            <a:off x="7789407" y="4662577"/>
            <a:ext cx="87651" cy="83466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FF1FFC2-C155-E7A8-90F6-A12627C52D62}"/>
              </a:ext>
            </a:extLst>
          </p:cNvPr>
          <p:cNvSpPr/>
          <p:nvPr/>
        </p:nvSpPr>
        <p:spPr>
          <a:xfrm>
            <a:off x="7029311" y="5123734"/>
            <a:ext cx="773179" cy="2942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Ferdinand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6327745B-3CD3-217B-846E-750185BD6840}"/>
              </a:ext>
            </a:extLst>
          </p:cNvPr>
          <p:cNvSpPr/>
          <p:nvPr/>
        </p:nvSpPr>
        <p:spPr>
          <a:xfrm>
            <a:off x="7027479" y="5819928"/>
            <a:ext cx="773179" cy="2615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Jean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1521-57</a:t>
            </a:r>
          </a:p>
        </p:txBody>
      </p:sp>
      <p:cxnSp>
        <p:nvCxnSpPr>
          <p:cNvPr id="134" name="Connecteur droit avec flèche 133">
            <a:extLst>
              <a:ext uri="{FF2B5EF4-FFF2-40B4-BE49-F238E27FC236}">
                <a16:creationId xmlns:a16="http://schemas.microsoft.com/office/drawing/2014/main" id="{E899CB2A-FEF1-A370-1787-FB0927AFB72D}"/>
              </a:ext>
            </a:extLst>
          </p:cNvPr>
          <p:cNvCxnSpPr>
            <a:cxnSpLocks/>
            <a:stCxn id="106" idx="2"/>
            <a:endCxn id="122" idx="0"/>
          </p:cNvCxnSpPr>
          <p:nvPr/>
        </p:nvCxnSpPr>
        <p:spPr>
          <a:xfrm>
            <a:off x="7414069" y="5766047"/>
            <a:ext cx="0" cy="5388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Rectangle 138">
            <a:extLst>
              <a:ext uri="{FF2B5EF4-FFF2-40B4-BE49-F238E27FC236}">
                <a16:creationId xmlns:a16="http://schemas.microsoft.com/office/drawing/2014/main" id="{BB9A8DEE-8059-333C-90A9-33238DCF1156}"/>
              </a:ext>
            </a:extLst>
          </p:cNvPr>
          <p:cNvSpPr/>
          <p:nvPr/>
        </p:nvSpPr>
        <p:spPr>
          <a:xfrm>
            <a:off x="7019609" y="6163876"/>
            <a:ext cx="773179" cy="2615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Jean-Manuel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71527C81-5379-2309-A5D8-5AFCF131ADBE}"/>
              </a:ext>
            </a:extLst>
          </p:cNvPr>
          <p:cNvSpPr/>
          <p:nvPr/>
        </p:nvSpPr>
        <p:spPr>
          <a:xfrm>
            <a:off x="7023544" y="6518648"/>
            <a:ext cx="773179" cy="2615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Sébastien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1557-78</a:t>
            </a:r>
          </a:p>
        </p:txBody>
      </p:sp>
      <p:cxnSp>
        <p:nvCxnSpPr>
          <p:cNvPr id="141" name="Connecteur droit avec flèche 140">
            <a:extLst>
              <a:ext uri="{FF2B5EF4-FFF2-40B4-BE49-F238E27FC236}">
                <a16:creationId xmlns:a16="http://schemas.microsoft.com/office/drawing/2014/main" id="{22D5D5AD-2476-2345-4DD7-6648AF97FFA6}"/>
              </a:ext>
            </a:extLst>
          </p:cNvPr>
          <p:cNvCxnSpPr>
            <a:cxnSpLocks/>
            <a:stCxn id="122" idx="2"/>
            <a:endCxn id="139" idx="0"/>
          </p:cNvCxnSpPr>
          <p:nvPr/>
        </p:nvCxnSpPr>
        <p:spPr>
          <a:xfrm flipH="1">
            <a:off x="7406199" y="6081432"/>
            <a:ext cx="7870" cy="8244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avec flèche 143">
            <a:extLst>
              <a:ext uri="{FF2B5EF4-FFF2-40B4-BE49-F238E27FC236}">
                <a16:creationId xmlns:a16="http://schemas.microsoft.com/office/drawing/2014/main" id="{4B6BB4F7-7C27-0C4D-CEF3-55AD080A47A7}"/>
              </a:ext>
            </a:extLst>
          </p:cNvPr>
          <p:cNvCxnSpPr>
            <a:cxnSpLocks/>
            <a:stCxn id="139" idx="2"/>
            <a:endCxn id="140" idx="0"/>
          </p:cNvCxnSpPr>
          <p:nvPr/>
        </p:nvCxnSpPr>
        <p:spPr>
          <a:xfrm>
            <a:off x="7406199" y="6425380"/>
            <a:ext cx="3935" cy="9326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Rectangle 154">
            <a:extLst>
              <a:ext uri="{FF2B5EF4-FFF2-40B4-BE49-F238E27FC236}">
                <a16:creationId xmlns:a16="http://schemas.microsoft.com/office/drawing/2014/main" id="{4501C5BA-6B46-1ADF-A7B0-6EF26BF5405E}"/>
              </a:ext>
            </a:extLst>
          </p:cNvPr>
          <p:cNvSpPr/>
          <p:nvPr/>
        </p:nvSpPr>
        <p:spPr>
          <a:xfrm>
            <a:off x="8727282" y="5687680"/>
            <a:ext cx="844319" cy="393752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Charles Quint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1516-56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F1A80974-B322-57A6-1DAF-455443192E2A}"/>
              </a:ext>
            </a:extLst>
          </p:cNvPr>
          <p:cNvSpPr/>
          <p:nvPr/>
        </p:nvSpPr>
        <p:spPr>
          <a:xfrm>
            <a:off x="8727282" y="6163551"/>
            <a:ext cx="844319" cy="393752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Philippe II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1556-98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2B6BA7AC-3A54-3D34-61EE-92935EB17BB7}"/>
              </a:ext>
            </a:extLst>
          </p:cNvPr>
          <p:cNvSpPr/>
          <p:nvPr/>
        </p:nvSpPr>
        <p:spPr>
          <a:xfrm>
            <a:off x="7853884" y="6163551"/>
            <a:ext cx="787395" cy="261504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Jeanne</a:t>
            </a:r>
          </a:p>
        </p:txBody>
      </p:sp>
      <p:cxnSp>
        <p:nvCxnSpPr>
          <p:cNvPr id="158" name="Connecteur : en angle 157">
            <a:extLst>
              <a:ext uri="{FF2B5EF4-FFF2-40B4-BE49-F238E27FC236}">
                <a16:creationId xmlns:a16="http://schemas.microsoft.com/office/drawing/2014/main" id="{748CC593-5D71-A376-777B-FEEC8A386356}"/>
              </a:ext>
            </a:extLst>
          </p:cNvPr>
          <p:cNvCxnSpPr>
            <a:cxnSpLocks/>
            <a:stCxn id="155" idx="2"/>
            <a:endCxn id="157" idx="0"/>
          </p:cNvCxnSpPr>
          <p:nvPr/>
        </p:nvCxnSpPr>
        <p:spPr>
          <a:xfrm rot="5400000">
            <a:off x="8657453" y="5671561"/>
            <a:ext cx="82119" cy="90186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Connecteur droit 161">
            <a:extLst>
              <a:ext uri="{FF2B5EF4-FFF2-40B4-BE49-F238E27FC236}">
                <a16:creationId xmlns:a16="http://schemas.microsoft.com/office/drawing/2014/main" id="{244DF136-3089-4C5E-F509-73400C3167CC}"/>
              </a:ext>
            </a:extLst>
          </p:cNvPr>
          <p:cNvCxnSpPr>
            <a:cxnSpLocks/>
            <a:stCxn id="139" idx="3"/>
            <a:endCxn id="157" idx="1"/>
          </p:cNvCxnSpPr>
          <p:nvPr/>
        </p:nvCxnSpPr>
        <p:spPr>
          <a:xfrm flipV="1">
            <a:off x="7792788" y="6294303"/>
            <a:ext cx="61096" cy="3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Connecteur droit avec flèche 164">
            <a:extLst>
              <a:ext uri="{FF2B5EF4-FFF2-40B4-BE49-F238E27FC236}">
                <a16:creationId xmlns:a16="http://schemas.microsoft.com/office/drawing/2014/main" id="{706B4AB3-84B5-A1CA-B83E-9BC2F72702B5}"/>
              </a:ext>
            </a:extLst>
          </p:cNvPr>
          <p:cNvCxnSpPr>
            <a:cxnSpLocks/>
            <a:stCxn id="155" idx="2"/>
            <a:endCxn id="156" idx="0"/>
          </p:cNvCxnSpPr>
          <p:nvPr/>
        </p:nvCxnSpPr>
        <p:spPr>
          <a:xfrm>
            <a:off x="9149442" y="6081432"/>
            <a:ext cx="0" cy="8211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Rectangle 167">
            <a:extLst>
              <a:ext uri="{FF2B5EF4-FFF2-40B4-BE49-F238E27FC236}">
                <a16:creationId xmlns:a16="http://schemas.microsoft.com/office/drawing/2014/main" id="{9969ABB9-B993-21EB-28EC-2726F5F7764D}"/>
              </a:ext>
            </a:extLst>
          </p:cNvPr>
          <p:cNvSpPr/>
          <p:nvPr/>
        </p:nvSpPr>
        <p:spPr>
          <a:xfrm>
            <a:off x="8762528" y="4634709"/>
            <a:ext cx="822127" cy="49990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ESPAGNE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Habsbourg</a:t>
            </a:r>
            <a:endParaRPr lang="fr-FR" sz="10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1504-1700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03265D74-C328-95EC-5539-FA53B082EC93}"/>
              </a:ext>
            </a:extLst>
          </p:cNvPr>
          <p:cNvSpPr/>
          <p:nvPr/>
        </p:nvSpPr>
        <p:spPr>
          <a:xfrm>
            <a:off x="8735775" y="5195972"/>
            <a:ext cx="844319" cy="393752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Philippe 1</a:t>
            </a:r>
            <a:r>
              <a:rPr lang="fr-FR" sz="900" baseline="30000" dirty="0">
                <a:solidFill>
                  <a:schemeClr val="tx1"/>
                </a:solidFill>
              </a:rPr>
              <a:t>er</a:t>
            </a:r>
            <a:endParaRPr lang="fr-FR" sz="9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1504-06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6B942FCF-FC1A-CD78-1D10-CCD5B8501F25}"/>
              </a:ext>
            </a:extLst>
          </p:cNvPr>
          <p:cNvSpPr/>
          <p:nvPr/>
        </p:nvSpPr>
        <p:spPr>
          <a:xfrm>
            <a:off x="9641435" y="5195971"/>
            <a:ext cx="844319" cy="393752"/>
          </a:xfrm>
          <a:prstGeom prst="rect">
            <a:avLst/>
          </a:prstGeom>
          <a:solidFill>
            <a:srgbClr val="AFEA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Jeanne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1504-55</a:t>
            </a:r>
          </a:p>
        </p:txBody>
      </p:sp>
      <p:cxnSp>
        <p:nvCxnSpPr>
          <p:cNvPr id="171" name="Connecteur droit avec flèche 170">
            <a:extLst>
              <a:ext uri="{FF2B5EF4-FFF2-40B4-BE49-F238E27FC236}">
                <a16:creationId xmlns:a16="http://schemas.microsoft.com/office/drawing/2014/main" id="{CE3DC6D5-6641-CD08-BFDF-5B8A5602958A}"/>
              </a:ext>
            </a:extLst>
          </p:cNvPr>
          <p:cNvCxnSpPr>
            <a:cxnSpLocks/>
            <a:stCxn id="169" idx="2"/>
            <a:endCxn id="155" idx="0"/>
          </p:cNvCxnSpPr>
          <p:nvPr/>
        </p:nvCxnSpPr>
        <p:spPr>
          <a:xfrm flipH="1">
            <a:off x="9149442" y="5589724"/>
            <a:ext cx="8493" cy="9795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Connecteur droit 174">
            <a:extLst>
              <a:ext uri="{FF2B5EF4-FFF2-40B4-BE49-F238E27FC236}">
                <a16:creationId xmlns:a16="http://schemas.microsoft.com/office/drawing/2014/main" id="{8F784D47-27B5-95C2-2459-FC5A8D5AA027}"/>
              </a:ext>
            </a:extLst>
          </p:cNvPr>
          <p:cNvCxnSpPr>
            <a:cxnSpLocks/>
            <a:stCxn id="169" idx="3"/>
            <a:endCxn id="170" idx="1"/>
          </p:cNvCxnSpPr>
          <p:nvPr/>
        </p:nvCxnSpPr>
        <p:spPr>
          <a:xfrm flipV="1">
            <a:off x="9580094" y="5392847"/>
            <a:ext cx="61341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Rectangle 180">
            <a:extLst>
              <a:ext uri="{FF2B5EF4-FFF2-40B4-BE49-F238E27FC236}">
                <a16:creationId xmlns:a16="http://schemas.microsoft.com/office/drawing/2014/main" id="{EE0BAE57-B27F-0EE3-BDDF-836B3C63080F}"/>
              </a:ext>
            </a:extLst>
          </p:cNvPr>
          <p:cNvSpPr/>
          <p:nvPr/>
        </p:nvSpPr>
        <p:spPr>
          <a:xfrm>
            <a:off x="9641435" y="4698541"/>
            <a:ext cx="844319" cy="39375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Isabelle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1474-1504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C5FCD26E-2E44-1F98-925B-BAC403222863}"/>
              </a:ext>
            </a:extLst>
          </p:cNvPr>
          <p:cNvSpPr/>
          <p:nvPr/>
        </p:nvSpPr>
        <p:spPr>
          <a:xfrm>
            <a:off x="10572812" y="4698541"/>
            <a:ext cx="844319" cy="39375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Ferdinand II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1474-1516</a:t>
            </a:r>
          </a:p>
        </p:txBody>
      </p:sp>
      <p:cxnSp>
        <p:nvCxnSpPr>
          <p:cNvPr id="183" name="Connecteur droit avec flèche 182">
            <a:extLst>
              <a:ext uri="{FF2B5EF4-FFF2-40B4-BE49-F238E27FC236}">
                <a16:creationId xmlns:a16="http://schemas.microsoft.com/office/drawing/2014/main" id="{C584B31F-F9BA-3654-4C01-4E5B77C73090}"/>
              </a:ext>
            </a:extLst>
          </p:cNvPr>
          <p:cNvCxnSpPr>
            <a:cxnSpLocks/>
            <a:stCxn id="181" idx="2"/>
            <a:endCxn id="170" idx="0"/>
          </p:cNvCxnSpPr>
          <p:nvPr/>
        </p:nvCxnSpPr>
        <p:spPr>
          <a:xfrm>
            <a:off x="10063595" y="5092293"/>
            <a:ext cx="0" cy="10367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Connecteur : en angle 185">
            <a:extLst>
              <a:ext uri="{FF2B5EF4-FFF2-40B4-BE49-F238E27FC236}">
                <a16:creationId xmlns:a16="http://schemas.microsoft.com/office/drawing/2014/main" id="{1E615A7E-2360-FD56-3BA8-33D5A1C6027F}"/>
              </a:ext>
            </a:extLst>
          </p:cNvPr>
          <p:cNvCxnSpPr>
            <a:cxnSpLocks/>
            <a:stCxn id="182" idx="2"/>
            <a:endCxn id="170" idx="0"/>
          </p:cNvCxnSpPr>
          <p:nvPr/>
        </p:nvCxnSpPr>
        <p:spPr>
          <a:xfrm rot="5400000">
            <a:off x="10477445" y="4678444"/>
            <a:ext cx="103678" cy="93137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Connecteur droit 188">
            <a:extLst>
              <a:ext uri="{FF2B5EF4-FFF2-40B4-BE49-F238E27FC236}">
                <a16:creationId xmlns:a16="http://schemas.microsoft.com/office/drawing/2014/main" id="{E9DC5469-BEA7-EBEB-EF4D-D66213EC2E3D}"/>
              </a:ext>
            </a:extLst>
          </p:cNvPr>
          <p:cNvCxnSpPr>
            <a:cxnSpLocks/>
            <a:stCxn id="181" idx="3"/>
            <a:endCxn id="182" idx="1"/>
          </p:cNvCxnSpPr>
          <p:nvPr/>
        </p:nvCxnSpPr>
        <p:spPr>
          <a:xfrm>
            <a:off x="10485754" y="4895417"/>
            <a:ext cx="870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Connecteur : en angle 193">
            <a:extLst>
              <a:ext uri="{FF2B5EF4-FFF2-40B4-BE49-F238E27FC236}">
                <a16:creationId xmlns:a16="http://schemas.microsoft.com/office/drawing/2014/main" id="{72449B3A-A8E9-22C9-EF43-B301CBCFFA19}"/>
              </a:ext>
            </a:extLst>
          </p:cNvPr>
          <p:cNvCxnSpPr>
            <a:cxnSpLocks/>
            <a:stCxn id="157" idx="2"/>
            <a:endCxn id="140" idx="0"/>
          </p:cNvCxnSpPr>
          <p:nvPr/>
        </p:nvCxnSpPr>
        <p:spPr>
          <a:xfrm rot="5400000">
            <a:off x="7782062" y="6053127"/>
            <a:ext cx="93593" cy="837448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Connecteur : en angle 198">
            <a:extLst>
              <a:ext uri="{FF2B5EF4-FFF2-40B4-BE49-F238E27FC236}">
                <a16:creationId xmlns:a16="http://schemas.microsoft.com/office/drawing/2014/main" id="{1C5E6255-B812-655C-13B5-33D174D2B8B4}"/>
              </a:ext>
            </a:extLst>
          </p:cNvPr>
          <p:cNvCxnSpPr>
            <a:cxnSpLocks/>
            <a:stCxn id="170" idx="2"/>
            <a:endCxn id="155" idx="0"/>
          </p:cNvCxnSpPr>
          <p:nvPr/>
        </p:nvCxnSpPr>
        <p:spPr>
          <a:xfrm rot="5400000">
            <a:off x="9557541" y="5181625"/>
            <a:ext cx="97957" cy="91415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FA0F4CDD-5172-CEDA-5DE3-0157FFCDD5F8}"/>
              </a:ext>
            </a:extLst>
          </p:cNvPr>
          <p:cNvCxnSpPr>
            <a:cxnSpLocks/>
            <a:endCxn id="78" idx="7"/>
          </p:cNvCxnSpPr>
          <p:nvPr/>
        </p:nvCxnSpPr>
        <p:spPr>
          <a:xfrm flipH="1">
            <a:off x="7366215" y="1778258"/>
            <a:ext cx="354955" cy="69773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D605A6C7-8D7A-AB2A-14E1-0A3616BA7F1C}"/>
              </a:ext>
            </a:extLst>
          </p:cNvPr>
          <p:cNvSpPr/>
          <p:nvPr/>
        </p:nvSpPr>
        <p:spPr>
          <a:xfrm>
            <a:off x="7589281" y="1661120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149913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A97BC-3F87-91AA-84FD-3F76FDF74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B7FA63B-28B4-0E18-D001-22FDE4ACC7E1}"/>
              </a:ext>
            </a:extLst>
          </p:cNvPr>
          <p:cNvSpPr/>
          <p:nvPr/>
        </p:nvSpPr>
        <p:spPr>
          <a:xfrm>
            <a:off x="92225" y="66541"/>
            <a:ext cx="4969045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dirty="0"/>
              <a:t>1) A la fin du XVe siècle, déclin du Maroc</a:t>
            </a:r>
          </a:p>
          <a:p>
            <a:r>
              <a:rPr lang="fr-FR" sz="1500" u="sng" dirty="0"/>
              <a:t>Et plus généralement, déclin des trois Etats maghrébins</a:t>
            </a:r>
          </a:p>
          <a:p>
            <a:endParaRPr lang="fr-FR" sz="1500" i="1" dirty="0"/>
          </a:p>
          <a:p>
            <a:r>
              <a:rPr lang="fr-FR" sz="1500" i="1" dirty="0"/>
              <a:t>*Au XVe siècle, alors que la Chrétienté s’organisait en Etats-nations de plus en plus structurés et puissants,…</a:t>
            </a:r>
          </a:p>
          <a:p>
            <a:r>
              <a:rPr lang="fr-FR" sz="1500" i="1" dirty="0"/>
              <a:t>La Tlemcen des </a:t>
            </a:r>
            <a:r>
              <a:rPr lang="fr-FR" sz="1500" i="1" dirty="0" err="1"/>
              <a:t>Zianides</a:t>
            </a:r>
            <a:r>
              <a:rPr lang="fr-FR" sz="1500" i="1" dirty="0"/>
              <a:t>, mais également la Tunis des Hafsides et la Fès des Mérinides-Wattassides</a:t>
            </a:r>
          </a:p>
          <a:p>
            <a:r>
              <a:rPr lang="fr-FR" sz="1500" i="1" dirty="0"/>
              <a:t>Ne parvenaient plus à dépasser le cadre de la Cité-Etat.</a:t>
            </a:r>
          </a:p>
          <a:p>
            <a:r>
              <a:rPr lang="fr-FR" sz="1500" i="1" dirty="0"/>
              <a:t>Et le reste du Maghreb se morcela</a:t>
            </a:r>
          </a:p>
          <a:p>
            <a:r>
              <a:rPr lang="fr-FR" sz="1500" dirty="0"/>
              <a:t>Atlas historique de l’Afrique, Bernard Lugan, p. 130</a:t>
            </a:r>
          </a:p>
          <a:p>
            <a:endParaRPr lang="fr-FR" sz="1500" dirty="0"/>
          </a:p>
          <a:p>
            <a:r>
              <a:rPr lang="fr-FR" sz="1500" dirty="0"/>
              <a:t>*Et au siècle suivant…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A3054EC-3211-B1BC-D4E7-7F264FDFA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1134" y="246860"/>
            <a:ext cx="6857961" cy="40991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FDED3258-368C-5BEB-AF47-1542A8988862}"/>
              </a:ext>
            </a:extLst>
          </p:cNvPr>
          <p:cNvSpPr/>
          <p:nvPr/>
        </p:nvSpPr>
        <p:spPr>
          <a:xfrm>
            <a:off x="5958840" y="340681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E63DF1-48B8-DEF7-9862-4753C09F423C}"/>
              </a:ext>
            </a:extLst>
          </p:cNvPr>
          <p:cNvSpPr/>
          <p:nvPr/>
        </p:nvSpPr>
        <p:spPr>
          <a:xfrm>
            <a:off x="6053882" y="2813899"/>
            <a:ext cx="358555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296399C-C46E-C0F2-CAD3-90DD15DC3360}"/>
              </a:ext>
            </a:extLst>
          </p:cNvPr>
          <p:cNvSpPr/>
          <p:nvPr/>
        </p:nvSpPr>
        <p:spPr>
          <a:xfrm>
            <a:off x="6471920" y="1942266"/>
            <a:ext cx="274320" cy="23387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60FAC1B-13CD-F60B-4779-E97FD182328F}"/>
              </a:ext>
            </a:extLst>
          </p:cNvPr>
          <p:cNvSpPr/>
          <p:nvPr/>
        </p:nvSpPr>
        <p:spPr>
          <a:xfrm>
            <a:off x="7082266" y="1658528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FF5B420-FCC2-4AAC-DCD9-BBD0A02B3D7C}"/>
              </a:ext>
            </a:extLst>
          </p:cNvPr>
          <p:cNvSpPr/>
          <p:nvPr/>
        </p:nvSpPr>
        <p:spPr>
          <a:xfrm>
            <a:off x="6883400" y="3667570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83EF12E-1E63-81FB-886E-A09A358B28C6}"/>
              </a:ext>
            </a:extLst>
          </p:cNvPr>
          <p:cNvSpPr/>
          <p:nvPr/>
        </p:nvSpPr>
        <p:spPr>
          <a:xfrm>
            <a:off x="5958840" y="3982530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F4CB9D7-6635-E50F-3B87-F85B2E059C78}"/>
              </a:ext>
            </a:extLst>
          </p:cNvPr>
          <p:cNvSpPr/>
          <p:nvPr/>
        </p:nvSpPr>
        <p:spPr>
          <a:xfrm rot="3239321">
            <a:off x="5991203" y="2092455"/>
            <a:ext cx="1152357" cy="207059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89923A6-6D29-B54B-0172-02E13989A054}"/>
              </a:ext>
            </a:extLst>
          </p:cNvPr>
          <p:cNvSpPr/>
          <p:nvPr/>
        </p:nvSpPr>
        <p:spPr>
          <a:xfrm rot="4440187">
            <a:off x="7975415" y="1480476"/>
            <a:ext cx="1006990" cy="201704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9DC8C9D-FCAE-60A0-6E19-0CF566BD73A0}"/>
              </a:ext>
            </a:extLst>
          </p:cNvPr>
          <p:cNvSpPr/>
          <p:nvPr/>
        </p:nvSpPr>
        <p:spPr>
          <a:xfrm>
            <a:off x="8839180" y="1769757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BF7F2CA-049F-A48C-3286-26E193E84412}"/>
              </a:ext>
            </a:extLst>
          </p:cNvPr>
          <p:cNvSpPr/>
          <p:nvPr/>
        </p:nvSpPr>
        <p:spPr>
          <a:xfrm rot="5400000">
            <a:off x="9596827" y="1436801"/>
            <a:ext cx="1168535" cy="174907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E049F53-BB66-DA15-5FF1-C91ABDF13AE3}"/>
              </a:ext>
            </a:extLst>
          </p:cNvPr>
          <p:cNvSpPr/>
          <p:nvPr/>
        </p:nvSpPr>
        <p:spPr>
          <a:xfrm>
            <a:off x="10532461" y="1802177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5E61FA5-669B-3A76-8A65-77D93194BBC9}"/>
              </a:ext>
            </a:extLst>
          </p:cNvPr>
          <p:cNvSpPr/>
          <p:nvPr/>
        </p:nvSpPr>
        <p:spPr>
          <a:xfrm>
            <a:off x="7890861" y="2166813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016BE21-0491-B935-9F6C-C41FC7CA495E}"/>
              </a:ext>
            </a:extLst>
          </p:cNvPr>
          <p:cNvSpPr/>
          <p:nvPr/>
        </p:nvSpPr>
        <p:spPr>
          <a:xfrm>
            <a:off x="7526722" y="2255129"/>
            <a:ext cx="274320" cy="233869"/>
          </a:xfrm>
          <a:prstGeom prst="ellipse">
            <a:avLst/>
          </a:prstGeom>
          <a:solidFill>
            <a:srgbClr val="FFE6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D3428FF-605C-8E20-E677-D91B72A7C6CC}"/>
              </a:ext>
            </a:extLst>
          </p:cNvPr>
          <p:cNvSpPr/>
          <p:nvPr/>
        </p:nvSpPr>
        <p:spPr>
          <a:xfrm>
            <a:off x="7687661" y="2389084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F7ABD56-6352-D709-42F2-CA04B6C8ECAD}"/>
              </a:ext>
            </a:extLst>
          </p:cNvPr>
          <p:cNvSpPr/>
          <p:nvPr/>
        </p:nvSpPr>
        <p:spPr>
          <a:xfrm>
            <a:off x="9265154" y="1883975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CF57893-D958-B362-31DC-1C614659BDC4}"/>
              </a:ext>
            </a:extLst>
          </p:cNvPr>
          <p:cNvSpPr/>
          <p:nvPr/>
        </p:nvSpPr>
        <p:spPr>
          <a:xfrm>
            <a:off x="9695214" y="1883974"/>
            <a:ext cx="274320" cy="2338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D4584EC-FAE1-BA8C-5396-6B223D427FE8}"/>
              </a:ext>
            </a:extLst>
          </p:cNvPr>
          <p:cNvSpPr/>
          <p:nvPr/>
        </p:nvSpPr>
        <p:spPr>
          <a:xfrm>
            <a:off x="6746240" y="2622954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2EE94BC3-097F-F3BF-F285-D45A96BD8CC1}"/>
              </a:ext>
            </a:extLst>
          </p:cNvPr>
          <p:cNvSpPr/>
          <p:nvPr/>
        </p:nvSpPr>
        <p:spPr>
          <a:xfrm>
            <a:off x="5576039" y="3821187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BD882DB-47BB-C5AF-6A57-BE92A596B0BB}"/>
              </a:ext>
            </a:extLst>
          </p:cNvPr>
          <p:cNvSpPr/>
          <p:nvPr/>
        </p:nvSpPr>
        <p:spPr>
          <a:xfrm>
            <a:off x="5708719" y="3006200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4A07C468-7AEC-F9A1-2B17-EA0992F65E41}"/>
              </a:ext>
            </a:extLst>
          </p:cNvPr>
          <p:cNvSpPr/>
          <p:nvPr/>
        </p:nvSpPr>
        <p:spPr>
          <a:xfrm>
            <a:off x="6561236" y="2231456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8C25BEE0-44ED-EA0E-91C4-4B058374FA15}"/>
              </a:ext>
            </a:extLst>
          </p:cNvPr>
          <p:cNvSpPr/>
          <p:nvPr/>
        </p:nvSpPr>
        <p:spPr>
          <a:xfrm>
            <a:off x="6380692" y="2247717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0C945BDE-91C1-DC6F-D704-53FF642D1F2C}"/>
              </a:ext>
            </a:extLst>
          </p:cNvPr>
          <p:cNvSpPr/>
          <p:nvPr/>
        </p:nvSpPr>
        <p:spPr>
          <a:xfrm>
            <a:off x="7132068" y="2441739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77E2FA38-D2E3-4C52-18A7-8BAA315D7A21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6947488" y="828586"/>
            <a:ext cx="271938" cy="82994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42B36DC0-E20F-CD29-16BC-D16731CF8B11}"/>
              </a:ext>
            </a:extLst>
          </p:cNvPr>
          <p:cNvCxnSpPr>
            <a:cxnSpLocks/>
          </p:cNvCxnSpPr>
          <p:nvPr/>
        </p:nvCxnSpPr>
        <p:spPr>
          <a:xfrm flipH="1">
            <a:off x="7042790" y="246860"/>
            <a:ext cx="919191" cy="61433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54DF35C8-97E8-1384-9449-D37C7A1014C7}"/>
              </a:ext>
            </a:extLst>
          </p:cNvPr>
          <p:cNvSpPr/>
          <p:nvPr/>
        </p:nvSpPr>
        <p:spPr>
          <a:xfrm>
            <a:off x="6812710" y="828586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DBC3E6E8-684D-9270-984F-A3D22ED6ABB7}"/>
              </a:ext>
            </a:extLst>
          </p:cNvPr>
          <p:cNvCxnSpPr>
            <a:cxnSpLocks/>
            <a:endCxn id="38" idx="2"/>
          </p:cNvCxnSpPr>
          <p:nvPr/>
        </p:nvCxnSpPr>
        <p:spPr>
          <a:xfrm>
            <a:off x="5583299" y="2019887"/>
            <a:ext cx="797393" cy="34476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34A343FB-7AA2-B7D0-4BAA-B1361F58DD5E}"/>
              </a:ext>
            </a:extLst>
          </p:cNvPr>
          <p:cNvCxnSpPr>
            <a:cxnSpLocks/>
          </p:cNvCxnSpPr>
          <p:nvPr/>
        </p:nvCxnSpPr>
        <p:spPr>
          <a:xfrm flipH="1">
            <a:off x="5594716" y="1124333"/>
            <a:ext cx="169847" cy="87929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D173CCF8-8256-22B8-D160-2E9C94215E16}"/>
              </a:ext>
            </a:extLst>
          </p:cNvPr>
          <p:cNvSpPr/>
          <p:nvPr/>
        </p:nvSpPr>
        <p:spPr>
          <a:xfrm>
            <a:off x="5629785" y="1124333"/>
            <a:ext cx="269556" cy="222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E41C388A-4EC1-AF72-C753-29894A322E7E}"/>
              </a:ext>
            </a:extLst>
          </p:cNvPr>
          <p:cNvCxnSpPr>
            <a:cxnSpLocks/>
          </p:cNvCxnSpPr>
          <p:nvPr/>
        </p:nvCxnSpPr>
        <p:spPr>
          <a:xfrm flipH="1">
            <a:off x="5363022" y="1909473"/>
            <a:ext cx="234749" cy="196041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3B70BC8A-57E5-B80E-7A0D-9298A55A0CF6}"/>
              </a:ext>
            </a:extLst>
          </p:cNvPr>
          <p:cNvCxnSpPr>
            <a:cxnSpLocks/>
            <a:endCxn id="36" idx="2"/>
          </p:cNvCxnSpPr>
          <p:nvPr/>
        </p:nvCxnSpPr>
        <p:spPr>
          <a:xfrm>
            <a:off x="5435230" y="3080865"/>
            <a:ext cx="273489" cy="4227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B7FC106E-1110-438E-D407-CCE55C4A2ADD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5391166" y="3807311"/>
            <a:ext cx="225046" cy="4812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9F02AB4B-EA96-E0CD-D812-98B9392825F7}"/>
              </a:ext>
            </a:extLst>
          </p:cNvPr>
          <p:cNvCxnSpPr>
            <a:cxnSpLocks/>
            <a:endCxn id="35" idx="6"/>
          </p:cNvCxnSpPr>
          <p:nvPr/>
        </p:nvCxnSpPr>
        <p:spPr>
          <a:xfrm flipH="1" flipV="1">
            <a:off x="5850359" y="3938122"/>
            <a:ext cx="810267" cy="17998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2A67BDBE-67E9-3BE2-685D-BAA5360F7B47}"/>
              </a:ext>
            </a:extLst>
          </p:cNvPr>
          <p:cNvCxnSpPr>
            <a:cxnSpLocks/>
            <a:endCxn id="21" idx="4"/>
          </p:cNvCxnSpPr>
          <p:nvPr/>
        </p:nvCxnSpPr>
        <p:spPr>
          <a:xfrm flipV="1">
            <a:off x="6797786" y="2856824"/>
            <a:ext cx="85614" cy="114435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312EB19C-75CA-89CC-68A5-59A28689BDA6}"/>
              </a:ext>
            </a:extLst>
          </p:cNvPr>
          <p:cNvSpPr/>
          <p:nvPr/>
        </p:nvSpPr>
        <p:spPr>
          <a:xfrm>
            <a:off x="6660626" y="4001176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C93B00B2-B279-6D4C-1AE4-208D62F1E6A2}"/>
              </a:ext>
            </a:extLst>
          </p:cNvPr>
          <p:cNvSpPr/>
          <p:nvPr/>
        </p:nvSpPr>
        <p:spPr>
          <a:xfrm>
            <a:off x="6348168" y="2406209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A8FC9F2B-BCE6-0F44-9CA0-682D2383A5D6}"/>
              </a:ext>
            </a:extLst>
          </p:cNvPr>
          <p:cNvCxnSpPr>
            <a:cxnSpLocks/>
            <a:endCxn id="39" idx="7"/>
          </p:cNvCxnSpPr>
          <p:nvPr/>
        </p:nvCxnSpPr>
        <p:spPr>
          <a:xfrm flipH="1">
            <a:off x="7366215" y="1778258"/>
            <a:ext cx="354955" cy="69773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>
            <a:extLst>
              <a:ext uri="{FF2B5EF4-FFF2-40B4-BE49-F238E27FC236}">
                <a16:creationId xmlns:a16="http://schemas.microsoft.com/office/drawing/2014/main" id="{A1871CEE-F8E1-34DD-0107-8698B8155480}"/>
              </a:ext>
            </a:extLst>
          </p:cNvPr>
          <p:cNvSpPr/>
          <p:nvPr/>
        </p:nvSpPr>
        <p:spPr>
          <a:xfrm>
            <a:off x="7589281" y="1661120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9008302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E96C1-B439-718E-9376-7E0F08659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BBE347-1BDB-5B98-4792-854474822574}"/>
              </a:ext>
            </a:extLst>
          </p:cNvPr>
          <p:cNvSpPr/>
          <p:nvPr/>
        </p:nvSpPr>
        <p:spPr>
          <a:xfrm>
            <a:off x="92225" y="66541"/>
            <a:ext cx="5014619" cy="52937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dirty="0"/>
              <a:t>2) </a:t>
            </a:r>
            <a:r>
              <a:rPr lang="fr-FR" sz="1500" u="sng" dirty="0"/>
              <a:t>Tout au long du XVIe siècle</a:t>
            </a:r>
          </a:p>
          <a:p>
            <a:r>
              <a:rPr lang="fr-FR" sz="1500" dirty="0"/>
              <a:t>Une histoire géopolitique plus complexe ; Avec…</a:t>
            </a:r>
          </a:p>
          <a:p>
            <a:endParaRPr lang="fr-FR" sz="1500" dirty="0"/>
          </a:p>
          <a:p>
            <a:r>
              <a:rPr lang="fr-FR" sz="1500" dirty="0"/>
              <a:t>a) Le Maghreb globalement en déclin va devenir</a:t>
            </a:r>
          </a:p>
          <a:p>
            <a:r>
              <a:rPr lang="fr-FR" sz="1500" dirty="0"/>
              <a:t>Un des enjeux des conflits</a:t>
            </a:r>
          </a:p>
          <a:p>
            <a:r>
              <a:rPr lang="fr-FR" sz="1500" dirty="0"/>
              <a:t>Entre trois puissances alors à leurs apogées…</a:t>
            </a:r>
          </a:p>
          <a:p>
            <a:r>
              <a:rPr lang="fr-FR" sz="1500" dirty="0"/>
              <a:t>- Le Portugal des derniers Aviz</a:t>
            </a:r>
          </a:p>
          <a:p>
            <a:r>
              <a:rPr lang="fr-FR" sz="1500" dirty="0"/>
              <a:t>- L’Espagne-Naples-Sicile des Habsbourg ;</a:t>
            </a:r>
          </a:p>
          <a:p>
            <a:r>
              <a:rPr lang="fr-FR" sz="1500" dirty="0"/>
              <a:t>NB : Indirectement, les Habsbourg d’Autriche ; Et…</a:t>
            </a:r>
          </a:p>
          <a:p>
            <a:r>
              <a:rPr lang="fr-FR" sz="1500" dirty="0"/>
              <a:t>- L’Empire turc des Ottomans</a:t>
            </a:r>
          </a:p>
          <a:p>
            <a:endParaRPr lang="fr-FR" sz="1500" i="1" dirty="0"/>
          </a:p>
          <a:p>
            <a:r>
              <a:rPr lang="fr-FR" sz="1500" i="1" dirty="0"/>
              <a:t>*Le reste du Maghreb se morcela. Cette situation explique</a:t>
            </a:r>
          </a:p>
          <a:p>
            <a:r>
              <a:rPr lang="fr-FR" sz="1500" i="1" dirty="0"/>
              <a:t>La conquête portugaise au XVe siècle. Et au siècle suivant l’intrusion espagnole et la poussée turque.</a:t>
            </a:r>
          </a:p>
          <a:p>
            <a:r>
              <a:rPr lang="fr-FR" sz="1600" dirty="0"/>
              <a:t>Atlas historique de l’Afrique, Bernard Lugan, p. 130</a:t>
            </a:r>
          </a:p>
          <a:p>
            <a:endParaRPr lang="fr-FR" sz="1600" dirty="0"/>
          </a:p>
          <a:p>
            <a:r>
              <a:rPr lang="fr-FR" sz="1600" dirty="0"/>
              <a:t>b) Et dans ce contexte de conflit généralisé, au Maghreb…</a:t>
            </a:r>
          </a:p>
          <a:p>
            <a:r>
              <a:rPr lang="fr-FR" sz="1600" dirty="0"/>
              <a:t>*Alger, Tunis et Tripoli entreront dans le giron ottoman</a:t>
            </a:r>
          </a:p>
          <a:p>
            <a:r>
              <a:rPr lang="fr-FR" sz="1600" dirty="0"/>
              <a:t>*Seul le Maroc parviendra à maintenir</a:t>
            </a:r>
          </a:p>
          <a:p>
            <a:r>
              <a:rPr lang="fr-FR" sz="1600" dirty="0"/>
              <a:t>Et même à affermir son indépendance…</a:t>
            </a:r>
          </a:p>
          <a:p>
            <a:endParaRPr lang="fr-FR" sz="1600" dirty="0"/>
          </a:p>
          <a:p>
            <a:r>
              <a:rPr lang="fr-FR" sz="1600" dirty="0"/>
              <a:t>*Donc…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3C7C04BD-4180-522D-488A-2D3F8C29B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013" y="89624"/>
            <a:ext cx="6844652" cy="48582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Ellipse 44">
            <a:extLst>
              <a:ext uri="{FF2B5EF4-FFF2-40B4-BE49-F238E27FC236}">
                <a16:creationId xmlns:a16="http://schemas.microsoft.com/office/drawing/2014/main" id="{37EA791F-0B08-B71F-DDFF-752E9D62AB6F}"/>
              </a:ext>
            </a:extLst>
          </p:cNvPr>
          <p:cNvSpPr/>
          <p:nvPr/>
        </p:nvSpPr>
        <p:spPr>
          <a:xfrm>
            <a:off x="6225081" y="2279304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72935799-179A-7F72-5704-7FFDCC5F9184}"/>
              </a:ext>
            </a:extLst>
          </p:cNvPr>
          <p:cNvSpPr/>
          <p:nvPr/>
        </p:nvSpPr>
        <p:spPr>
          <a:xfrm>
            <a:off x="5879181" y="2237994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5E2292A4-B83E-BBDA-1853-DCA681571875}"/>
              </a:ext>
            </a:extLst>
          </p:cNvPr>
          <p:cNvSpPr/>
          <p:nvPr/>
        </p:nvSpPr>
        <p:spPr>
          <a:xfrm>
            <a:off x="5793592" y="2258166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EEBA7E40-F18B-40B4-F491-8802FEB5003F}"/>
              </a:ext>
            </a:extLst>
          </p:cNvPr>
          <p:cNvSpPr/>
          <p:nvPr/>
        </p:nvSpPr>
        <p:spPr>
          <a:xfrm>
            <a:off x="7384205" y="200412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6DD3DAD9-5EE1-EC68-7CBC-CB7607CFFDC1}"/>
              </a:ext>
            </a:extLst>
          </p:cNvPr>
          <p:cNvSpPr/>
          <p:nvPr/>
        </p:nvSpPr>
        <p:spPr>
          <a:xfrm>
            <a:off x="8397068" y="2643264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C902ED45-F131-1340-12CC-D3BDAAE0D04F}"/>
              </a:ext>
            </a:extLst>
          </p:cNvPr>
          <p:cNvSpPr/>
          <p:nvPr/>
        </p:nvSpPr>
        <p:spPr>
          <a:xfrm>
            <a:off x="9170685" y="142953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4DE07443-FBA0-8F88-B407-2308F57C38A9}"/>
              </a:ext>
            </a:extLst>
          </p:cNvPr>
          <p:cNvSpPr/>
          <p:nvPr/>
        </p:nvSpPr>
        <p:spPr>
          <a:xfrm>
            <a:off x="8707517" y="74785"/>
            <a:ext cx="274320" cy="233869"/>
          </a:xfrm>
          <a:prstGeom prst="ellipse">
            <a:avLst/>
          </a:prstGeom>
          <a:solidFill>
            <a:srgbClr val="4BD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068D5B2A-12EA-A3B0-A026-06FB08776864}"/>
              </a:ext>
            </a:extLst>
          </p:cNvPr>
          <p:cNvSpPr/>
          <p:nvPr/>
        </p:nvSpPr>
        <p:spPr>
          <a:xfrm>
            <a:off x="10791689" y="307832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B7F1531B-08C6-DD06-CCEC-FB5473031B0C}"/>
              </a:ext>
            </a:extLst>
          </p:cNvPr>
          <p:cNvCxnSpPr>
            <a:cxnSpLocks/>
            <a:endCxn id="58" idx="6"/>
          </p:cNvCxnSpPr>
          <p:nvPr/>
        </p:nvCxnSpPr>
        <p:spPr>
          <a:xfrm flipH="1">
            <a:off x="11066009" y="2899093"/>
            <a:ext cx="515472" cy="29616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B32288C8-9D7F-DC92-8891-DA93F1AB20FC}"/>
              </a:ext>
            </a:extLst>
          </p:cNvPr>
          <p:cNvCxnSpPr>
            <a:cxnSpLocks/>
          </p:cNvCxnSpPr>
          <p:nvPr/>
        </p:nvCxnSpPr>
        <p:spPr>
          <a:xfrm flipH="1">
            <a:off x="11581481" y="1908698"/>
            <a:ext cx="214279" cy="990395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BA4F2BA7-968F-A5A8-BF29-3A40EAF3C1BA}"/>
              </a:ext>
            </a:extLst>
          </p:cNvPr>
          <p:cNvCxnSpPr>
            <a:cxnSpLocks/>
          </p:cNvCxnSpPr>
          <p:nvPr/>
        </p:nvCxnSpPr>
        <p:spPr>
          <a:xfrm>
            <a:off x="10654529" y="1379801"/>
            <a:ext cx="1141231" cy="557961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BCE39F83-650F-56BE-0797-33B70906073F}"/>
              </a:ext>
            </a:extLst>
          </p:cNvPr>
          <p:cNvCxnSpPr>
            <a:cxnSpLocks/>
            <a:endCxn id="55" idx="5"/>
          </p:cNvCxnSpPr>
          <p:nvPr/>
        </p:nvCxnSpPr>
        <p:spPr>
          <a:xfrm flipH="1" flipV="1">
            <a:off x="9404832" y="342574"/>
            <a:ext cx="1152710" cy="954541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27F8811D-60CF-51AA-1178-927B81C604A0}"/>
              </a:ext>
            </a:extLst>
          </p:cNvPr>
          <p:cNvCxnSpPr>
            <a:cxnSpLocks/>
          </p:cNvCxnSpPr>
          <p:nvPr/>
        </p:nvCxnSpPr>
        <p:spPr>
          <a:xfrm flipH="1" flipV="1">
            <a:off x="10015870" y="82299"/>
            <a:ext cx="541672" cy="1214816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7F6F25D3-9753-1A4B-6F1C-664ED1AF0CBB}"/>
              </a:ext>
            </a:extLst>
          </p:cNvPr>
          <p:cNvCxnSpPr>
            <a:cxnSpLocks/>
          </p:cNvCxnSpPr>
          <p:nvPr/>
        </p:nvCxnSpPr>
        <p:spPr>
          <a:xfrm flipH="1" flipV="1">
            <a:off x="8407317" y="2206737"/>
            <a:ext cx="550492" cy="19715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3E0C82A9-CE08-A08F-AEE0-9E925CD06F5A}"/>
              </a:ext>
            </a:extLst>
          </p:cNvPr>
          <p:cNvCxnSpPr>
            <a:cxnSpLocks/>
          </p:cNvCxnSpPr>
          <p:nvPr/>
        </p:nvCxnSpPr>
        <p:spPr>
          <a:xfrm flipH="1">
            <a:off x="10004688" y="1462487"/>
            <a:ext cx="552854" cy="816817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Ellipse 71">
            <a:extLst>
              <a:ext uri="{FF2B5EF4-FFF2-40B4-BE49-F238E27FC236}">
                <a16:creationId xmlns:a16="http://schemas.microsoft.com/office/drawing/2014/main" id="{B22DB57E-4AFE-DCFA-E4E4-23287E320A7D}"/>
              </a:ext>
            </a:extLst>
          </p:cNvPr>
          <p:cNvSpPr/>
          <p:nvPr/>
        </p:nvSpPr>
        <p:spPr>
          <a:xfrm>
            <a:off x="10517369" y="126286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E5E57942-9F33-4891-C21C-D907CCC23BA2}"/>
              </a:ext>
            </a:extLst>
          </p:cNvPr>
          <p:cNvCxnSpPr>
            <a:cxnSpLocks/>
          </p:cNvCxnSpPr>
          <p:nvPr/>
        </p:nvCxnSpPr>
        <p:spPr>
          <a:xfrm flipV="1">
            <a:off x="6628481" y="1908698"/>
            <a:ext cx="1334082" cy="4326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Ellipse 77">
            <a:extLst>
              <a:ext uri="{FF2B5EF4-FFF2-40B4-BE49-F238E27FC236}">
                <a16:creationId xmlns:a16="http://schemas.microsoft.com/office/drawing/2014/main" id="{C5F51FC6-B37D-60DC-2E54-BDB0DCABA4E1}"/>
              </a:ext>
            </a:extLst>
          </p:cNvPr>
          <p:cNvSpPr/>
          <p:nvPr/>
        </p:nvSpPr>
        <p:spPr>
          <a:xfrm>
            <a:off x="6096000" y="1424912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3328DD18-B264-5656-D960-D72E24515ECA}"/>
              </a:ext>
            </a:extLst>
          </p:cNvPr>
          <p:cNvCxnSpPr>
            <a:cxnSpLocks/>
          </p:cNvCxnSpPr>
          <p:nvPr/>
        </p:nvCxnSpPr>
        <p:spPr>
          <a:xfrm flipH="1">
            <a:off x="5468170" y="1571748"/>
            <a:ext cx="151355" cy="1506579"/>
          </a:xfrm>
          <a:prstGeom prst="straightConnector1">
            <a:avLst/>
          </a:prstGeom>
          <a:ln w="76200">
            <a:solidFill>
              <a:srgbClr val="7698D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Ellipse 83">
            <a:extLst>
              <a:ext uri="{FF2B5EF4-FFF2-40B4-BE49-F238E27FC236}">
                <a16:creationId xmlns:a16="http://schemas.microsoft.com/office/drawing/2014/main" id="{E011775B-D355-9258-C7E4-03895AD49798}"/>
              </a:ext>
            </a:extLst>
          </p:cNvPr>
          <p:cNvSpPr/>
          <p:nvPr/>
        </p:nvSpPr>
        <p:spPr>
          <a:xfrm>
            <a:off x="5482365" y="1571748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A1D53C06-CE84-6DE2-8FDA-04EB7C8CB6BA}"/>
              </a:ext>
            </a:extLst>
          </p:cNvPr>
          <p:cNvCxnSpPr>
            <a:cxnSpLocks/>
            <a:endCxn id="45" idx="7"/>
          </p:cNvCxnSpPr>
          <p:nvPr/>
        </p:nvCxnSpPr>
        <p:spPr>
          <a:xfrm flipH="1">
            <a:off x="6459228" y="1975075"/>
            <a:ext cx="157749" cy="33847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Ellipse 93">
            <a:extLst>
              <a:ext uri="{FF2B5EF4-FFF2-40B4-BE49-F238E27FC236}">
                <a16:creationId xmlns:a16="http://schemas.microsoft.com/office/drawing/2014/main" id="{9DED80BD-EB41-2F03-C6BB-7DD89F3F6A87}"/>
              </a:ext>
            </a:extLst>
          </p:cNvPr>
          <p:cNvSpPr/>
          <p:nvPr/>
        </p:nvSpPr>
        <p:spPr>
          <a:xfrm>
            <a:off x="6479817" y="1852108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01B369BB-F256-2495-B9B4-59C7C10C4FE2}"/>
              </a:ext>
            </a:extLst>
          </p:cNvPr>
          <p:cNvCxnSpPr>
            <a:cxnSpLocks/>
          </p:cNvCxnSpPr>
          <p:nvPr/>
        </p:nvCxnSpPr>
        <p:spPr>
          <a:xfrm flipH="1">
            <a:off x="8921881" y="2237994"/>
            <a:ext cx="1093989" cy="158244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2C6240D7-630A-D4A9-DA01-B518F6A08165}"/>
              </a:ext>
            </a:extLst>
          </p:cNvPr>
          <p:cNvCxnSpPr>
            <a:cxnSpLocks/>
            <a:endCxn id="52" idx="0"/>
          </p:cNvCxnSpPr>
          <p:nvPr/>
        </p:nvCxnSpPr>
        <p:spPr>
          <a:xfrm flipH="1">
            <a:off x="8534228" y="2396238"/>
            <a:ext cx="395321" cy="247026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2118759A-A218-DA02-DAAC-5ED927F2E2E8}"/>
              </a:ext>
            </a:extLst>
          </p:cNvPr>
          <p:cNvCxnSpPr>
            <a:cxnSpLocks/>
          </p:cNvCxnSpPr>
          <p:nvPr/>
        </p:nvCxnSpPr>
        <p:spPr>
          <a:xfrm flipH="1">
            <a:off x="8290560" y="1507597"/>
            <a:ext cx="324481" cy="34451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Ellipse 108">
            <a:extLst>
              <a:ext uri="{FF2B5EF4-FFF2-40B4-BE49-F238E27FC236}">
                <a16:creationId xmlns:a16="http://schemas.microsoft.com/office/drawing/2014/main" id="{50E43564-A6D8-3A82-B225-3D840813578C}"/>
              </a:ext>
            </a:extLst>
          </p:cNvPr>
          <p:cNvSpPr/>
          <p:nvPr/>
        </p:nvSpPr>
        <p:spPr>
          <a:xfrm>
            <a:off x="8574868" y="1307977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0F6A2E8-9116-C684-3B92-68B46F9C8EBB}"/>
              </a:ext>
            </a:extLst>
          </p:cNvPr>
          <p:cNvSpPr/>
          <p:nvPr/>
        </p:nvSpPr>
        <p:spPr>
          <a:xfrm>
            <a:off x="5331010" y="3078327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28F14825-066E-58B6-E4D0-D6C9E950C76C}"/>
              </a:ext>
            </a:extLst>
          </p:cNvPr>
          <p:cNvCxnSpPr>
            <a:cxnSpLocks/>
          </p:cNvCxnSpPr>
          <p:nvPr/>
        </p:nvCxnSpPr>
        <p:spPr>
          <a:xfrm>
            <a:off x="5566276" y="2054697"/>
            <a:ext cx="267489" cy="237718"/>
          </a:xfrm>
          <a:prstGeom prst="straightConnector1">
            <a:avLst/>
          </a:prstGeom>
          <a:ln w="76200">
            <a:solidFill>
              <a:srgbClr val="7698D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13A638B5-C005-D4B6-A080-DC8F2223BA4A}"/>
              </a:ext>
            </a:extLst>
          </p:cNvPr>
          <p:cNvSpPr/>
          <p:nvPr/>
        </p:nvSpPr>
        <p:spPr>
          <a:xfrm>
            <a:off x="5503336" y="2577713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E45A6A1C-C6E3-39E3-1A3A-1EC5722B0DB5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5542882" y="2161059"/>
            <a:ext cx="97614" cy="416654"/>
          </a:xfrm>
          <a:prstGeom prst="straightConnector1">
            <a:avLst/>
          </a:prstGeom>
          <a:ln w="76200">
            <a:solidFill>
              <a:srgbClr val="7698D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04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84D3B-05A5-0412-0B9E-BABF4034D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C22055C-8ABE-1194-A14E-3C82A94A8113}"/>
              </a:ext>
            </a:extLst>
          </p:cNvPr>
          <p:cNvSpPr/>
          <p:nvPr/>
        </p:nvSpPr>
        <p:spPr>
          <a:xfrm>
            <a:off x="92225" y="66541"/>
            <a:ext cx="5034628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dirty="0"/>
              <a:t>*Donc, le Maghreb au XVIe siècle</a:t>
            </a:r>
          </a:p>
          <a:p>
            <a:r>
              <a:rPr lang="fr-FR" sz="1500" dirty="0"/>
              <a:t>Une histoire géopolitique plus complexe</a:t>
            </a:r>
          </a:p>
          <a:p>
            <a:r>
              <a:rPr lang="fr-FR" sz="1500" dirty="0"/>
              <a:t>Avec comme protagonistes…</a:t>
            </a:r>
          </a:p>
          <a:p>
            <a:endParaRPr lang="fr-FR" sz="800" dirty="0"/>
          </a:p>
          <a:p>
            <a:r>
              <a:rPr lang="fr-FR" sz="1500" dirty="0"/>
              <a:t>*</a:t>
            </a:r>
            <a:r>
              <a:rPr lang="fr-FR" sz="1500" b="1" dirty="0"/>
              <a:t>Le Portugal des derniers Aviz</a:t>
            </a:r>
            <a:r>
              <a:rPr lang="fr-FR" sz="1500" dirty="0"/>
              <a:t>, </a:t>
            </a:r>
            <a:r>
              <a:rPr lang="fr-FR" sz="1500" b="1" dirty="0"/>
              <a:t>l’Espagne des Habsbourg</a:t>
            </a:r>
            <a:r>
              <a:rPr lang="fr-FR" sz="1500" dirty="0"/>
              <a:t> </a:t>
            </a:r>
          </a:p>
          <a:p>
            <a:r>
              <a:rPr lang="fr-FR" sz="1500" dirty="0"/>
              <a:t>Et </a:t>
            </a:r>
            <a:r>
              <a:rPr lang="fr-FR" sz="1500" b="1" dirty="0"/>
              <a:t>l’Empire des Ottomans</a:t>
            </a:r>
            <a:r>
              <a:rPr lang="fr-FR" sz="1500" dirty="0"/>
              <a:t> pour les protagonistes extérieurs</a:t>
            </a:r>
          </a:p>
          <a:p>
            <a:endParaRPr lang="fr-FR" sz="1500" dirty="0"/>
          </a:p>
          <a:p>
            <a:r>
              <a:rPr lang="fr-FR" sz="1500" dirty="0"/>
              <a:t>*Et au Maghreb même…</a:t>
            </a:r>
          </a:p>
          <a:p>
            <a:r>
              <a:rPr lang="fr-FR" sz="1500" dirty="0"/>
              <a:t>- Les </a:t>
            </a:r>
            <a:r>
              <a:rPr lang="fr-FR" sz="1500" b="1" dirty="0"/>
              <a:t>Saadiens du Maroc</a:t>
            </a:r>
            <a:r>
              <a:rPr lang="fr-FR" sz="1500" dirty="0"/>
              <a:t>, successeurs des Wattassides…</a:t>
            </a:r>
          </a:p>
          <a:p>
            <a:r>
              <a:rPr lang="fr-FR" sz="1500" dirty="0"/>
              <a:t>- </a:t>
            </a:r>
            <a:r>
              <a:rPr lang="fr-FR" sz="1500" i="1" dirty="0"/>
              <a:t>Finissants</a:t>
            </a:r>
            <a:r>
              <a:rPr lang="fr-FR" sz="1500" dirty="0"/>
              <a:t>, </a:t>
            </a:r>
            <a:r>
              <a:rPr lang="fr-FR" sz="1500" b="1" dirty="0"/>
              <a:t>les </a:t>
            </a:r>
            <a:r>
              <a:rPr lang="fr-FR" sz="1500" b="1" dirty="0" err="1"/>
              <a:t>Zianides</a:t>
            </a:r>
            <a:r>
              <a:rPr lang="fr-FR" sz="1500" b="1" dirty="0"/>
              <a:t> de Tlemcen</a:t>
            </a:r>
            <a:endParaRPr lang="fr-FR" sz="1500" dirty="0"/>
          </a:p>
          <a:p>
            <a:r>
              <a:rPr lang="fr-FR" sz="1500" dirty="0"/>
              <a:t>Et </a:t>
            </a:r>
            <a:r>
              <a:rPr lang="fr-FR" sz="1500" b="1" dirty="0"/>
              <a:t>les Hafsides de Tunis et Tripoli</a:t>
            </a:r>
          </a:p>
          <a:p>
            <a:r>
              <a:rPr lang="fr-FR" sz="1500" dirty="0"/>
              <a:t>- </a:t>
            </a:r>
            <a:r>
              <a:rPr lang="fr-FR" sz="1500" b="1" dirty="0"/>
              <a:t>Les frères Barberousse, corsaires d’Alger</a:t>
            </a:r>
            <a:r>
              <a:rPr lang="fr-FR" sz="1500" dirty="0"/>
              <a:t> ; Alliés à…</a:t>
            </a:r>
          </a:p>
          <a:p>
            <a:r>
              <a:rPr lang="fr-FR" sz="1500" dirty="0"/>
              <a:t>- </a:t>
            </a:r>
            <a:r>
              <a:rPr lang="fr-FR" sz="1500" b="1" dirty="0"/>
              <a:t>François 1</a:t>
            </a:r>
            <a:r>
              <a:rPr lang="fr-FR" sz="1500" b="1" baseline="30000" dirty="0"/>
              <a:t>er</a:t>
            </a:r>
            <a:r>
              <a:rPr lang="fr-FR" sz="1500" b="1" dirty="0"/>
              <a:t>, roi de France         </a:t>
            </a:r>
            <a:r>
              <a:rPr lang="fr-FR" sz="1500" dirty="0"/>
              <a:t> ; Et enfin, à la fin du siècle…</a:t>
            </a:r>
          </a:p>
          <a:p>
            <a:endParaRPr lang="fr-FR" sz="1500" dirty="0"/>
          </a:p>
          <a:p>
            <a:r>
              <a:rPr lang="fr-FR" sz="1500" dirty="0"/>
              <a:t>- </a:t>
            </a:r>
            <a:r>
              <a:rPr lang="fr-FR" sz="1500" b="1" dirty="0"/>
              <a:t>Elisabeth, reine d’Angleterre</a:t>
            </a:r>
          </a:p>
          <a:p>
            <a:r>
              <a:rPr lang="fr-FR" sz="1500" dirty="0"/>
              <a:t>- Et au Soudan, </a:t>
            </a:r>
            <a:r>
              <a:rPr lang="fr-FR" sz="1600" b="1" dirty="0"/>
              <a:t>Ishaq II, Askia du Songhaï</a:t>
            </a:r>
            <a:r>
              <a:rPr lang="fr-FR" sz="1600" dirty="0"/>
              <a:t> </a:t>
            </a:r>
            <a:endParaRPr lang="fr-FR" sz="1500" dirty="0"/>
          </a:p>
          <a:p>
            <a:pPr marL="171450" indent="-171450">
              <a:buFontTx/>
              <a:buChar char="-"/>
            </a:pPr>
            <a:endParaRPr lang="fr-FR" sz="800" dirty="0"/>
          </a:p>
          <a:p>
            <a:r>
              <a:rPr lang="fr-FR" sz="1500" dirty="0"/>
              <a:t>*Une histoire en </a:t>
            </a:r>
            <a:r>
              <a:rPr lang="fr-FR" sz="1500" b="1" dirty="0"/>
              <a:t>douze temps</a:t>
            </a:r>
            <a:r>
              <a:rPr lang="fr-FR" sz="1500" dirty="0"/>
              <a:t> ; Avec comme point de départ *1511 : Au sud du Maroc, les Saadiens…</a:t>
            </a:r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C9A6EBDD-E5DD-80A1-09E2-14FA3DB46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013" y="89624"/>
            <a:ext cx="6844652" cy="48582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Ellipse 43">
            <a:extLst>
              <a:ext uri="{FF2B5EF4-FFF2-40B4-BE49-F238E27FC236}">
                <a16:creationId xmlns:a16="http://schemas.microsoft.com/office/drawing/2014/main" id="{694CB2E7-9DA9-EA4C-B7D1-CAE61A53EF5B}"/>
              </a:ext>
            </a:extLst>
          </p:cNvPr>
          <p:cNvSpPr/>
          <p:nvPr/>
        </p:nvSpPr>
        <p:spPr>
          <a:xfrm>
            <a:off x="6491321" y="2401837"/>
            <a:ext cx="274320" cy="2338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37B4AA4B-0185-99FA-4DDD-F101D818D444}"/>
              </a:ext>
            </a:extLst>
          </p:cNvPr>
          <p:cNvSpPr/>
          <p:nvPr/>
        </p:nvSpPr>
        <p:spPr>
          <a:xfrm>
            <a:off x="8053421" y="1979146"/>
            <a:ext cx="274320" cy="2338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0D2A28B9-9AB0-2B52-B307-A1E19C1E5A5C}"/>
              </a:ext>
            </a:extLst>
          </p:cNvPr>
          <p:cNvSpPr/>
          <p:nvPr/>
        </p:nvSpPr>
        <p:spPr>
          <a:xfrm>
            <a:off x="6225081" y="2279304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617BA01A-12B5-9466-BE74-B8DA7ECF61FE}"/>
              </a:ext>
            </a:extLst>
          </p:cNvPr>
          <p:cNvSpPr/>
          <p:nvPr/>
        </p:nvSpPr>
        <p:spPr>
          <a:xfrm>
            <a:off x="6969468" y="82299"/>
            <a:ext cx="274320" cy="23386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470B42C5-82F1-3B07-35F7-E23B3C101F81}"/>
              </a:ext>
            </a:extLst>
          </p:cNvPr>
          <p:cNvSpPr/>
          <p:nvPr/>
        </p:nvSpPr>
        <p:spPr>
          <a:xfrm>
            <a:off x="7384205" y="2004125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384BB41F-D5EE-80C1-7291-1F0DFC455C89}"/>
              </a:ext>
            </a:extLst>
          </p:cNvPr>
          <p:cNvSpPr/>
          <p:nvPr/>
        </p:nvSpPr>
        <p:spPr>
          <a:xfrm>
            <a:off x="8397068" y="2643264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A8E1CBD7-F118-D26B-4B6D-03A57EA1E1A2}"/>
              </a:ext>
            </a:extLst>
          </p:cNvPr>
          <p:cNvSpPr/>
          <p:nvPr/>
        </p:nvSpPr>
        <p:spPr>
          <a:xfrm>
            <a:off x="7914493" y="485017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CDD965F8-E65E-19DF-98BE-AFDC478C5EB6}"/>
              </a:ext>
            </a:extLst>
          </p:cNvPr>
          <p:cNvSpPr/>
          <p:nvPr/>
        </p:nvSpPr>
        <p:spPr>
          <a:xfrm>
            <a:off x="9170685" y="142953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6B32B577-C9B8-40E0-F9AB-38980276C8DC}"/>
              </a:ext>
            </a:extLst>
          </p:cNvPr>
          <p:cNvSpPr/>
          <p:nvPr/>
        </p:nvSpPr>
        <p:spPr>
          <a:xfrm>
            <a:off x="8707517" y="74785"/>
            <a:ext cx="274320" cy="233869"/>
          </a:xfrm>
          <a:prstGeom prst="ellipse">
            <a:avLst/>
          </a:prstGeom>
          <a:solidFill>
            <a:srgbClr val="4BD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1D6D2490-7E7E-DDC5-5D3C-9C541EC774AB}"/>
              </a:ext>
            </a:extLst>
          </p:cNvPr>
          <p:cNvSpPr/>
          <p:nvPr/>
        </p:nvSpPr>
        <p:spPr>
          <a:xfrm>
            <a:off x="10791689" y="307832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4C0CAA8D-DC4E-D000-DCD7-74931AE95816}"/>
              </a:ext>
            </a:extLst>
          </p:cNvPr>
          <p:cNvCxnSpPr>
            <a:cxnSpLocks/>
            <a:endCxn id="60" idx="6"/>
          </p:cNvCxnSpPr>
          <p:nvPr/>
        </p:nvCxnSpPr>
        <p:spPr>
          <a:xfrm flipH="1">
            <a:off x="11066009" y="2899093"/>
            <a:ext cx="515472" cy="29616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9A7AFD60-9120-2CAF-DE3D-E8922DEAA37C}"/>
              </a:ext>
            </a:extLst>
          </p:cNvPr>
          <p:cNvCxnSpPr>
            <a:cxnSpLocks/>
          </p:cNvCxnSpPr>
          <p:nvPr/>
        </p:nvCxnSpPr>
        <p:spPr>
          <a:xfrm flipH="1">
            <a:off x="11581481" y="1908698"/>
            <a:ext cx="214279" cy="990395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3E56262E-9343-AB77-6DEC-41A8B519AF53}"/>
              </a:ext>
            </a:extLst>
          </p:cNvPr>
          <p:cNvCxnSpPr>
            <a:cxnSpLocks/>
          </p:cNvCxnSpPr>
          <p:nvPr/>
        </p:nvCxnSpPr>
        <p:spPr>
          <a:xfrm>
            <a:off x="10654529" y="1379801"/>
            <a:ext cx="1141231" cy="557961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37C71415-E36A-A0E4-6BF4-16CAC098953F}"/>
              </a:ext>
            </a:extLst>
          </p:cNvPr>
          <p:cNvCxnSpPr>
            <a:cxnSpLocks/>
            <a:endCxn id="57" idx="5"/>
          </p:cNvCxnSpPr>
          <p:nvPr/>
        </p:nvCxnSpPr>
        <p:spPr>
          <a:xfrm flipH="1" flipV="1">
            <a:off x="9404832" y="342574"/>
            <a:ext cx="1152710" cy="954541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8773AA23-1CC0-ED7C-8DC9-2ABE70FEBC7A}"/>
              </a:ext>
            </a:extLst>
          </p:cNvPr>
          <p:cNvCxnSpPr>
            <a:cxnSpLocks/>
          </p:cNvCxnSpPr>
          <p:nvPr/>
        </p:nvCxnSpPr>
        <p:spPr>
          <a:xfrm flipH="1" flipV="1">
            <a:off x="10015870" y="82299"/>
            <a:ext cx="541672" cy="1214816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>
            <a:extLst>
              <a:ext uri="{FF2B5EF4-FFF2-40B4-BE49-F238E27FC236}">
                <a16:creationId xmlns:a16="http://schemas.microsoft.com/office/drawing/2014/main" id="{5BCCF6EC-A813-E522-DD2F-759A32364B76}"/>
              </a:ext>
            </a:extLst>
          </p:cNvPr>
          <p:cNvSpPr/>
          <p:nvPr/>
        </p:nvSpPr>
        <p:spPr>
          <a:xfrm>
            <a:off x="10517369" y="126286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EFBE5D4E-17F7-7475-C49A-BADC6E1FF28C}"/>
              </a:ext>
            </a:extLst>
          </p:cNvPr>
          <p:cNvSpPr/>
          <p:nvPr/>
        </p:nvSpPr>
        <p:spPr>
          <a:xfrm>
            <a:off x="5331010" y="3078327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D4F3BEB5-EACE-F8C9-B9A1-34E649675A4E}"/>
              </a:ext>
            </a:extLst>
          </p:cNvPr>
          <p:cNvSpPr/>
          <p:nvPr/>
        </p:nvSpPr>
        <p:spPr>
          <a:xfrm>
            <a:off x="6096000" y="1424912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BB6CD8DC-1B74-C3FB-546B-5F06EE8D5BF2}"/>
              </a:ext>
            </a:extLst>
          </p:cNvPr>
          <p:cNvCxnSpPr>
            <a:cxnSpLocks/>
            <a:endCxn id="69" idx="0"/>
          </p:cNvCxnSpPr>
          <p:nvPr/>
        </p:nvCxnSpPr>
        <p:spPr>
          <a:xfrm flipH="1">
            <a:off x="5468170" y="1571748"/>
            <a:ext cx="151355" cy="1506579"/>
          </a:xfrm>
          <a:prstGeom prst="straightConnector1">
            <a:avLst/>
          </a:prstGeom>
          <a:ln w="76200">
            <a:solidFill>
              <a:srgbClr val="7698D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Ellipse 72">
            <a:extLst>
              <a:ext uri="{FF2B5EF4-FFF2-40B4-BE49-F238E27FC236}">
                <a16:creationId xmlns:a16="http://schemas.microsoft.com/office/drawing/2014/main" id="{C19E05AD-126D-A40C-7F75-AF5B73F70C7B}"/>
              </a:ext>
            </a:extLst>
          </p:cNvPr>
          <p:cNvSpPr/>
          <p:nvPr/>
        </p:nvSpPr>
        <p:spPr>
          <a:xfrm>
            <a:off x="5482365" y="1571748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DDD8DE10-132D-5D52-367D-9C059FE0A149}"/>
              </a:ext>
            </a:extLst>
          </p:cNvPr>
          <p:cNvCxnSpPr>
            <a:cxnSpLocks/>
          </p:cNvCxnSpPr>
          <p:nvPr/>
        </p:nvCxnSpPr>
        <p:spPr>
          <a:xfrm>
            <a:off x="5566276" y="2054697"/>
            <a:ext cx="267489" cy="237718"/>
          </a:xfrm>
          <a:prstGeom prst="straightConnector1">
            <a:avLst/>
          </a:prstGeom>
          <a:ln w="76200">
            <a:solidFill>
              <a:srgbClr val="7698D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26A6FB27-E478-6FC5-E17D-7064D3F6279D}"/>
              </a:ext>
            </a:extLst>
          </p:cNvPr>
          <p:cNvCxnSpPr>
            <a:cxnSpLocks/>
            <a:endCxn id="48" idx="7"/>
          </p:cNvCxnSpPr>
          <p:nvPr/>
        </p:nvCxnSpPr>
        <p:spPr>
          <a:xfrm flipH="1">
            <a:off x="6459228" y="1975075"/>
            <a:ext cx="157749" cy="33847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Ellipse 75">
            <a:extLst>
              <a:ext uri="{FF2B5EF4-FFF2-40B4-BE49-F238E27FC236}">
                <a16:creationId xmlns:a16="http://schemas.microsoft.com/office/drawing/2014/main" id="{F59E837B-5F60-1FDA-930F-469CED648EB3}"/>
              </a:ext>
            </a:extLst>
          </p:cNvPr>
          <p:cNvSpPr/>
          <p:nvPr/>
        </p:nvSpPr>
        <p:spPr>
          <a:xfrm>
            <a:off x="6479817" y="1852108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58D95A05-0A24-8BB1-BD42-496BFFB994F9}"/>
              </a:ext>
            </a:extLst>
          </p:cNvPr>
          <p:cNvSpPr/>
          <p:nvPr/>
        </p:nvSpPr>
        <p:spPr>
          <a:xfrm>
            <a:off x="8574868" y="1307977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cxnSp>
        <p:nvCxnSpPr>
          <p:cNvPr id="82" name="Connecteur droit avec flèche 81">
            <a:extLst>
              <a:ext uri="{FF2B5EF4-FFF2-40B4-BE49-F238E27FC236}">
                <a16:creationId xmlns:a16="http://schemas.microsoft.com/office/drawing/2014/main" id="{36C7172D-5CC3-2BAC-228A-54ADED0088A2}"/>
              </a:ext>
            </a:extLst>
          </p:cNvPr>
          <p:cNvCxnSpPr>
            <a:cxnSpLocks/>
          </p:cNvCxnSpPr>
          <p:nvPr/>
        </p:nvCxnSpPr>
        <p:spPr>
          <a:xfrm flipH="1">
            <a:off x="5464059" y="191719"/>
            <a:ext cx="369706" cy="61267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Ellipse 86">
            <a:extLst>
              <a:ext uri="{FF2B5EF4-FFF2-40B4-BE49-F238E27FC236}">
                <a16:creationId xmlns:a16="http://schemas.microsoft.com/office/drawing/2014/main" id="{D03C775B-26EE-E63F-FDFE-D10C3E745AEF}"/>
              </a:ext>
            </a:extLst>
          </p:cNvPr>
          <p:cNvSpPr/>
          <p:nvPr/>
        </p:nvSpPr>
        <p:spPr>
          <a:xfrm>
            <a:off x="5728775" y="48047"/>
            <a:ext cx="274320" cy="23386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56A1584A-CB98-5EBD-14DE-4A65086DB4E3}"/>
              </a:ext>
            </a:extLst>
          </p:cNvPr>
          <p:cNvCxnSpPr>
            <a:cxnSpLocks/>
            <a:endCxn id="99" idx="0"/>
          </p:cNvCxnSpPr>
          <p:nvPr/>
        </p:nvCxnSpPr>
        <p:spPr>
          <a:xfrm>
            <a:off x="6096000" y="2518772"/>
            <a:ext cx="658137" cy="2218037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Ellipse 90">
            <a:extLst>
              <a:ext uri="{FF2B5EF4-FFF2-40B4-BE49-F238E27FC236}">
                <a16:creationId xmlns:a16="http://schemas.microsoft.com/office/drawing/2014/main" id="{242D29D9-4769-A919-FDAC-3A57F703F843}"/>
              </a:ext>
            </a:extLst>
          </p:cNvPr>
          <p:cNvSpPr/>
          <p:nvPr/>
        </p:nvSpPr>
        <p:spPr>
          <a:xfrm>
            <a:off x="5958840" y="2518772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9EC2DCD5-1FD7-CE55-A9DA-3A057C158F81}"/>
              </a:ext>
            </a:extLst>
          </p:cNvPr>
          <p:cNvSpPr/>
          <p:nvPr/>
        </p:nvSpPr>
        <p:spPr>
          <a:xfrm>
            <a:off x="5879181" y="2237994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C1E7E705-9018-4E58-70A6-7C94880B6089}"/>
              </a:ext>
            </a:extLst>
          </p:cNvPr>
          <p:cNvSpPr/>
          <p:nvPr/>
        </p:nvSpPr>
        <p:spPr>
          <a:xfrm>
            <a:off x="5793592" y="2258166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ABE6DFD1-D5FC-C84A-6C69-BE5C3902DC1F}"/>
              </a:ext>
            </a:extLst>
          </p:cNvPr>
          <p:cNvSpPr/>
          <p:nvPr/>
        </p:nvSpPr>
        <p:spPr>
          <a:xfrm>
            <a:off x="6616977" y="4736809"/>
            <a:ext cx="274320" cy="2338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135" name="Connecteur droit avec flèche 134">
            <a:extLst>
              <a:ext uri="{FF2B5EF4-FFF2-40B4-BE49-F238E27FC236}">
                <a16:creationId xmlns:a16="http://schemas.microsoft.com/office/drawing/2014/main" id="{9AF8F344-B01A-C379-903B-0BA4E5A6BA22}"/>
              </a:ext>
            </a:extLst>
          </p:cNvPr>
          <p:cNvCxnSpPr>
            <a:cxnSpLocks/>
            <a:stCxn id="52" idx="6"/>
            <a:endCxn id="56" idx="2"/>
          </p:cNvCxnSpPr>
          <p:nvPr/>
        </p:nvCxnSpPr>
        <p:spPr>
          <a:xfrm>
            <a:off x="7243788" y="199234"/>
            <a:ext cx="670705" cy="402718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Ellipse 137">
            <a:extLst>
              <a:ext uri="{FF2B5EF4-FFF2-40B4-BE49-F238E27FC236}">
                <a16:creationId xmlns:a16="http://schemas.microsoft.com/office/drawing/2014/main" id="{0719B299-4A32-C777-C2CE-F9615B7FE397}"/>
              </a:ext>
            </a:extLst>
          </p:cNvPr>
          <p:cNvSpPr/>
          <p:nvPr/>
        </p:nvSpPr>
        <p:spPr>
          <a:xfrm>
            <a:off x="7622597" y="826890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cxnSp>
        <p:nvCxnSpPr>
          <p:cNvPr id="139" name="Connecteur droit avec flèche 138">
            <a:extLst>
              <a:ext uri="{FF2B5EF4-FFF2-40B4-BE49-F238E27FC236}">
                <a16:creationId xmlns:a16="http://schemas.microsoft.com/office/drawing/2014/main" id="{2FA8B7C3-1456-C605-87FC-F93EAF37BAF8}"/>
              </a:ext>
            </a:extLst>
          </p:cNvPr>
          <p:cNvCxnSpPr>
            <a:cxnSpLocks/>
            <a:endCxn id="138" idx="3"/>
          </p:cNvCxnSpPr>
          <p:nvPr/>
        </p:nvCxnSpPr>
        <p:spPr>
          <a:xfrm flipV="1">
            <a:off x="7226382" y="1026510"/>
            <a:ext cx="436388" cy="1114721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Ellipse 144">
            <a:extLst>
              <a:ext uri="{FF2B5EF4-FFF2-40B4-BE49-F238E27FC236}">
                <a16:creationId xmlns:a16="http://schemas.microsoft.com/office/drawing/2014/main" id="{66F99F67-3749-7F8D-CF5B-AF11004C3596}"/>
              </a:ext>
            </a:extLst>
          </p:cNvPr>
          <p:cNvSpPr/>
          <p:nvPr/>
        </p:nvSpPr>
        <p:spPr>
          <a:xfrm>
            <a:off x="7080453" y="202429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C1152FA3-B830-08DC-3F96-C39891037A15}"/>
              </a:ext>
            </a:extLst>
          </p:cNvPr>
          <p:cNvSpPr/>
          <p:nvPr/>
        </p:nvSpPr>
        <p:spPr>
          <a:xfrm>
            <a:off x="4526217" y="1820827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48" name="Ellipse 147">
            <a:extLst>
              <a:ext uri="{FF2B5EF4-FFF2-40B4-BE49-F238E27FC236}">
                <a16:creationId xmlns:a16="http://schemas.microsoft.com/office/drawing/2014/main" id="{4D768348-1C59-98DE-8BD9-EB56E9E6A675}"/>
              </a:ext>
            </a:extLst>
          </p:cNvPr>
          <p:cNvSpPr/>
          <p:nvPr/>
        </p:nvSpPr>
        <p:spPr>
          <a:xfrm>
            <a:off x="3118349" y="2074603"/>
            <a:ext cx="274320" cy="2338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149" name="Ellipse 148">
            <a:extLst>
              <a:ext uri="{FF2B5EF4-FFF2-40B4-BE49-F238E27FC236}">
                <a16:creationId xmlns:a16="http://schemas.microsoft.com/office/drawing/2014/main" id="{528367D0-98C5-A684-9611-D50C88EE9CC5}"/>
              </a:ext>
            </a:extLst>
          </p:cNvPr>
          <p:cNvSpPr/>
          <p:nvPr/>
        </p:nvSpPr>
        <p:spPr>
          <a:xfrm>
            <a:off x="3434975" y="2076526"/>
            <a:ext cx="274320" cy="2338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2031C8CD-0263-D542-0DB8-B3877421492C}"/>
              </a:ext>
            </a:extLst>
          </p:cNvPr>
          <p:cNvSpPr/>
          <p:nvPr/>
        </p:nvSpPr>
        <p:spPr>
          <a:xfrm>
            <a:off x="4366634" y="2519751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DD6EC5BF-1D30-3476-D6C8-FF4567856E36}"/>
              </a:ext>
            </a:extLst>
          </p:cNvPr>
          <p:cNvSpPr/>
          <p:nvPr/>
        </p:nvSpPr>
        <p:spPr>
          <a:xfrm>
            <a:off x="2353920" y="2723677"/>
            <a:ext cx="274320" cy="23386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4F0C7E62-FA55-E531-1F1F-41C8AD8CDF14}"/>
              </a:ext>
            </a:extLst>
          </p:cNvPr>
          <p:cNvSpPr/>
          <p:nvPr/>
        </p:nvSpPr>
        <p:spPr>
          <a:xfrm>
            <a:off x="2628240" y="3195261"/>
            <a:ext cx="274320" cy="23386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84251A33-85F1-CAA6-EE35-369EEE0BAE8A}"/>
              </a:ext>
            </a:extLst>
          </p:cNvPr>
          <p:cNvSpPr/>
          <p:nvPr/>
        </p:nvSpPr>
        <p:spPr>
          <a:xfrm>
            <a:off x="3655153" y="3429000"/>
            <a:ext cx="274320" cy="2338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A6B2AD52-7A8C-F90B-4A11-D5451923F532}"/>
              </a:ext>
            </a:extLst>
          </p:cNvPr>
          <p:cNvSpPr/>
          <p:nvPr/>
        </p:nvSpPr>
        <p:spPr>
          <a:xfrm>
            <a:off x="4577549" y="1400730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E7667624-CBBF-F567-CF47-E8BFEE8D906D}"/>
              </a:ext>
            </a:extLst>
          </p:cNvPr>
          <p:cNvSpPr/>
          <p:nvPr/>
        </p:nvSpPr>
        <p:spPr>
          <a:xfrm>
            <a:off x="4308911" y="1399492"/>
            <a:ext cx="274320" cy="233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0E1BE75B-A8D3-C50E-FF45-31BA45192A6A}"/>
              </a:ext>
            </a:extLst>
          </p:cNvPr>
          <p:cNvSpPr/>
          <p:nvPr/>
        </p:nvSpPr>
        <p:spPr>
          <a:xfrm>
            <a:off x="4012190" y="1393177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2B18262-DDA1-836D-B3EE-4ACE879AE8D6}"/>
              </a:ext>
            </a:extLst>
          </p:cNvPr>
          <p:cNvSpPr/>
          <p:nvPr/>
        </p:nvSpPr>
        <p:spPr>
          <a:xfrm>
            <a:off x="5503336" y="2577713"/>
            <a:ext cx="274320" cy="2338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079BCC8B-2A1A-187B-1A9F-EC4B6DFB8C21}"/>
              </a:ext>
            </a:extLst>
          </p:cNvPr>
          <p:cNvCxnSpPr>
            <a:cxnSpLocks/>
            <a:endCxn id="2" idx="0"/>
          </p:cNvCxnSpPr>
          <p:nvPr/>
        </p:nvCxnSpPr>
        <p:spPr>
          <a:xfrm>
            <a:off x="5542882" y="2161059"/>
            <a:ext cx="97614" cy="416654"/>
          </a:xfrm>
          <a:prstGeom prst="straightConnector1">
            <a:avLst/>
          </a:prstGeom>
          <a:ln w="76200">
            <a:solidFill>
              <a:srgbClr val="7698D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720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B68E5-E625-48DB-7E7F-2A802EEA1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4A3B8BE1-85B6-26ED-89F9-38265AE280EF}"/>
              </a:ext>
            </a:extLst>
          </p:cNvPr>
          <p:cNvSpPr/>
          <p:nvPr/>
        </p:nvSpPr>
        <p:spPr>
          <a:xfrm>
            <a:off x="106680" y="58320"/>
            <a:ext cx="11978640" cy="674136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1511-1830 : En Afrique du Nord, une double-expansion musulmane : le Grand Maroc des Saadiens et des Alaouites ; L’expansion de l’Empire ottoman de l’Egypte à Alger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670-1525 : Le Maghreb médiéval</a:t>
            </a:r>
          </a:p>
          <a:p>
            <a:r>
              <a:rPr lang="fr-FR" sz="1600" dirty="0">
                <a:solidFill>
                  <a:srgbClr val="FF0000"/>
                </a:solidFill>
              </a:rPr>
              <a:t>670-705 : Conquête arabe du Maghreb ; Islamisation des chefs berbères</a:t>
            </a:r>
          </a:p>
          <a:p>
            <a:r>
              <a:rPr lang="fr-FR" sz="1600" dirty="0">
                <a:solidFill>
                  <a:srgbClr val="FF0000"/>
                </a:solidFill>
              </a:rPr>
              <a:t>739-761 : La grande Révolte berbère ; Naissance d’un Islam</a:t>
            </a:r>
            <a:r>
              <a:rPr lang="fr-FR" sz="1600" i="1" dirty="0">
                <a:solidFill>
                  <a:srgbClr val="FF0000"/>
                </a:solidFill>
              </a:rPr>
              <a:t> kharijite</a:t>
            </a:r>
            <a:r>
              <a:rPr lang="fr-FR" sz="1600" dirty="0">
                <a:solidFill>
                  <a:srgbClr val="FF0000"/>
                </a:solidFill>
              </a:rPr>
              <a:t> égalitaire des tribus berbères, opposé à un Islam </a:t>
            </a:r>
            <a:r>
              <a:rPr lang="fr-FR" sz="1600" i="1" dirty="0">
                <a:solidFill>
                  <a:srgbClr val="FF0000"/>
                </a:solidFill>
              </a:rPr>
              <a:t>sunnite </a:t>
            </a:r>
            <a:r>
              <a:rPr lang="fr-FR" sz="1600" dirty="0">
                <a:solidFill>
                  <a:srgbClr val="FF0000"/>
                </a:solidFill>
              </a:rPr>
              <a:t>arabe minoritaire des villes</a:t>
            </a:r>
          </a:p>
          <a:p>
            <a:r>
              <a:rPr lang="fr-FR" sz="1600" dirty="0">
                <a:solidFill>
                  <a:srgbClr val="FF0000"/>
                </a:solidFill>
              </a:rPr>
              <a:t>744-909 : Après La Révolte berbère, tout en restant théoriquement sous l’obédience du califat abbasside de Bagdad, le Maghreb se réorganise en cinq royaumes : A l’est, l’Ifriqiya des Aghlabides arabes sunnites ; Au centre, le royaume berbère kharidjite de Tahert des </a:t>
            </a:r>
            <a:r>
              <a:rPr lang="fr-FR" sz="1600" dirty="0" err="1">
                <a:solidFill>
                  <a:srgbClr val="FF0000"/>
                </a:solidFill>
              </a:rPr>
              <a:t>Rustémides</a:t>
            </a:r>
            <a:r>
              <a:rPr lang="fr-FR" sz="1600" dirty="0">
                <a:solidFill>
                  <a:srgbClr val="FF0000"/>
                </a:solidFill>
              </a:rPr>
              <a:t> ; Sur la côte atlantique, la confédération berbère kharidjite des </a:t>
            </a:r>
            <a:r>
              <a:rPr lang="fr-FR" sz="1600" dirty="0" err="1">
                <a:solidFill>
                  <a:srgbClr val="FF0000"/>
                </a:solidFill>
              </a:rPr>
              <a:t>Berghouata</a:t>
            </a:r>
            <a:r>
              <a:rPr lang="fr-FR" sz="1600" dirty="0">
                <a:solidFill>
                  <a:srgbClr val="FF0000"/>
                </a:solidFill>
              </a:rPr>
              <a:t> ; Au sud de l’Atlas, dans le Tafilalet, le royaume berbère kharidjite de l’oasis de </a:t>
            </a:r>
            <a:r>
              <a:rPr lang="fr-FR" sz="1600" dirty="0" err="1">
                <a:solidFill>
                  <a:srgbClr val="FF0000"/>
                </a:solidFill>
              </a:rPr>
              <a:t>Sijilmasa</a:t>
            </a:r>
            <a:r>
              <a:rPr lang="fr-FR" sz="1600" dirty="0">
                <a:solidFill>
                  <a:srgbClr val="FF0000"/>
                </a:solidFill>
              </a:rPr>
              <a:t> ; Au nord de l’Atlas, le royaume de Fès des Idrissides arabes chiites</a:t>
            </a:r>
          </a:p>
          <a:p>
            <a:r>
              <a:rPr lang="fr-FR" sz="1600" dirty="0">
                <a:solidFill>
                  <a:srgbClr val="FF0000"/>
                </a:solidFill>
              </a:rPr>
              <a:t>909-973 : De l’Ifriqiya à la côte atlantique et à l’Egypte, et opposé aux califats sunnites, abbasside de Bagdad et omeyyade de Cordoue, le califat et </a:t>
            </a:r>
            <a:r>
              <a:rPr lang="fr-FR" sz="1600" dirty="0" err="1">
                <a:solidFill>
                  <a:srgbClr val="FF0000"/>
                </a:solidFill>
              </a:rPr>
              <a:t>centralchiite</a:t>
            </a:r>
            <a:r>
              <a:rPr lang="fr-FR" sz="1600" dirty="0">
                <a:solidFill>
                  <a:srgbClr val="FF0000"/>
                </a:solidFill>
              </a:rPr>
              <a:t> arabe des Fatimides unifie la côte sud de la Méditerranée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1014-1048 : En Ifriqiya, sécessions des Berbères : Hammadides de Bejaïa ; Zirides de Kairouan-Mahdia ; En Espagne, fin du califat omeyyade arabe de Cordoue (1031)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1050-1150 : En réaction, les Fatimides du Caire lancent des tribus arabes contre l’Ifriqiya : Banu Hilal, Banu </a:t>
            </a:r>
            <a:r>
              <a:rPr lang="fr-FR" sz="1600" dirty="0" err="1">
                <a:solidFill>
                  <a:srgbClr val="FF0000"/>
                </a:solidFill>
              </a:rPr>
              <a:t>Sulaym</a:t>
            </a:r>
            <a:r>
              <a:rPr lang="fr-FR" sz="1600" dirty="0">
                <a:solidFill>
                  <a:srgbClr val="FF0000"/>
                </a:solidFill>
              </a:rPr>
              <a:t> et Banu </a:t>
            </a:r>
            <a:r>
              <a:rPr lang="fr-FR" sz="1600" dirty="0" err="1">
                <a:solidFill>
                  <a:srgbClr val="FF0000"/>
                </a:solidFill>
              </a:rPr>
              <a:t>Mâqil</a:t>
            </a:r>
            <a:r>
              <a:rPr lang="fr-FR" sz="1600" dirty="0">
                <a:solidFill>
                  <a:srgbClr val="FF0000"/>
                </a:solidFill>
              </a:rPr>
              <a:t> ; Arabisation du Maghreb oriental </a:t>
            </a:r>
          </a:p>
          <a:p>
            <a:r>
              <a:rPr lang="fr-FR" sz="1500" dirty="0">
                <a:solidFill>
                  <a:srgbClr val="FF0000"/>
                </a:solidFill>
              </a:rPr>
              <a:t>1055-1269 : Les Empires berbères unifient le Maghreb</a:t>
            </a:r>
          </a:p>
          <a:p>
            <a:r>
              <a:rPr lang="fr-FR" sz="1500" dirty="0">
                <a:solidFill>
                  <a:srgbClr val="FF0000"/>
                </a:solidFill>
              </a:rPr>
              <a:t>	1055-1147 : Les Almoravides conquièrent le </a:t>
            </a:r>
            <a:r>
              <a:rPr lang="fr-FR" sz="1500" i="1" dirty="0">
                <a:solidFill>
                  <a:srgbClr val="FF0000"/>
                </a:solidFill>
              </a:rPr>
              <a:t>Maroc</a:t>
            </a:r>
            <a:r>
              <a:rPr lang="fr-FR" sz="1500" dirty="0">
                <a:solidFill>
                  <a:srgbClr val="FF0000"/>
                </a:solidFill>
              </a:rPr>
              <a:t> ; Placé sous l’obédience du califat de Bagdad, le Maroc entre dans l’orthodoxie 	sunnite 	malékite</a:t>
            </a:r>
          </a:p>
          <a:p>
            <a:r>
              <a:rPr lang="fr-FR" sz="1500" dirty="0">
                <a:solidFill>
                  <a:srgbClr val="FF0000"/>
                </a:solidFill>
              </a:rPr>
              <a:t>	1086-1120 : En Espagne, les Almoravides repoussent la Reconquista chrétienne et dominent l’al-Andalous ; Extension maximale de 	l’empire, du fleuve Sénégal au sud des Pyrénées : </a:t>
            </a:r>
            <a:r>
              <a:rPr lang="fr-FR" sz="1500" i="1" dirty="0">
                <a:solidFill>
                  <a:srgbClr val="FF0000"/>
                </a:solidFill>
              </a:rPr>
              <a:t>un empire maghrébin gouverne les deux rives du détroit de Gibraltar</a:t>
            </a:r>
            <a:endParaRPr lang="fr-FR" sz="1500" dirty="0">
              <a:solidFill>
                <a:srgbClr val="FF0000"/>
              </a:solidFill>
            </a:endParaRPr>
          </a:p>
          <a:p>
            <a:r>
              <a:rPr lang="fr-FR" sz="1500" dirty="0"/>
              <a:t>	1147-1269 : Les Almohades unifient l’ensemble du Maghreb et l’al-Andalus en </a:t>
            </a:r>
            <a:r>
              <a:rPr lang="fr-FR" sz="1400" dirty="0"/>
              <a:t>Espagne ; 1</a:t>
            </a:r>
            <a:r>
              <a:rPr lang="fr-FR" sz="1400" baseline="30000" dirty="0"/>
              <a:t>ère</a:t>
            </a:r>
            <a:r>
              <a:rPr lang="fr-FR" sz="1400" dirty="0"/>
              <a:t> arabisation du Maghreb occidental</a:t>
            </a:r>
            <a:endParaRPr lang="fr-FR" sz="1500" dirty="0"/>
          </a:p>
          <a:p>
            <a:r>
              <a:rPr lang="fr-FR" sz="1500" dirty="0"/>
              <a:t>1235-1525 : Le Maghreb se réorganise en trois pôles</a:t>
            </a:r>
          </a:p>
          <a:p>
            <a:r>
              <a:rPr lang="fr-FR" sz="1500" b="1" dirty="0"/>
              <a:t>1)</a:t>
            </a:r>
            <a:r>
              <a:rPr lang="fr-FR" sz="1500" dirty="0"/>
              <a:t> 1235-1517 : Au centre, le royaume berbère des </a:t>
            </a:r>
            <a:r>
              <a:rPr lang="fr-FR" sz="1500" dirty="0" err="1"/>
              <a:t>Zianides</a:t>
            </a:r>
            <a:r>
              <a:rPr lang="fr-FR" sz="1500" dirty="0"/>
              <a:t> de Tlemcen </a:t>
            </a:r>
          </a:p>
          <a:p>
            <a:r>
              <a:rPr lang="fr-FR" sz="1500" b="1" dirty="0"/>
              <a:t>2)</a:t>
            </a:r>
            <a:r>
              <a:rPr lang="fr-FR" sz="1500" dirty="0"/>
              <a:t> 1229-1511 : A l’est, en Ifriqiya, le sultanat berbère des Hafsides de Tunis</a:t>
            </a:r>
          </a:p>
          <a:p>
            <a:r>
              <a:rPr lang="fr-FR" sz="1500" b="1" dirty="0"/>
              <a:t>3)</a:t>
            </a:r>
            <a:r>
              <a:rPr lang="fr-FR" sz="1500" dirty="0"/>
              <a:t> 1269-1472-1525 : A l’ouest, le royaume berbère des Mérinides et des Wattassides de Fès échoue à réunifier le Maghreb ; 2</a:t>
            </a:r>
            <a:r>
              <a:rPr lang="fr-FR" sz="1500" baseline="30000" dirty="0"/>
              <a:t>ème</a:t>
            </a:r>
            <a:r>
              <a:rPr lang="fr-FR" sz="1500" dirty="0"/>
              <a:t> arabisation et naissance territoriale du Maroc</a:t>
            </a:r>
          </a:p>
          <a:p>
            <a:r>
              <a:rPr lang="fr-FR" sz="1500" dirty="0"/>
              <a:t>1415-1519 : Sur la côte atlantique, de Ceuta-Tanger à Massa, les Portugais installent des comptoirs, les </a:t>
            </a:r>
            <a:r>
              <a:rPr lang="fr-FR" sz="1500" i="1" dirty="0" err="1"/>
              <a:t>fronteiras</a:t>
            </a:r>
            <a:r>
              <a:rPr lang="fr-FR" sz="1500" dirty="0"/>
              <a:t> ; Les Espagnols s’emparent de Melilla</a:t>
            </a:r>
          </a:p>
          <a:p>
            <a:endParaRPr lang="fr-FR" sz="1600" dirty="0"/>
          </a:p>
          <a:p>
            <a:endParaRPr lang="fr-FR" sz="1600" dirty="0"/>
          </a:p>
          <a:p>
            <a:pPr>
              <a:lnSpc>
                <a:spcPct val="100000"/>
              </a:lnSpc>
            </a:pPr>
            <a:endParaRPr lang="fr-FR" altLang="fr-FR" sz="1600" b="1" kern="0" dirty="0">
              <a:cs typeface="Arial" panose="020B0604020202020204" pitchFamily="34" charset="0"/>
            </a:endParaRP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E3A7477A-7809-49D7-FFB7-DB61735FF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46141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F2DC0-6122-A7D1-9F09-1D1F68E77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D3AD5745-42BF-6AAF-9DCE-C9370847625E}"/>
              </a:ext>
            </a:extLst>
          </p:cNvPr>
          <p:cNvSpPr/>
          <p:nvPr/>
        </p:nvSpPr>
        <p:spPr>
          <a:xfrm>
            <a:off x="106680" y="0"/>
            <a:ext cx="11978640" cy="674136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sz="1600" b="1" dirty="0"/>
              <a:t>1510-1603 : En Méditerranée, conflit majeur entre les Habsbourg d’Espagne alliés au Maroc des Saadiens, et les Ottomans de Constantinople alliés au Corsaires d’Alger et à la France des Valois ; Au Maghreb occidental, le Grand Maroc des Saadiens maintient son indépendance face à l’expansion ottomane et conquiert au Soudan, l’empire des Songhaïs ; En revanche, au Maghreb central et oriental, naissances des Régences ottomanes d’Alger, de Tripoli et de Tunis</a:t>
            </a:r>
            <a:endParaRPr lang="fr-FR" sz="1600" dirty="0"/>
          </a:p>
          <a:p>
            <a:r>
              <a:rPr lang="fr-FR" sz="1600" b="1" dirty="0"/>
              <a:t>1)</a:t>
            </a:r>
            <a:r>
              <a:rPr lang="fr-FR" sz="1600" dirty="0"/>
              <a:t> 1511-1549 : Au Maroc, les Saadiens chassent les Portugais des </a:t>
            </a:r>
            <a:r>
              <a:rPr lang="fr-FR" sz="1600" i="1" dirty="0" err="1"/>
              <a:t>fronteiras</a:t>
            </a:r>
            <a:r>
              <a:rPr lang="fr-FR" sz="1600" dirty="0"/>
              <a:t> de la côte atlantique ; Et après les prises de Marrakech et de Fès, ils supplantent les Wattassides</a:t>
            </a:r>
          </a:p>
          <a:p>
            <a:r>
              <a:rPr lang="fr-FR" sz="1600" b="1" dirty="0"/>
              <a:t>2)</a:t>
            </a:r>
            <a:r>
              <a:rPr lang="fr-FR" sz="1600" dirty="0"/>
              <a:t> 1510-1517 : Au Maghreb oriental, les Espagnols s’emparent de nombreux ports, Mers el-Kébir, Oran, Alger, Bejaïa, Tripoli, et soumettent les </a:t>
            </a:r>
            <a:r>
              <a:rPr lang="fr-FR" sz="1600" dirty="0" err="1"/>
              <a:t>Zianides</a:t>
            </a:r>
            <a:r>
              <a:rPr lang="fr-FR" sz="1600" dirty="0"/>
              <a:t> de Tlemcen et les Hafsides de Tunis ; En Egypte, les Turcs Ottomans vainquent et supplantent les Mamelouks</a:t>
            </a:r>
          </a:p>
          <a:p>
            <a:r>
              <a:rPr lang="fr-FR" sz="1600" b="1" dirty="0"/>
              <a:t>3)</a:t>
            </a:r>
            <a:r>
              <a:rPr lang="fr-FR" sz="1600" dirty="0"/>
              <a:t> 1516-1519 : A Alger menacée par les Espagnols, le sultan Kheireddine Barberousse se tourne vers les Ottomans de Sélim 1</a:t>
            </a:r>
            <a:r>
              <a:rPr lang="fr-FR" sz="1600" baseline="30000" dirty="0"/>
              <a:t>er</a:t>
            </a:r>
            <a:r>
              <a:rPr lang="fr-FR" sz="1600" dirty="0"/>
              <a:t> et il obtient le titre de </a:t>
            </a:r>
            <a:r>
              <a:rPr lang="fr-FR" sz="1600" i="1" dirty="0" err="1"/>
              <a:t>beylerbey</a:t>
            </a:r>
            <a:r>
              <a:rPr lang="fr-FR" sz="1600" i="1" dirty="0"/>
              <a:t>, gouverneur ottoman</a:t>
            </a:r>
            <a:r>
              <a:rPr lang="fr-FR" sz="1600" dirty="0"/>
              <a:t> ; Prise de Tlemcen et fin des </a:t>
            </a:r>
            <a:r>
              <a:rPr lang="fr-FR" sz="1600" dirty="0" err="1"/>
              <a:t>Zianides</a:t>
            </a:r>
            <a:r>
              <a:rPr lang="fr-FR" sz="1600" dirty="0"/>
              <a:t> ; Naissance de la Régence ottomane d’Alger</a:t>
            </a:r>
          </a:p>
          <a:p>
            <a:r>
              <a:rPr lang="fr-FR" sz="1600" b="1" dirty="0"/>
              <a:t>4) </a:t>
            </a:r>
            <a:r>
              <a:rPr lang="fr-FR" sz="1600" dirty="0"/>
              <a:t>1526-1543 : En Europe centrale et en Méditerranée et au Maghreb, conflit majeur entre Ottomans et Habsbourg d’Autriche et d’Espagne : Les Ottomans s’emparent de la Hongrie et menacent Vienne, capitale de Ferdinand de Habsbourg ; A Alger, Barberousse chasse les Espagnols ; Mais les Espagnols s’allient aux Hafsides et occupent Tunis ; Guerres d’Italie et alliance du sultan ottoman Soliman et de Barberousse d’Alger avec le roi de France François 1</a:t>
            </a:r>
            <a:r>
              <a:rPr lang="fr-FR" sz="1600" baseline="30000" dirty="0"/>
              <a:t>er</a:t>
            </a:r>
            <a:r>
              <a:rPr lang="fr-FR" sz="1600" dirty="0"/>
              <a:t> contre l’Espagne du Habsbourg Charles Quint ; Barberousse assiège Nice</a:t>
            </a:r>
          </a:p>
          <a:p>
            <a:r>
              <a:rPr lang="fr-FR" sz="1600" b="1" dirty="0"/>
              <a:t>5) </a:t>
            </a:r>
            <a:r>
              <a:rPr lang="fr-FR" sz="1600" dirty="0"/>
              <a:t>1549-1557 : Au Maroc, le sultan Saadien Mohammed Ech-Cheikh s’allie aux Espagnols de Philippe II et vainc le Wattasside Abou Hassoun allié aux Turcs d’Alger</a:t>
            </a:r>
          </a:p>
          <a:p>
            <a:r>
              <a:rPr lang="fr-FR" sz="1600" b="1" dirty="0"/>
              <a:t>6)</a:t>
            </a:r>
            <a:r>
              <a:rPr lang="fr-FR" sz="1600" dirty="0"/>
              <a:t> 1551-1574 :  Les Ottomans reprennent Tripoli, Bejaïa et Tunis aux Espagnols ; Fin des Hafsides de Tunis</a:t>
            </a:r>
          </a:p>
          <a:p>
            <a:r>
              <a:rPr lang="fr-FR" sz="1600" b="1" dirty="0"/>
              <a:t>7)</a:t>
            </a:r>
            <a:r>
              <a:rPr lang="fr-FR" sz="1600" dirty="0"/>
              <a:t> 1587 : Naissances des Régences ottomanes d’Alger, Tripoli et Tunis ; Le Maghreb oriental de Tripoli à Tlemcen est intégré à l’Empire ottoman</a:t>
            </a:r>
          </a:p>
          <a:p>
            <a:r>
              <a:rPr lang="fr-FR" sz="1600" b="1" dirty="0"/>
              <a:t>8)</a:t>
            </a:r>
            <a:r>
              <a:rPr lang="fr-FR" sz="1600" dirty="0"/>
              <a:t> 1557-1574 : Au Maroc, le </a:t>
            </a:r>
            <a:r>
              <a:rPr lang="fr-FR" sz="1600" dirty="0" err="1"/>
              <a:t>Saadien</a:t>
            </a:r>
            <a:r>
              <a:rPr lang="fr-FR" sz="1600" dirty="0"/>
              <a:t> Abdallah El-Ghalib, allié aux Espagnols, lutte contre les Turcs d’Alger</a:t>
            </a:r>
          </a:p>
          <a:p>
            <a:r>
              <a:rPr lang="fr-FR" sz="1600" b="1" dirty="0"/>
              <a:t>9)</a:t>
            </a:r>
            <a:r>
              <a:rPr lang="fr-FR" sz="1600" dirty="0"/>
              <a:t> 1574-1577 : A Fès, le </a:t>
            </a:r>
            <a:r>
              <a:rPr lang="fr-FR" sz="1600" dirty="0" err="1"/>
              <a:t>Saadien</a:t>
            </a:r>
            <a:r>
              <a:rPr lang="fr-FR" sz="1600" dirty="0"/>
              <a:t> </a:t>
            </a:r>
            <a:r>
              <a:rPr lang="fr-FR" sz="1600" dirty="0" err="1"/>
              <a:t>Abd-el</a:t>
            </a:r>
            <a:r>
              <a:rPr lang="fr-FR" sz="1600" dirty="0"/>
              <a:t> Malik, avec l’aide provisoire des Turcs d’Alger, chasse du trône son neveu al-Mutawakkil qui se réfugie chez Sébastien 1</a:t>
            </a:r>
            <a:r>
              <a:rPr lang="fr-FR" sz="1600" baseline="30000" dirty="0"/>
              <a:t>er</a:t>
            </a:r>
            <a:r>
              <a:rPr lang="fr-FR" sz="1600" dirty="0"/>
              <a:t>, roi du Portugal</a:t>
            </a:r>
          </a:p>
          <a:p>
            <a:r>
              <a:rPr lang="fr-FR" sz="1600" b="1" dirty="0"/>
              <a:t>10)</a:t>
            </a:r>
            <a:r>
              <a:rPr lang="fr-FR" sz="1600" dirty="0"/>
              <a:t> 1578 : A Ksar El Kébir, la Bataille des Trois Rois, les Marocains d’Abd el-Malik vainquent les Portugais de Sébastien</a:t>
            </a:r>
          </a:p>
          <a:p>
            <a:r>
              <a:rPr lang="fr-FR" sz="1600" b="1" dirty="0"/>
              <a:t>11)</a:t>
            </a:r>
            <a:r>
              <a:rPr lang="fr-FR" sz="1600" dirty="0"/>
              <a:t> 1578-1591 : Au Soudan, le </a:t>
            </a:r>
            <a:r>
              <a:rPr lang="fr-FR" sz="1600" dirty="0" err="1"/>
              <a:t>Saadien</a:t>
            </a:r>
            <a:r>
              <a:rPr lang="fr-FR" sz="1600" dirty="0"/>
              <a:t> Al-Mansour s’empare de Tombouctou et de Gao et conquiert l’empire du Songhaï de l’Askia Ishaq II</a:t>
            </a:r>
          </a:p>
          <a:p>
            <a:r>
              <a:rPr lang="fr-FR" sz="1600" b="1" dirty="0"/>
              <a:t>12)</a:t>
            </a:r>
            <a:r>
              <a:rPr lang="fr-FR" sz="1600" dirty="0"/>
              <a:t> 1578-1603 : Règne d’Al-Mansour, sultan </a:t>
            </a:r>
            <a:r>
              <a:rPr lang="fr-FR" sz="1600" dirty="0" err="1"/>
              <a:t>saadien</a:t>
            </a:r>
            <a:r>
              <a:rPr lang="fr-FR" sz="1600" dirty="0"/>
              <a:t> du Maroc : Le Maroc affirme son indépendance face à l’Empire ottoman de Mourad III ; Puis il rejette l’alliance avec l’Espagne de Philippe II pour se rapprocher de l’Angleterre d’Elisabeth 1</a:t>
            </a:r>
            <a:r>
              <a:rPr lang="fr-FR" sz="1600" baseline="30000" dirty="0"/>
              <a:t>ère</a:t>
            </a:r>
            <a:endParaRPr lang="fr-FR" sz="1600" dirty="0"/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54C5ADD8-E7C9-952D-702F-18EC1CB2C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8345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F6BB0-1F34-FC42-9EB7-2615597B8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DF2618F6-1A52-A755-6A6D-767C733CFB92}"/>
              </a:ext>
            </a:extLst>
          </p:cNvPr>
          <p:cNvSpPr/>
          <p:nvPr/>
        </p:nvSpPr>
        <p:spPr>
          <a:xfrm>
            <a:off x="106680" y="58320"/>
            <a:ext cx="11978640" cy="674136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sz="1600" b="1" dirty="0"/>
              <a:t>(1603-)1666-1822 : Au Maghreb occidental, le sultanat indépendant du Maroc des Alaouites</a:t>
            </a:r>
          </a:p>
          <a:p>
            <a:r>
              <a:rPr lang="fr-FR" sz="1600" dirty="0"/>
              <a:t>(1603-)1666-1822 : Les Alaouites succèdent aux Saadiens et maintiennent l’indépendance du Maroc</a:t>
            </a:r>
          </a:p>
          <a:p>
            <a:r>
              <a:rPr lang="fr-FR" sz="1600" dirty="0"/>
              <a:t>1822-1845 : Face aux Français, conquérants de l’Algérie, sous Moulay </a:t>
            </a:r>
            <a:r>
              <a:rPr lang="fr-FR" sz="1600" dirty="0" err="1"/>
              <a:t>Abderrahman</a:t>
            </a:r>
            <a:r>
              <a:rPr lang="fr-FR" sz="1600" dirty="0"/>
              <a:t>, les Alaouites maintiennent l’indépendance du Maroc</a:t>
            </a:r>
          </a:p>
          <a:p>
            <a:r>
              <a:rPr lang="fr-FR" sz="1600" b="1" dirty="0"/>
              <a:t>1587-1830 : Au Maghreb oriental, les régences d’Alger, de Tunis et de Tripoli sous suzeraineté ottomane, deviennent autonomes</a:t>
            </a:r>
            <a:endParaRPr lang="fr-FR" sz="1600" dirty="0"/>
          </a:p>
          <a:p>
            <a:r>
              <a:rPr lang="fr-FR" sz="1600" b="1" dirty="0"/>
              <a:t>1)</a:t>
            </a:r>
            <a:r>
              <a:rPr lang="fr-FR" sz="1600" dirty="0"/>
              <a:t> 1587-1830 : La Régence des deys d’Alger</a:t>
            </a:r>
          </a:p>
          <a:p>
            <a:r>
              <a:rPr lang="fr-FR" sz="1600" dirty="0"/>
              <a:t>	1587-1711 : Le pacha règne, secondé par les beys de Mascara, Médéa et Constantine ; Apogée de la guerre de course</a:t>
            </a:r>
          </a:p>
          <a:p>
            <a:r>
              <a:rPr lang="fr-FR" sz="1600" dirty="0"/>
              <a:t>	1710-1830 : Le pouvoir passe aux mains des </a:t>
            </a:r>
            <a:r>
              <a:rPr lang="fr-FR" sz="1600" i="1" dirty="0"/>
              <a:t>deys</a:t>
            </a:r>
            <a:r>
              <a:rPr lang="fr-FR" sz="1600" dirty="0"/>
              <a:t>, chefs militaires, qui obtiennent le titre de pacha</a:t>
            </a:r>
          </a:p>
          <a:p>
            <a:r>
              <a:rPr lang="fr-FR" sz="1600" b="1" dirty="0"/>
              <a:t>2)</a:t>
            </a:r>
            <a:r>
              <a:rPr lang="fr-FR" sz="1600" dirty="0"/>
              <a:t> 1587-1814 : La Régence des beys de Tunis</a:t>
            </a:r>
          </a:p>
          <a:p>
            <a:r>
              <a:rPr lang="fr-FR" sz="1600" dirty="0"/>
              <a:t>	1598-1690 : Le pouvoir échoit au dey, chef militaire, puis au bey chargé de la levée des impôts ; Troubles et occupation par les Turcs 	d’Alger</a:t>
            </a:r>
          </a:p>
          <a:p>
            <a:r>
              <a:rPr lang="fr-FR" sz="1600" dirty="0"/>
              <a:t>	1705-1814 : La Régence des Husseinites : Le spahi et </a:t>
            </a:r>
            <a:r>
              <a:rPr lang="fr-FR" sz="1600" i="1" dirty="0" err="1"/>
              <a:t>Kouloughli</a:t>
            </a:r>
            <a:r>
              <a:rPr lang="fr-FR" sz="1600" i="1" dirty="0"/>
              <a:t> </a:t>
            </a:r>
            <a:r>
              <a:rPr lang="fr-FR" sz="1600" dirty="0"/>
              <a:t>Hussein devient bey et chasse les Algérois ; Puis nouvelle 	intervention des Algérois qui vassalisent la régence de Tunis</a:t>
            </a:r>
          </a:p>
          <a:p>
            <a:r>
              <a:rPr lang="fr-FR" sz="1600" b="1" dirty="0"/>
              <a:t>3)</a:t>
            </a:r>
            <a:r>
              <a:rPr lang="fr-FR" sz="1600" dirty="0"/>
              <a:t> 1587-1835 : La Régence des pachas de Tripoli</a:t>
            </a:r>
          </a:p>
          <a:p>
            <a:r>
              <a:rPr lang="fr-FR" sz="1600" dirty="0"/>
              <a:t>	1603-1679 : Le pouvoir échoit au dey, chef militaire, puis au bey chargé de la levée des impôts</a:t>
            </a:r>
          </a:p>
          <a:p>
            <a:r>
              <a:rPr lang="fr-FR" sz="1600" dirty="0"/>
              <a:t>	1711-1835 : La Régence des Karamanlis : Le spahi Ahmed </a:t>
            </a:r>
            <a:r>
              <a:rPr lang="fr-FR" sz="1600" dirty="0" err="1"/>
              <a:t>Karamanli</a:t>
            </a:r>
            <a:r>
              <a:rPr lang="fr-FR" sz="1600" dirty="0"/>
              <a:t> devient pacha héréditaire, tout en restant réellement vassal des 	Ottomans</a:t>
            </a:r>
          </a:p>
          <a:p>
            <a:pPr>
              <a:lnSpc>
                <a:spcPct val="100000"/>
              </a:lnSpc>
            </a:pPr>
            <a:endParaRPr lang="fr-FR" altLang="fr-FR" sz="1600" b="1" kern="0" dirty="0">
              <a:cs typeface="Arial" panose="020B0604020202020204" pitchFamily="34" charset="0"/>
            </a:endParaRP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44787C9E-2156-BDED-FF9D-BBFCC36D1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4672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E5EAC-578F-40FD-FFF3-51B77ECFF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C9536C-C787-8A80-CD52-6A959E0ABD49}"/>
              </a:ext>
            </a:extLst>
          </p:cNvPr>
          <p:cNvSpPr/>
          <p:nvPr/>
        </p:nvSpPr>
        <p:spPr>
          <a:xfrm>
            <a:off x="71119" y="117693"/>
            <a:ext cx="5935731" cy="60016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</a:t>
            </a:r>
            <a:r>
              <a:rPr lang="fr-FR" sz="1600"/>
              <a:t>L’Afrique </a:t>
            </a:r>
            <a:r>
              <a:rPr lang="fr-FR" sz="1600" dirty="0"/>
              <a:t>du Nord avant l’impérialisme européen</a:t>
            </a:r>
          </a:p>
          <a:p>
            <a:r>
              <a:rPr lang="fr-FR" sz="1600" dirty="0"/>
              <a:t>Rappel des 1</a:t>
            </a:r>
            <a:r>
              <a:rPr lang="fr-FR" sz="1600" baseline="30000" dirty="0"/>
              <a:t>ers</a:t>
            </a:r>
            <a:r>
              <a:rPr lang="fr-FR" sz="1600" dirty="0"/>
              <a:t> épisodes ; En six temps…</a:t>
            </a:r>
          </a:p>
          <a:p>
            <a:endParaRPr lang="fr-FR" sz="1600" dirty="0"/>
          </a:p>
          <a:p>
            <a:r>
              <a:rPr lang="fr-FR" sz="1600" dirty="0"/>
              <a:t>1) 670-705 : Au VIIe siècle…</a:t>
            </a:r>
          </a:p>
          <a:p>
            <a:r>
              <a:rPr lang="fr-FR" sz="1600" dirty="0"/>
              <a:t>Conquête arabo-musulmane du Maghreb ; Puis…</a:t>
            </a:r>
          </a:p>
          <a:p>
            <a:r>
              <a:rPr lang="fr-FR" sz="1600" dirty="0"/>
              <a:t>*711-14 : Conquête de l’Espagne</a:t>
            </a:r>
          </a:p>
          <a:p>
            <a:r>
              <a:rPr lang="fr-FR" sz="1600" dirty="0"/>
              <a:t>*705 : Au Maghreb, soumission et conversion des chefs berbères</a:t>
            </a:r>
          </a:p>
          <a:p>
            <a:endParaRPr lang="fr-FR" sz="1600" dirty="0"/>
          </a:p>
          <a:p>
            <a:r>
              <a:rPr lang="fr-FR" sz="1600" dirty="0"/>
              <a:t>2) 739-61 : Autour du Kharidjisme, Islam égalitaire</a:t>
            </a:r>
          </a:p>
          <a:p>
            <a:r>
              <a:rPr lang="fr-FR" sz="1600" dirty="0"/>
              <a:t>La grande Révolte berbère ; Et une reconfiguration…</a:t>
            </a:r>
          </a:p>
          <a:p>
            <a:r>
              <a:rPr lang="fr-FR" sz="1600" dirty="0"/>
              <a:t>*744-800 : Cinq royaumes se partagent le Maghreb</a:t>
            </a:r>
          </a:p>
          <a:p>
            <a:endParaRPr lang="fr-FR" sz="1600" dirty="0"/>
          </a:p>
          <a:p>
            <a:r>
              <a:rPr lang="fr-FR" sz="1600" dirty="0"/>
              <a:t>a) A l’est, l’Ifriqiya des Aghlabides arabes</a:t>
            </a:r>
          </a:p>
          <a:p>
            <a:r>
              <a:rPr lang="fr-FR" sz="1600" dirty="0"/>
              <a:t>b) Au centre, le royaume des </a:t>
            </a:r>
            <a:r>
              <a:rPr lang="fr-FR" sz="1600" dirty="0" err="1"/>
              <a:t>Rustémides</a:t>
            </a:r>
            <a:r>
              <a:rPr lang="fr-FR" sz="1600" dirty="0"/>
              <a:t> berbères</a:t>
            </a:r>
          </a:p>
          <a:p>
            <a:r>
              <a:rPr lang="fr-FR" sz="1600" dirty="0"/>
              <a:t>NB : Et le royaume vassal de Tlemcen</a:t>
            </a:r>
          </a:p>
          <a:p>
            <a:endParaRPr lang="fr-FR" sz="1600" dirty="0"/>
          </a:p>
          <a:p>
            <a:r>
              <a:rPr lang="fr-FR" sz="1600" dirty="0"/>
              <a:t>*Au Maghreb occidental…</a:t>
            </a:r>
          </a:p>
          <a:p>
            <a:r>
              <a:rPr lang="fr-FR" sz="1600" dirty="0"/>
              <a:t>c) Dans la plaine atlantique, la confédération berbère des </a:t>
            </a:r>
            <a:r>
              <a:rPr lang="fr-FR" sz="1600" dirty="0" err="1"/>
              <a:t>Berghouata</a:t>
            </a:r>
            <a:endParaRPr lang="fr-FR" sz="1600" dirty="0"/>
          </a:p>
          <a:p>
            <a:r>
              <a:rPr lang="fr-FR" sz="1600" dirty="0"/>
              <a:t>d) Au SE, aux portes du Sahara, le royaume berbère de </a:t>
            </a:r>
            <a:r>
              <a:rPr lang="fr-FR" sz="1600" dirty="0" err="1"/>
              <a:t>Sijilmassa</a:t>
            </a:r>
            <a:endParaRPr lang="fr-FR" sz="1600" dirty="0"/>
          </a:p>
          <a:p>
            <a:r>
              <a:rPr lang="fr-FR" sz="1600" dirty="0"/>
              <a:t>e) Au nord, à Fès, le royaume arabo-berbère des Idrissides…</a:t>
            </a:r>
          </a:p>
          <a:p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dirty="0"/>
              <a:t>3) 909-973 : De la côte atlantique au Caire (969)…</a:t>
            </a:r>
          </a:p>
          <a:p>
            <a:r>
              <a:rPr lang="fr-FR" sz="1600" dirty="0"/>
              <a:t>Parti du Maghreb central</a:t>
            </a:r>
          </a:p>
          <a:p>
            <a:r>
              <a:rPr lang="fr-FR" sz="1600" dirty="0"/>
              <a:t>Le califat chiite des Fatimides unifie la rive sud de la Méditerranée…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5EAE7ACF-7408-E319-9A96-128559DDB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75" t="31656" r="10766" b="4001"/>
          <a:stretch>
            <a:fillRect/>
          </a:stretch>
        </p:blipFill>
        <p:spPr>
          <a:xfrm rot="16200000">
            <a:off x="8651487" y="3340829"/>
            <a:ext cx="2493331" cy="43056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9" name="Picture 2" descr="http://www.larousse.fr/encyclopedie/data/images/1011344-Expansion_de_lislam_au_temps_des_Omeyyades.jpg">
            <a:extLst>
              <a:ext uri="{FF2B5EF4-FFF2-40B4-BE49-F238E27FC236}">
                <a16:creationId xmlns:a16="http://schemas.microsoft.com/office/drawing/2014/main" id="{A1F6ED23-B528-16CD-56C2-9EB89448DF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4" t="15130" r="71625" b="60555"/>
          <a:stretch>
            <a:fillRect/>
          </a:stretch>
        </p:blipFill>
        <p:spPr bwMode="auto">
          <a:xfrm>
            <a:off x="6138930" y="117693"/>
            <a:ext cx="4305625" cy="219037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02E69C16-D636-4758-FE36-F0433F8ADB98}"/>
              </a:ext>
            </a:extLst>
          </p:cNvPr>
          <p:cNvCxnSpPr>
            <a:cxnSpLocks/>
          </p:cNvCxnSpPr>
          <p:nvPr/>
        </p:nvCxnSpPr>
        <p:spPr>
          <a:xfrm flipV="1">
            <a:off x="7223359" y="403883"/>
            <a:ext cx="305192" cy="63664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43E2542F-679F-A7A3-FE9C-D4F05174FB92}"/>
              </a:ext>
            </a:extLst>
          </p:cNvPr>
          <p:cNvCxnSpPr>
            <a:cxnSpLocks/>
          </p:cNvCxnSpPr>
          <p:nvPr/>
        </p:nvCxnSpPr>
        <p:spPr>
          <a:xfrm flipV="1">
            <a:off x="9657470" y="1550582"/>
            <a:ext cx="142691" cy="55559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67CA97A0-7829-5C28-79BA-69D29B2741F3}"/>
              </a:ext>
            </a:extLst>
          </p:cNvPr>
          <p:cNvCxnSpPr>
            <a:cxnSpLocks/>
          </p:cNvCxnSpPr>
          <p:nvPr/>
        </p:nvCxnSpPr>
        <p:spPr>
          <a:xfrm flipH="1" flipV="1">
            <a:off x="9657470" y="2088552"/>
            <a:ext cx="787085" cy="2195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3343886F-7FB3-BB9C-81CA-2AA772D9E919}"/>
              </a:ext>
            </a:extLst>
          </p:cNvPr>
          <p:cNvCxnSpPr>
            <a:cxnSpLocks/>
          </p:cNvCxnSpPr>
          <p:nvPr/>
        </p:nvCxnSpPr>
        <p:spPr>
          <a:xfrm flipH="1" flipV="1">
            <a:off x="7223359" y="1040524"/>
            <a:ext cx="2494695" cy="43374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Image 47">
            <a:extLst>
              <a:ext uri="{FF2B5EF4-FFF2-40B4-BE49-F238E27FC236}">
                <a16:creationId xmlns:a16="http://schemas.microsoft.com/office/drawing/2014/main" id="{84A2C30F-A90E-254B-CAF0-B922B10F39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484" t="16368" r="15394" b="27664"/>
          <a:stretch>
            <a:fillRect/>
          </a:stretch>
        </p:blipFill>
        <p:spPr>
          <a:xfrm>
            <a:off x="6374783" y="1775219"/>
            <a:ext cx="5106380" cy="233897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9" name="Ellipse 48">
            <a:extLst>
              <a:ext uri="{FF2B5EF4-FFF2-40B4-BE49-F238E27FC236}">
                <a16:creationId xmlns:a16="http://schemas.microsoft.com/office/drawing/2014/main" id="{2391A815-753B-3F0F-21FF-5581DD85BFD1}"/>
              </a:ext>
            </a:extLst>
          </p:cNvPr>
          <p:cNvSpPr/>
          <p:nvPr/>
        </p:nvSpPr>
        <p:spPr>
          <a:xfrm>
            <a:off x="10979582" y="2478320"/>
            <a:ext cx="206578" cy="22424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DFD0DB69-9715-5CDD-6B31-776609ACC7AC}"/>
              </a:ext>
            </a:extLst>
          </p:cNvPr>
          <p:cNvSpPr/>
          <p:nvPr/>
        </p:nvSpPr>
        <p:spPr>
          <a:xfrm>
            <a:off x="7461555" y="2839207"/>
            <a:ext cx="206578" cy="22424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81495F27-2972-D239-FD44-BA36C13E76B7}"/>
              </a:ext>
            </a:extLst>
          </p:cNvPr>
          <p:cNvSpPr/>
          <p:nvPr/>
        </p:nvSpPr>
        <p:spPr>
          <a:xfrm>
            <a:off x="7770067" y="3519927"/>
            <a:ext cx="206578" cy="22424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3BCC0EF3-0C72-0765-937E-6765F651F4BF}"/>
              </a:ext>
            </a:extLst>
          </p:cNvPr>
          <p:cNvSpPr/>
          <p:nvPr/>
        </p:nvSpPr>
        <p:spPr>
          <a:xfrm>
            <a:off x="6908954" y="3118775"/>
            <a:ext cx="206578" cy="22424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A96E7D9F-658B-B291-26F2-A84FD4CE6347}"/>
              </a:ext>
            </a:extLst>
          </p:cNvPr>
          <p:cNvSpPr/>
          <p:nvPr/>
        </p:nvSpPr>
        <p:spPr>
          <a:xfrm>
            <a:off x="8721395" y="2614967"/>
            <a:ext cx="206578" cy="22424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E4815B1-A4BB-EAA6-0B12-2027DCF3DF4F}"/>
              </a:ext>
            </a:extLst>
          </p:cNvPr>
          <p:cNvSpPr/>
          <p:nvPr/>
        </p:nvSpPr>
        <p:spPr>
          <a:xfrm>
            <a:off x="9071200" y="5156432"/>
            <a:ext cx="206578" cy="2242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34F711E9-E2A7-9745-552E-4D6597D1E27A}"/>
              </a:ext>
            </a:extLst>
          </p:cNvPr>
          <p:cNvSpPr/>
          <p:nvPr/>
        </p:nvSpPr>
        <p:spPr>
          <a:xfrm>
            <a:off x="8021358" y="5493641"/>
            <a:ext cx="206578" cy="22424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639D8AD9-1EBC-C068-33B0-811C32FB75B7}"/>
              </a:ext>
            </a:extLst>
          </p:cNvPr>
          <p:cNvSpPr/>
          <p:nvPr/>
        </p:nvSpPr>
        <p:spPr>
          <a:xfrm>
            <a:off x="8024778" y="5248736"/>
            <a:ext cx="206578" cy="2242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4C912CFC-BA49-37F2-6B34-85996D659E3E}"/>
              </a:ext>
            </a:extLst>
          </p:cNvPr>
          <p:cNvSpPr/>
          <p:nvPr/>
        </p:nvSpPr>
        <p:spPr>
          <a:xfrm>
            <a:off x="7761415" y="5360856"/>
            <a:ext cx="206578" cy="22424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01111EA7-ABE2-6DEB-D497-9595E0865BE9}"/>
              </a:ext>
            </a:extLst>
          </p:cNvPr>
          <p:cNvSpPr/>
          <p:nvPr/>
        </p:nvSpPr>
        <p:spPr>
          <a:xfrm>
            <a:off x="8089811" y="4873772"/>
            <a:ext cx="206578" cy="22424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75E8766D-761B-227B-1F53-5E0696E758FE}"/>
              </a:ext>
            </a:extLst>
          </p:cNvPr>
          <p:cNvCxnSpPr>
            <a:cxnSpLocks/>
          </p:cNvCxnSpPr>
          <p:nvPr/>
        </p:nvCxnSpPr>
        <p:spPr>
          <a:xfrm>
            <a:off x="9753600" y="5717881"/>
            <a:ext cx="749507" cy="5383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15D478FF-57DE-7DB5-E95B-A1E46DA12A16}"/>
              </a:ext>
            </a:extLst>
          </p:cNvPr>
          <p:cNvCxnSpPr>
            <a:cxnSpLocks/>
            <a:endCxn id="58" idx="4"/>
          </p:cNvCxnSpPr>
          <p:nvPr/>
        </p:nvCxnSpPr>
        <p:spPr>
          <a:xfrm flipH="1" flipV="1">
            <a:off x="9174489" y="5380672"/>
            <a:ext cx="579111" cy="33720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E430B8DC-E7A6-2458-CDC0-844EE7A98671}"/>
              </a:ext>
            </a:extLst>
          </p:cNvPr>
          <p:cNvCxnSpPr>
            <a:cxnSpLocks/>
            <a:endCxn id="58" idx="2"/>
          </p:cNvCxnSpPr>
          <p:nvPr/>
        </p:nvCxnSpPr>
        <p:spPr>
          <a:xfrm>
            <a:off x="8824684" y="5268552"/>
            <a:ext cx="246516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8D72B772-442B-67A5-C562-CD043510BFDE}"/>
              </a:ext>
            </a:extLst>
          </p:cNvPr>
          <p:cNvCxnSpPr>
            <a:cxnSpLocks/>
            <a:endCxn id="60" idx="6"/>
          </p:cNvCxnSpPr>
          <p:nvPr/>
        </p:nvCxnSpPr>
        <p:spPr>
          <a:xfrm flipH="1">
            <a:off x="8231356" y="5268552"/>
            <a:ext cx="386750" cy="9230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2606C5EA-FA69-B379-282C-0ED7EB093144}"/>
              </a:ext>
            </a:extLst>
          </p:cNvPr>
          <p:cNvSpPr/>
          <p:nvPr/>
        </p:nvSpPr>
        <p:spPr>
          <a:xfrm>
            <a:off x="11143831" y="6259741"/>
            <a:ext cx="206578" cy="2242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1F42AB1B-9297-BFBB-9A8E-600882F63D9A}"/>
              </a:ext>
            </a:extLst>
          </p:cNvPr>
          <p:cNvCxnSpPr>
            <a:cxnSpLocks/>
          </p:cNvCxnSpPr>
          <p:nvPr/>
        </p:nvCxnSpPr>
        <p:spPr>
          <a:xfrm flipV="1">
            <a:off x="10679432" y="5572922"/>
            <a:ext cx="131192" cy="11951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17F0E938-5118-5E41-D103-3B9D5AE6AB74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10679432" y="5850997"/>
            <a:ext cx="494652" cy="44158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B31E8864-371A-5633-8773-9F29BAB51950}"/>
              </a:ext>
            </a:extLst>
          </p:cNvPr>
          <p:cNvSpPr/>
          <p:nvPr/>
        </p:nvSpPr>
        <p:spPr>
          <a:xfrm>
            <a:off x="10503107" y="5659596"/>
            <a:ext cx="206578" cy="22424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E6CE5861-B164-B319-B3A7-F8DA6B22092A}"/>
              </a:ext>
            </a:extLst>
          </p:cNvPr>
          <p:cNvCxnSpPr>
            <a:cxnSpLocks/>
          </p:cNvCxnSpPr>
          <p:nvPr/>
        </p:nvCxnSpPr>
        <p:spPr>
          <a:xfrm flipH="1">
            <a:off x="8719045" y="4985892"/>
            <a:ext cx="487689" cy="170540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6300B006-6F86-3BB7-97DC-0CE12FA42AD7}"/>
              </a:ext>
            </a:extLst>
          </p:cNvPr>
          <p:cNvCxnSpPr>
            <a:cxnSpLocks/>
          </p:cNvCxnSpPr>
          <p:nvPr/>
        </p:nvCxnSpPr>
        <p:spPr>
          <a:xfrm flipH="1" flipV="1">
            <a:off x="9153768" y="4985892"/>
            <a:ext cx="1626603" cy="507749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8D12994B-894C-CCD1-2B73-5D7E0B48642A}"/>
              </a:ext>
            </a:extLst>
          </p:cNvPr>
          <p:cNvSpPr/>
          <p:nvPr/>
        </p:nvSpPr>
        <p:spPr>
          <a:xfrm>
            <a:off x="10780371" y="5381521"/>
            <a:ext cx="206578" cy="2242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68AD6851-86BE-8F8B-E40D-6A3A4ACD17E0}"/>
              </a:ext>
            </a:extLst>
          </p:cNvPr>
          <p:cNvSpPr/>
          <p:nvPr/>
        </p:nvSpPr>
        <p:spPr>
          <a:xfrm>
            <a:off x="8615756" y="5156432"/>
            <a:ext cx="206578" cy="22424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058D49D-0D4B-6F8B-1C33-EF562F1D64E5}"/>
              </a:ext>
            </a:extLst>
          </p:cNvPr>
          <p:cNvSpPr/>
          <p:nvPr/>
        </p:nvSpPr>
        <p:spPr>
          <a:xfrm rot="3003997">
            <a:off x="10109433" y="2195349"/>
            <a:ext cx="1692877" cy="134435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8B0E709-459D-9A0D-A4A9-D11941F0C1B3}"/>
              </a:ext>
            </a:extLst>
          </p:cNvPr>
          <p:cNvSpPr/>
          <p:nvPr/>
        </p:nvSpPr>
        <p:spPr>
          <a:xfrm rot="4958307">
            <a:off x="8866019" y="1672490"/>
            <a:ext cx="836705" cy="186080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0993B90-AF64-593B-52BB-79216EC912CD}"/>
              </a:ext>
            </a:extLst>
          </p:cNvPr>
          <p:cNvSpPr/>
          <p:nvPr/>
        </p:nvSpPr>
        <p:spPr>
          <a:xfrm>
            <a:off x="8365829" y="2643284"/>
            <a:ext cx="206578" cy="22424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CECA4D6-221C-B703-F96E-9C3450AA0C02}"/>
              </a:ext>
            </a:extLst>
          </p:cNvPr>
          <p:cNvSpPr/>
          <p:nvPr/>
        </p:nvSpPr>
        <p:spPr>
          <a:xfrm rot="5606210">
            <a:off x="7377022" y="2319367"/>
            <a:ext cx="836705" cy="129596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F4C9ADD-FE71-37F1-D670-6446E55ADE4E}"/>
              </a:ext>
            </a:extLst>
          </p:cNvPr>
          <p:cNvSpPr/>
          <p:nvPr/>
        </p:nvSpPr>
        <p:spPr>
          <a:xfrm rot="8052708">
            <a:off x="6353185" y="3217477"/>
            <a:ext cx="997480" cy="39078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40CF546-261D-09AD-C01D-C1B2F251024C}"/>
              </a:ext>
            </a:extLst>
          </p:cNvPr>
          <p:cNvSpPr/>
          <p:nvPr/>
        </p:nvSpPr>
        <p:spPr>
          <a:xfrm rot="5574333">
            <a:off x="7447569" y="3320716"/>
            <a:ext cx="685620" cy="88115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3995AD2-6903-ACC4-9245-D1C9701E95EF}"/>
              </a:ext>
            </a:extLst>
          </p:cNvPr>
          <p:cNvSpPr/>
          <p:nvPr/>
        </p:nvSpPr>
        <p:spPr>
          <a:xfrm>
            <a:off x="7444351" y="225929"/>
            <a:ext cx="206578" cy="22424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ED2359B-9D6B-8CFC-75AB-EFE39759B3FA}"/>
              </a:ext>
            </a:extLst>
          </p:cNvPr>
          <p:cNvSpPr/>
          <p:nvPr/>
        </p:nvSpPr>
        <p:spPr>
          <a:xfrm>
            <a:off x="9673735" y="1378371"/>
            <a:ext cx="206578" cy="22424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8BD7E72-D98C-F067-99EB-510B1C1FD705}"/>
              </a:ext>
            </a:extLst>
          </p:cNvPr>
          <p:cNvSpPr/>
          <p:nvPr/>
        </p:nvSpPr>
        <p:spPr>
          <a:xfrm>
            <a:off x="7361686" y="1775219"/>
            <a:ext cx="206578" cy="22424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460755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BB36D-C49C-5FCB-08A0-34773F960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34717DB-AEF0-7757-A989-2C6B2B28F1DA}"/>
              </a:ext>
            </a:extLst>
          </p:cNvPr>
          <p:cNvSpPr/>
          <p:nvPr/>
        </p:nvSpPr>
        <p:spPr>
          <a:xfrm>
            <a:off x="71120" y="117693"/>
            <a:ext cx="5632994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*A partir du XIe siècle, nouvelles reconfigurations…</a:t>
            </a:r>
          </a:p>
          <a:p>
            <a:endParaRPr lang="fr-FR" sz="1600" dirty="0"/>
          </a:p>
          <a:p>
            <a:r>
              <a:rPr lang="fr-FR" sz="1600" dirty="0"/>
              <a:t>4) Au Maghreb oriental, sécessions dans l’Empire fatimide…</a:t>
            </a:r>
          </a:p>
          <a:p>
            <a:r>
              <a:rPr lang="fr-FR" sz="1600" dirty="0"/>
              <a:t>a) 1014 : Au Maghreb central, les Hammadides de Bejaïa</a:t>
            </a:r>
          </a:p>
          <a:p>
            <a:r>
              <a:rPr lang="fr-FR" sz="1600" dirty="0"/>
              <a:t>b) 1048 : En Ifriqiya, les Zirides de Kairouan-Mahdia</a:t>
            </a:r>
          </a:p>
          <a:p>
            <a:endParaRPr lang="fr-FR" sz="1600" dirty="0"/>
          </a:p>
          <a:p>
            <a:r>
              <a:rPr lang="fr-FR" sz="1600" dirty="0"/>
              <a:t>NB : 1050 : Pour punir ces sécessions, le calife fatimide d’Egypte Al-</a:t>
            </a:r>
            <a:r>
              <a:rPr lang="fr-FR" sz="1600" dirty="0" err="1"/>
              <a:t>Mustansir</a:t>
            </a:r>
            <a:r>
              <a:rPr lang="fr-FR" sz="1600" dirty="0"/>
              <a:t> lance des tribus arabes à l’assaut de l’Ifriqiya</a:t>
            </a:r>
          </a:p>
          <a:p>
            <a:r>
              <a:rPr lang="fr-FR" sz="1600" dirty="0"/>
              <a:t>Nouvelle invasion de tribus arabes</a:t>
            </a:r>
          </a:p>
          <a:p>
            <a:r>
              <a:rPr lang="fr-FR" sz="1600" i="1" dirty="0"/>
              <a:t>Arabisation</a:t>
            </a:r>
            <a:r>
              <a:rPr lang="fr-FR" sz="1600" dirty="0"/>
              <a:t> du Maghreb oriental et central</a:t>
            </a:r>
          </a:p>
          <a:p>
            <a:endParaRPr lang="fr-FR" sz="1600" dirty="0"/>
          </a:p>
          <a:p>
            <a:r>
              <a:rPr lang="fr-FR" sz="1600" dirty="0"/>
              <a:t>*Et </a:t>
            </a:r>
            <a:r>
              <a:rPr lang="fr-FR" sz="1600" u="sng" dirty="0"/>
              <a:t>dans le même temps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5) 1031 : En Espagne, fin du califat omeyyade de Cordoue ; Et…</a:t>
            </a:r>
          </a:p>
          <a:p>
            <a:r>
              <a:rPr lang="fr-FR" sz="1600" dirty="0"/>
              <a:t>*1085 : Début </a:t>
            </a:r>
            <a:r>
              <a:rPr lang="fr-FR" sz="1600" u="sng" dirty="0"/>
              <a:t>réel</a:t>
            </a:r>
            <a:r>
              <a:rPr lang="fr-FR" sz="1600" dirty="0"/>
              <a:t> de la Reconquista chrétienne</a:t>
            </a:r>
          </a:p>
          <a:p>
            <a:endParaRPr lang="fr-FR" sz="1600" dirty="0"/>
          </a:p>
          <a:p>
            <a:r>
              <a:rPr lang="fr-FR" sz="1600" dirty="0"/>
              <a:t>*Et enfin…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4ADA805-3920-E7F4-6BDB-7B6E0F5ED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50" t="32021" r="11410" b="3730"/>
          <a:stretch>
            <a:fillRect/>
          </a:stretch>
        </p:blipFill>
        <p:spPr>
          <a:xfrm rot="16200000">
            <a:off x="7113278" y="-1156111"/>
            <a:ext cx="3733798" cy="628140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B9081A2C-A0FC-52D4-AFAA-DD28BC4B1583}"/>
              </a:ext>
            </a:extLst>
          </p:cNvPr>
          <p:cNvSpPr/>
          <p:nvPr/>
        </p:nvSpPr>
        <p:spPr>
          <a:xfrm>
            <a:off x="9880224" y="866091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754B91A-322F-BE35-84B0-DD7975BA8519}"/>
              </a:ext>
            </a:extLst>
          </p:cNvPr>
          <p:cNvSpPr/>
          <p:nvPr/>
        </p:nvSpPr>
        <p:spPr>
          <a:xfrm>
            <a:off x="11631846" y="1170891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B198CE2-C117-9072-CF72-DC79DC8760B3}"/>
              </a:ext>
            </a:extLst>
          </p:cNvPr>
          <p:cNvSpPr/>
          <p:nvPr/>
        </p:nvSpPr>
        <p:spPr>
          <a:xfrm>
            <a:off x="10979582" y="2478320"/>
            <a:ext cx="206578" cy="22424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53C38D0-A09C-C99E-22A2-CEC78758076C}"/>
              </a:ext>
            </a:extLst>
          </p:cNvPr>
          <p:cNvSpPr/>
          <p:nvPr/>
        </p:nvSpPr>
        <p:spPr>
          <a:xfrm>
            <a:off x="8943921" y="1333831"/>
            <a:ext cx="274320" cy="2338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B89175D-3C6F-EE14-2E58-043DCD8A5C95}"/>
              </a:ext>
            </a:extLst>
          </p:cNvPr>
          <p:cNvSpPr/>
          <p:nvPr/>
        </p:nvSpPr>
        <p:spPr>
          <a:xfrm>
            <a:off x="7141270" y="1800801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0AB59F4-E41B-8165-083F-E36307341004}"/>
              </a:ext>
            </a:extLst>
          </p:cNvPr>
          <p:cNvSpPr/>
          <p:nvPr/>
        </p:nvSpPr>
        <p:spPr>
          <a:xfrm>
            <a:off x="7115121" y="541351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4FDE80E-FDCB-6453-5091-8053AC89F2D5}"/>
              </a:ext>
            </a:extLst>
          </p:cNvPr>
          <p:cNvSpPr/>
          <p:nvPr/>
        </p:nvSpPr>
        <p:spPr>
          <a:xfrm>
            <a:off x="8258870" y="1404761"/>
            <a:ext cx="274320" cy="2338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C53CB2F-3E27-6CD8-75A6-556C55209B27}"/>
              </a:ext>
            </a:extLst>
          </p:cNvPr>
          <p:cNvSpPr/>
          <p:nvPr/>
        </p:nvSpPr>
        <p:spPr>
          <a:xfrm>
            <a:off x="6501457" y="1917736"/>
            <a:ext cx="274320" cy="2338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87012BE-DF65-B1EB-1DE8-59180A3D2409}"/>
              </a:ext>
            </a:extLst>
          </p:cNvPr>
          <p:cNvSpPr/>
          <p:nvPr/>
        </p:nvSpPr>
        <p:spPr>
          <a:xfrm>
            <a:off x="7389441" y="2702560"/>
            <a:ext cx="274320" cy="2338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E5AC9BFA-DB78-3E1D-6354-D9781A053824}"/>
              </a:ext>
            </a:extLst>
          </p:cNvPr>
          <p:cNvCxnSpPr>
            <a:cxnSpLocks/>
          </p:cNvCxnSpPr>
          <p:nvPr/>
        </p:nvCxnSpPr>
        <p:spPr>
          <a:xfrm flipH="1" flipV="1">
            <a:off x="10136870" y="1364948"/>
            <a:ext cx="1892001" cy="89154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4B5AFF6-A8DF-9267-375D-DF99B1FA0599}"/>
              </a:ext>
            </a:extLst>
          </p:cNvPr>
          <p:cNvCxnSpPr>
            <a:cxnSpLocks/>
          </p:cNvCxnSpPr>
          <p:nvPr/>
        </p:nvCxnSpPr>
        <p:spPr>
          <a:xfrm flipH="1" flipV="1">
            <a:off x="11186160" y="1216896"/>
            <a:ext cx="230972" cy="81777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204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02E43-B7C2-8D15-6DAD-8215C1159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0BFA95-4E9F-E76F-CAFC-EE5A702F3EB6}"/>
              </a:ext>
            </a:extLst>
          </p:cNvPr>
          <p:cNvSpPr/>
          <p:nvPr/>
        </p:nvSpPr>
        <p:spPr>
          <a:xfrm>
            <a:off x="71120" y="117693"/>
            <a:ext cx="11968480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6) Aux XIe-XIII siècles, </a:t>
            </a:r>
            <a:r>
              <a:rPr lang="fr-FR" sz="1600" u="sng" dirty="0"/>
              <a:t>à partir du Maghreb occidental</a:t>
            </a:r>
            <a:r>
              <a:rPr lang="fr-FR" sz="1600" dirty="0"/>
              <a:t>, le </a:t>
            </a:r>
            <a:r>
              <a:rPr lang="fr-FR" sz="1600" i="1" dirty="0"/>
              <a:t>Maroc</a:t>
            </a:r>
            <a:r>
              <a:rPr lang="fr-FR" sz="1600" dirty="0"/>
              <a:t> : Les empires berbères…</a:t>
            </a:r>
          </a:p>
          <a:p>
            <a:endParaRPr lang="fr-FR" sz="1600" dirty="0"/>
          </a:p>
          <a:p>
            <a:r>
              <a:rPr lang="fr-FR" sz="1600" dirty="0"/>
              <a:t>a) 1055-1147 : Les Almoravides ; 1086-1110 : En Espagne, ils arrêtent pour un temps la progression des royaumes chrétiens</a:t>
            </a:r>
          </a:p>
          <a:p>
            <a:endParaRPr lang="fr-FR" sz="1600" dirty="0"/>
          </a:p>
          <a:p>
            <a:r>
              <a:rPr lang="fr-FR" sz="1600" dirty="0"/>
              <a:t>b) 1147-1269 : Les Almohades</a:t>
            </a:r>
          </a:p>
          <a:p>
            <a:endParaRPr lang="fr-FR" sz="1600" dirty="0"/>
          </a:p>
          <a:p>
            <a:r>
              <a:rPr lang="fr-FR" sz="1600" dirty="0"/>
              <a:t>*Empires berbères, Almoravides et Almohades ; Bilan en quatre points…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83F2A0B-D029-FD43-DCC6-F87F01755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772138" y="2662563"/>
            <a:ext cx="3724147" cy="41192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9D9DEF50-18E3-E9FC-5BC0-9D6A22E26737}"/>
              </a:ext>
            </a:extLst>
          </p:cNvPr>
          <p:cNvSpPr/>
          <p:nvPr/>
        </p:nvSpPr>
        <p:spPr>
          <a:xfrm rot="1195542">
            <a:off x="2035647" y="3618834"/>
            <a:ext cx="1043027" cy="270027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1A24626-07AC-E265-8F79-DC28FECD901B}"/>
              </a:ext>
            </a:extLst>
          </p:cNvPr>
          <p:cNvSpPr/>
          <p:nvPr/>
        </p:nvSpPr>
        <p:spPr>
          <a:xfrm rot="19608228">
            <a:off x="3081985" y="3646015"/>
            <a:ext cx="1089957" cy="48019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783BC94-7932-D004-3473-A4C22A25F3EE}"/>
              </a:ext>
            </a:extLst>
          </p:cNvPr>
          <p:cNvSpPr/>
          <p:nvPr/>
        </p:nvSpPr>
        <p:spPr>
          <a:xfrm rot="20455316">
            <a:off x="2472722" y="3070011"/>
            <a:ext cx="1258110" cy="53881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1F382D6-3D8F-35C6-7D4E-A65BF71E6DC9}"/>
              </a:ext>
            </a:extLst>
          </p:cNvPr>
          <p:cNvSpPr/>
          <p:nvPr/>
        </p:nvSpPr>
        <p:spPr>
          <a:xfrm>
            <a:off x="2497051" y="4189371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809FCC7C-E561-07C5-2217-08AA05D7BE25}"/>
              </a:ext>
            </a:extLst>
          </p:cNvPr>
          <p:cNvCxnSpPr>
            <a:cxnSpLocks/>
            <a:endCxn id="50" idx="3"/>
          </p:cNvCxnSpPr>
          <p:nvPr/>
        </p:nvCxnSpPr>
        <p:spPr>
          <a:xfrm flipV="1">
            <a:off x="2719949" y="3826143"/>
            <a:ext cx="787634" cy="1042224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C0C116BF-0AF2-DA2A-3569-8639C6328E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8933"/>
          <a:stretch>
            <a:fillRect/>
          </a:stretch>
        </p:blipFill>
        <p:spPr>
          <a:xfrm rot="10800000">
            <a:off x="5803558" y="2611120"/>
            <a:ext cx="5748190" cy="412918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F55EBF22-8016-CA86-72BB-37333745EE54}"/>
              </a:ext>
            </a:extLst>
          </p:cNvPr>
          <p:cNvSpPr/>
          <p:nvPr/>
        </p:nvSpPr>
        <p:spPr>
          <a:xfrm>
            <a:off x="6423319" y="5922429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8275B42-963F-2ADF-7531-17921B878A1D}"/>
              </a:ext>
            </a:extLst>
          </p:cNvPr>
          <p:cNvSpPr/>
          <p:nvPr/>
        </p:nvSpPr>
        <p:spPr>
          <a:xfrm>
            <a:off x="7966312" y="3133594"/>
            <a:ext cx="278533" cy="25926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721FC36-7EBD-484C-20A8-65E373204A19}"/>
              </a:ext>
            </a:extLst>
          </p:cNvPr>
          <p:cNvSpPr/>
          <p:nvPr/>
        </p:nvSpPr>
        <p:spPr>
          <a:xfrm rot="10129434">
            <a:off x="6426303" y="3516349"/>
            <a:ext cx="2829803" cy="96097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595F91A3-3E8C-7B83-592F-5510ECBD04FE}"/>
              </a:ext>
            </a:extLst>
          </p:cNvPr>
          <p:cNvCxnSpPr>
            <a:cxnSpLocks/>
          </p:cNvCxnSpPr>
          <p:nvPr/>
        </p:nvCxnSpPr>
        <p:spPr>
          <a:xfrm flipV="1">
            <a:off x="7388519" y="4979754"/>
            <a:ext cx="485109" cy="12435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D55DAC7-C705-F439-E00A-C778241807D9}"/>
              </a:ext>
            </a:extLst>
          </p:cNvPr>
          <p:cNvCxnSpPr>
            <a:cxnSpLocks/>
          </p:cNvCxnSpPr>
          <p:nvPr/>
        </p:nvCxnSpPr>
        <p:spPr>
          <a:xfrm>
            <a:off x="9387330" y="4558780"/>
            <a:ext cx="876469" cy="23387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75933736-F8DB-9AA9-5E20-8D92AF073C2E}"/>
              </a:ext>
            </a:extLst>
          </p:cNvPr>
          <p:cNvCxnSpPr>
            <a:cxnSpLocks/>
          </p:cNvCxnSpPr>
          <p:nvPr/>
        </p:nvCxnSpPr>
        <p:spPr>
          <a:xfrm>
            <a:off x="10263799" y="5287152"/>
            <a:ext cx="612300" cy="183062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D635C0C7-FA94-B476-00C8-5EA4F2C0EC5F}"/>
              </a:ext>
            </a:extLst>
          </p:cNvPr>
          <p:cNvCxnSpPr>
            <a:cxnSpLocks/>
          </p:cNvCxnSpPr>
          <p:nvPr/>
        </p:nvCxnSpPr>
        <p:spPr>
          <a:xfrm flipH="1">
            <a:off x="10263799" y="4675715"/>
            <a:ext cx="137160" cy="611437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438D0BC3-155B-CF0C-F593-09847C132014}"/>
              </a:ext>
            </a:extLst>
          </p:cNvPr>
          <p:cNvSpPr/>
          <p:nvPr/>
        </p:nvSpPr>
        <p:spPr>
          <a:xfrm>
            <a:off x="10263799" y="4675715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540C2014-66BF-7339-B8F7-D7B068BA91EC}"/>
              </a:ext>
            </a:extLst>
          </p:cNvPr>
          <p:cNvCxnSpPr>
            <a:cxnSpLocks/>
          </p:cNvCxnSpPr>
          <p:nvPr/>
        </p:nvCxnSpPr>
        <p:spPr>
          <a:xfrm flipV="1">
            <a:off x="6755606" y="5186798"/>
            <a:ext cx="398766" cy="43460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D5818A0E-3089-BDCD-B4B5-771F108D5D55}"/>
              </a:ext>
            </a:extLst>
          </p:cNvPr>
          <p:cNvSpPr/>
          <p:nvPr/>
        </p:nvSpPr>
        <p:spPr>
          <a:xfrm>
            <a:off x="6521459" y="5587149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FDBED04-E093-D8FA-BD82-70B28786FD6F}"/>
              </a:ext>
            </a:extLst>
          </p:cNvPr>
          <p:cNvSpPr/>
          <p:nvPr/>
        </p:nvSpPr>
        <p:spPr>
          <a:xfrm rot="1195542">
            <a:off x="6403021" y="4620769"/>
            <a:ext cx="1131368" cy="187833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79C3773-0C0E-82F5-5E18-DB964A39C4AB}"/>
              </a:ext>
            </a:extLst>
          </p:cNvPr>
          <p:cNvSpPr/>
          <p:nvPr/>
        </p:nvSpPr>
        <p:spPr>
          <a:xfrm rot="5400000">
            <a:off x="8968315" y="3658834"/>
            <a:ext cx="1540656" cy="298653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208E5DE3-9594-61A1-B07F-54C83C2E5ADF}"/>
              </a:ext>
            </a:extLst>
          </p:cNvPr>
          <p:cNvSpPr/>
          <p:nvPr/>
        </p:nvSpPr>
        <p:spPr>
          <a:xfrm>
            <a:off x="10876099" y="5353279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EB30A59-95EE-C3CA-A777-1B78D968D919}"/>
              </a:ext>
            </a:extLst>
          </p:cNvPr>
          <p:cNvSpPr/>
          <p:nvPr/>
        </p:nvSpPr>
        <p:spPr>
          <a:xfrm>
            <a:off x="9113010" y="4441845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18CB497-CB37-10C0-A5E2-3FF3A0F91253}"/>
              </a:ext>
            </a:extLst>
          </p:cNvPr>
          <p:cNvSpPr/>
          <p:nvPr/>
        </p:nvSpPr>
        <p:spPr>
          <a:xfrm>
            <a:off x="6560479" y="5253469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AD8B5B9-A79D-3420-C2B5-0307B91707A6}"/>
              </a:ext>
            </a:extLst>
          </p:cNvPr>
          <p:cNvSpPr/>
          <p:nvPr/>
        </p:nvSpPr>
        <p:spPr>
          <a:xfrm rot="4732833">
            <a:off x="7409323" y="5044168"/>
            <a:ext cx="1089619" cy="66987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DB379565-CC03-6DFF-4552-272D54F80253}"/>
              </a:ext>
            </a:extLst>
          </p:cNvPr>
          <p:cNvSpPr/>
          <p:nvPr/>
        </p:nvSpPr>
        <p:spPr>
          <a:xfrm>
            <a:off x="7114199" y="4987177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FBEB6E2-28D8-E2F4-25D7-FFEC46C2DB0B}"/>
              </a:ext>
            </a:extLst>
          </p:cNvPr>
          <p:cNvSpPr/>
          <p:nvPr/>
        </p:nvSpPr>
        <p:spPr>
          <a:xfrm>
            <a:off x="6933205" y="4712196"/>
            <a:ext cx="224798" cy="20061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8E1F0629-0ED7-B149-DA95-BBA0F0B86848}"/>
              </a:ext>
            </a:extLst>
          </p:cNvPr>
          <p:cNvSpPr/>
          <p:nvPr/>
        </p:nvSpPr>
        <p:spPr>
          <a:xfrm>
            <a:off x="7070514" y="4675715"/>
            <a:ext cx="224798" cy="20061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8DD3F79-9814-22DC-9018-FA42831592D4}"/>
              </a:ext>
            </a:extLst>
          </p:cNvPr>
          <p:cNvSpPr/>
          <p:nvPr/>
        </p:nvSpPr>
        <p:spPr>
          <a:xfrm>
            <a:off x="6325677" y="3865412"/>
            <a:ext cx="269556" cy="222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5373C283-4A29-AC8A-1852-25D4FC7878F2}"/>
              </a:ext>
            </a:extLst>
          </p:cNvPr>
          <p:cNvSpPr/>
          <p:nvPr/>
        </p:nvSpPr>
        <p:spPr>
          <a:xfrm>
            <a:off x="6941781" y="4533441"/>
            <a:ext cx="224798" cy="20061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36A65416-C318-0EE2-6154-79CD8593B394}"/>
              </a:ext>
            </a:extLst>
          </p:cNvPr>
          <p:cNvSpPr/>
          <p:nvPr/>
        </p:nvSpPr>
        <p:spPr>
          <a:xfrm>
            <a:off x="7317867" y="3526142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75059D7C-5256-B3D1-3154-D1B15D323617}"/>
              </a:ext>
            </a:extLst>
          </p:cNvPr>
          <p:cNvCxnSpPr>
            <a:cxnSpLocks/>
          </p:cNvCxnSpPr>
          <p:nvPr/>
        </p:nvCxnSpPr>
        <p:spPr>
          <a:xfrm flipV="1">
            <a:off x="8012894" y="4595261"/>
            <a:ext cx="792006" cy="391916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D2F8E39C-6492-5AA8-0E71-3FC97AA3FAED}"/>
              </a:ext>
            </a:extLst>
          </p:cNvPr>
          <p:cNvSpPr/>
          <p:nvPr/>
        </p:nvSpPr>
        <p:spPr>
          <a:xfrm>
            <a:off x="8804900" y="4478326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0FBCDD87-CFDC-5DE6-A0F1-12EEDD341FD7}"/>
              </a:ext>
            </a:extLst>
          </p:cNvPr>
          <p:cNvSpPr/>
          <p:nvPr/>
        </p:nvSpPr>
        <p:spPr>
          <a:xfrm>
            <a:off x="7873628" y="4850120"/>
            <a:ext cx="278533" cy="25926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D33D62E8-715F-DC21-4462-6444CB69CC32}"/>
              </a:ext>
            </a:extLst>
          </p:cNvPr>
          <p:cNvSpPr/>
          <p:nvPr/>
        </p:nvSpPr>
        <p:spPr>
          <a:xfrm>
            <a:off x="3802627" y="3508849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9BBED8B2-0247-BA79-89DF-1285B0C860E9}"/>
              </a:ext>
            </a:extLst>
          </p:cNvPr>
          <p:cNvSpPr/>
          <p:nvPr/>
        </p:nvSpPr>
        <p:spPr>
          <a:xfrm>
            <a:off x="3467410" y="3626522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24F873B3-0E4F-249D-E913-5AB175704D44}"/>
              </a:ext>
            </a:extLst>
          </p:cNvPr>
          <p:cNvSpPr/>
          <p:nvPr/>
        </p:nvSpPr>
        <p:spPr>
          <a:xfrm rot="16451682">
            <a:off x="3969570" y="3597540"/>
            <a:ext cx="661795" cy="42732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55342320-4B8E-22FD-0FE8-C3CCD42BBDE1}"/>
              </a:ext>
            </a:extLst>
          </p:cNvPr>
          <p:cNvSpPr/>
          <p:nvPr/>
        </p:nvSpPr>
        <p:spPr>
          <a:xfrm>
            <a:off x="4132456" y="3482946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EFDCDD70-D28D-27E9-89C6-BEAD2D8FA898}"/>
              </a:ext>
            </a:extLst>
          </p:cNvPr>
          <p:cNvCxnSpPr>
            <a:cxnSpLocks/>
          </p:cNvCxnSpPr>
          <p:nvPr/>
        </p:nvCxnSpPr>
        <p:spPr>
          <a:xfrm flipV="1">
            <a:off x="3004716" y="4044057"/>
            <a:ext cx="5026" cy="40982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0B044A17-2246-15F0-F2A3-7CDE9AA28AA5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2634211" y="4009808"/>
            <a:ext cx="278544" cy="179563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>
            <a:extLst>
              <a:ext uri="{FF2B5EF4-FFF2-40B4-BE49-F238E27FC236}">
                <a16:creationId xmlns:a16="http://schemas.microsoft.com/office/drawing/2014/main" id="{4860E2B1-7D3A-1D58-9961-A13BE8BE4E11}"/>
              </a:ext>
            </a:extLst>
          </p:cNvPr>
          <p:cNvSpPr/>
          <p:nvPr/>
        </p:nvSpPr>
        <p:spPr>
          <a:xfrm>
            <a:off x="2872582" y="3810187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74EF3D7A-CB77-0B90-9634-4F84DBA49185}"/>
              </a:ext>
            </a:extLst>
          </p:cNvPr>
          <p:cNvSpPr/>
          <p:nvPr/>
        </p:nvSpPr>
        <p:spPr>
          <a:xfrm>
            <a:off x="2422382" y="2869604"/>
            <a:ext cx="269556" cy="222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3577AFB4-E3F0-4A2C-3C90-087F09753E04}"/>
              </a:ext>
            </a:extLst>
          </p:cNvPr>
          <p:cNvSpPr/>
          <p:nvPr/>
        </p:nvSpPr>
        <p:spPr>
          <a:xfrm>
            <a:off x="3012124" y="2907350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2CE82FB8-32D6-E881-B983-BD749D465E2F}"/>
              </a:ext>
            </a:extLst>
          </p:cNvPr>
          <p:cNvSpPr/>
          <p:nvPr/>
        </p:nvSpPr>
        <p:spPr>
          <a:xfrm>
            <a:off x="3428793" y="2666965"/>
            <a:ext cx="278533" cy="25926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EA1A8C28-1ED1-D2E3-1021-E1C89219672D}"/>
              </a:ext>
            </a:extLst>
          </p:cNvPr>
          <p:cNvSpPr/>
          <p:nvPr/>
        </p:nvSpPr>
        <p:spPr>
          <a:xfrm>
            <a:off x="2181355" y="6193699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FD33B553-69A4-C711-36F7-2C5042AE6B28}"/>
              </a:ext>
            </a:extLst>
          </p:cNvPr>
          <p:cNvCxnSpPr>
            <a:cxnSpLocks/>
            <a:endCxn id="59" idx="0"/>
          </p:cNvCxnSpPr>
          <p:nvPr/>
        </p:nvCxnSpPr>
        <p:spPr>
          <a:xfrm flipH="1">
            <a:off x="2318515" y="4834118"/>
            <a:ext cx="304447" cy="1359581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Ellipse 60">
            <a:extLst>
              <a:ext uri="{FF2B5EF4-FFF2-40B4-BE49-F238E27FC236}">
                <a16:creationId xmlns:a16="http://schemas.microsoft.com/office/drawing/2014/main" id="{E1CFB45B-DF5F-5E30-E78B-076CDFB771A4}"/>
              </a:ext>
            </a:extLst>
          </p:cNvPr>
          <p:cNvSpPr/>
          <p:nvPr/>
        </p:nvSpPr>
        <p:spPr>
          <a:xfrm>
            <a:off x="2485802" y="4834118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AF762D82-602D-33D8-EEFE-7841149CCB8B}"/>
              </a:ext>
            </a:extLst>
          </p:cNvPr>
          <p:cNvCxnSpPr>
            <a:cxnSpLocks/>
          </p:cNvCxnSpPr>
          <p:nvPr/>
        </p:nvCxnSpPr>
        <p:spPr>
          <a:xfrm flipH="1" flipV="1">
            <a:off x="2499221" y="3266597"/>
            <a:ext cx="334472" cy="15115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E6B373A2-FA21-80C5-91AE-643D5FB1BA96}"/>
              </a:ext>
            </a:extLst>
          </p:cNvPr>
          <p:cNvCxnSpPr>
            <a:cxnSpLocks/>
            <a:endCxn id="58" idx="4"/>
          </p:cNvCxnSpPr>
          <p:nvPr/>
        </p:nvCxnSpPr>
        <p:spPr>
          <a:xfrm flipV="1">
            <a:off x="3067840" y="2926233"/>
            <a:ext cx="500220" cy="57420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1FC17EE4-FB45-0BC1-952B-332098A6BE67}"/>
              </a:ext>
            </a:extLst>
          </p:cNvPr>
          <p:cNvCxnSpPr>
            <a:cxnSpLocks/>
            <a:endCxn id="57" idx="4"/>
          </p:cNvCxnSpPr>
          <p:nvPr/>
        </p:nvCxnSpPr>
        <p:spPr>
          <a:xfrm flipV="1">
            <a:off x="2930680" y="3129991"/>
            <a:ext cx="216222" cy="25351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llipse 64">
            <a:extLst>
              <a:ext uri="{FF2B5EF4-FFF2-40B4-BE49-F238E27FC236}">
                <a16:creationId xmlns:a16="http://schemas.microsoft.com/office/drawing/2014/main" id="{48252885-B75F-3A43-E11D-B8F49CE9542D}"/>
              </a:ext>
            </a:extLst>
          </p:cNvPr>
          <p:cNvSpPr/>
          <p:nvPr/>
        </p:nvSpPr>
        <p:spPr>
          <a:xfrm>
            <a:off x="2793520" y="3383506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F6C107-9450-254B-E518-3B1DB4088A73}"/>
              </a:ext>
            </a:extLst>
          </p:cNvPr>
          <p:cNvSpPr/>
          <p:nvPr/>
        </p:nvSpPr>
        <p:spPr>
          <a:xfrm>
            <a:off x="765330" y="6448815"/>
            <a:ext cx="2610173" cy="3400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1055-1147 : Les Almoravides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ED54573-1D84-C626-B819-0435EF843A7B}"/>
              </a:ext>
            </a:extLst>
          </p:cNvPr>
          <p:cNvSpPr/>
          <p:nvPr/>
        </p:nvSpPr>
        <p:spPr>
          <a:xfrm>
            <a:off x="9065832" y="6412807"/>
            <a:ext cx="2492256" cy="3400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1147-1269 : Les Almohades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E7D6A08B-912A-732A-B0BB-88FCBA4A8E82}"/>
              </a:ext>
            </a:extLst>
          </p:cNvPr>
          <p:cNvSpPr/>
          <p:nvPr/>
        </p:nvSpPr>
        <p:spPr>
          <a:xfrm>
            <a:off x="6938899" y="4219345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DA5A164A-4E30-88C4-A3D2-0F81B58B3C88}"/>
              </a:ext>
            </a:extLst>
          </p:cNvPr>
          <p:cNvCxnSpPr>
            <a:cxnSpLocks/>
          </p:cNvCxnSpPr>
          <p:nvPr/>
        </p:nvCxnSpPr>
        <p:spPr>
          <a:xfrm>
            <a:off x="11191058" y="3243669"/>
            <a:ext cx="0" cy="115877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92C0F1B0-06E6-690E-84D3-7FFEAE46568E}"/>
              </a:ext>
            </a:extLst>
          </p:cNvPr>
          <p:cNvSpPr/>
          <p:nvPr/>
        </p:nvSpPr>
        <p:spPr>
          <a:xfrm>
            <a:off x="11056280" y="3243669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N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359FD188-0091-591F-23BC-AAC9CC8516E8}"/>
              </a:ext>
            </a:extLst>
          </p:cNvPr>
          <p:cNvSpPr/>
          <p:nvPr/>
        </p:nvSpPr>
        <p:spPr>
          <a:xfrm>
            <a:off x="11056280" y="4179801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81110197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94421</TotalTime>
  <Words>5882</Words>
  <Application>Microsoft Office PowerPoint</Application>
  <PresentationFormat>Grand écran</PresentationFormat>
  <Paragraphs>1228</Paragraphs>
  <Slides>36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Thème Office</vt:lpstr>
      <vt:lpstr>LE PARTAGE DU MONDE, de l’an 200 av. JC à nos jours Esquisse d’une histoire géopolitique universelle  Mardi 28 avril 2026 (11/14)  8ème période : 1815-1914 Europe et Russie à la conquête de l’Orient et de l’Asie  1511-1830 : L’Afrique occidentale, l’Afrique du Nord et la vallée du Nil Avant l’impérialisme européen  Suite…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763</cp:revision>
  <dcterms:created xsi:type="dcterms:W3CDTF">2023-07-15T08:08:34Z</dcterms:created>
  <dcterms:modified xsi:type="dcterms:W3CDTF">2026-04-27T14:12:57Z</dcterms:modified>
</cp:coreProperties>
</file>