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13946" r:id="rId2"/>
    <p:sldId id="13976" r:id="rId3"/>
    <p:sldId id="13947" r:id="rId4"/>
    <p:sldId id="13979" r:id="rId5"/>
    <p:sldId id="13949" r:id="rId6"/>
    <p:sldId id="13948" r:id="rId7"/>
    <p:sldId id="13954" r:id="rId8"/>
    <p:sldId id="14071" r:id="rId9"/>
    <p:sldId id="13950" r:id="rId10"/>
    <p:sldId id="14064" r:id="rId11"/>
    <p:sldId id="13986" r:id="rId12"/>
    <p:sldId id="13951" r:id="rId13"/>
    <p:sldId id="13952" r:id="rId14"/>
    <p:sldId id="13953" r:id="rId15"/>
    <p:sldId id="14065" r:id="rId16"/>
    <p:sldId id="14066" r:id="rId17"/>
    <p:sldId id="13978" r:id="rId18"/>
    <p:sldId id="13955" r:id="rId19"/>
    <p:sldId id="14067" r:id="rId20"/>
    <p:sldId id="13956" r:id="rId21"/>
    <p:sldId id="14068" r:id="rId22"/>
    <p:sldId id="14070" r:id="rId23"/>
    <p:sldId id="13958" r:id="rId24"/>
    <p:sldId id="13957" r:id="rId25"/>
    <p:sldId id="13879" r:id="rId26"/>
    <p:sldId id="13880" r:id="rId27"/>
    <p:sldId id="14069" r:id="rId28"/>
    <p:sldId id="13881" r:id="rId29"/>
    <p:sldId id="13959" r:id="rId30"/>
    <p:sldId id="13980" r:id="rId31"/>
    <p:sldId id="13985" r:id="rId32"/>
    <p:sldId id="14072" r:id="rId33"/>
    <p:sldId id="13992" r:id="rId34"/>
    <p:sldId id="13989" r:id="rId35"/>
    <p:sldId id="13991" r:id="rId36"/>
    <p:sldId id="13846" r:id="rId37"/>
    <p:sldId id="14073" r:id="rId38"/>
    <p:sldId id="14074" r:id="rId39"/>
    <p:sldId id="13882" r:id="rId40"/>
    <p:sldId id="13961" r:id="rId41"/>
    <p:sldId id="14078" r:id="rId42"/>
    <p:sldId id="13990" r:id="rId43"/>
    <p:sldId id="13962" r:id="rId44"/>
    <p:sldId id="1862" r:id="rId45"/>
    <p:sldId id="14025" r:id="rId46"/>
    <p:sldId id="14024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62F0-7F8A-4139-A389-2CDB7E6D287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7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3FB5-A5CD-54F6-6380-4B6489B1F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C47F2D-34B3-9B48-BF08-C0F69F36315D}"/>
              </a:ext>
            </a:extLst>
          </p:cNvPr>
          <p:cNvSpPr/>
          <p:nvPr/>
        </p:nvSpPr>
        <p:spPr>
          <a:xfrm>
            <a:off x="83335" y="89624"/>
            <a:ext cx="5006825" cy="280076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1510-1603 : En Méditerranée, conflit majeur entre les Habsbourg d’Espagne alliés au Maroc des Saadiens, et les Ottomans de Constantinople alliés au Corsaires d’Alger et à la France des Valois</a:t>
            </a:r>
          </a:p>
          <a:p>
            <a:endParaRPr lang="fr-FR" sz="1600" b="1" dirty="0"/>
          </a:p>
          <a:p>
            <a:r>
              <a:rPr lang="fr-FR" sz="1600" b="1" dirty="0"/>
              <a:t>Au Maghreb occidental, le Grand Maroc des Saadiens maintient son indépendance face à l’expansion ottomane et conquiert au Soudan, l’empire des Songhaïs</a:t>
            </a:r>
          </a:p>
          <a:p>
            <a:endParaRPr lang="fr-FR" sz="1600" b="1" dirty="0"/>
          </a:p>
          <a:p>
            <a:r>
              <a:rPr lang="fr-FR" sz="1600" b="1" dirty="0"/>
              <a:t>En revanche, au Maghreb central et oriental, naissances des Régences ottomanes d’Alger, de Tripoli et de Tunis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F247659-5A11-40BA-ACFA-6D4EC00E1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834" y="89624"/>
            <a:ext cx="6880831" cy="6678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C8829D0-E4B7-F1BE-8606-8D4668EDCE58}"/>
              </a:ext>
            </a:extLst>
          </p:cNvPr>
          <p:cNvSpPr/>
          <p:nvPr/>
        </p:nvSpPr>
        <p:spPr>
          <a:xfrm>
            <a:off x="7741297" y="17885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0306AEF-54E7-252C-8BE9-F32D7805A89E}"/>
              </a:ext>
            </a:extLst>
          </p:cNvPr>
          <p:cNvSpPr/>
          <p:nvPr/>
        </p:nvSpPr>
        <p:spPr>
          <a:xfrm>
            <a:off x="8393929" y="12019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196524-6204-0DD1-21DE-5B74891554BC}"/>
              </a:ext>
            </a:extLst>
          </p:cNvPr>
          <p:cNvSpPr/>
          <p:nvPr/>
        </p:nvSpPr>
        <p:spPr>
          <a:xfrm>
            <a:off x="7680851" y="230098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B984BE9-F4E2-CF59-D91E-DEF0CCF3EF28}"/>
              </a:ext>
            </a:extLst>
          </p:cNvPr>
          <p:cNvSpPr/>
          <p:nvPr/>
        </p:nvSpPr>
        <p:spPr>
          <a:xfrm>
            <a:off x="9183721" y="1084971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5536F96-A0E5-2B32-43CC-D4303242777F}"/>
              </a:ext>
            </a:extLst>
          </p:cNvPr>
          <p:cNvSpPr/>
          <p:nvPr/>
        </p:nvSpPr>
        <p:spPr>
          <a:xfrm>
            <a:off x="11538301" y="52626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9160D03-9950-D978-7627-A5E06FB881A5}"/>
              </a:ext>
            </a:extLst>
          </p:cNvPr>
          <p:cNvSpPr/>
          <p:nvPr/>
        </p:nvSpPr>
        <p:spPr>
          <a:xfrm>
            <a:off x="7337694" y="218405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82B194C-2BAF-FF7D-262F-44FC427E1492}"/>
              </a:ext>
            </a:extLst>
          </p:cNvPr>
          <p:cNvSpPr/>
          <p:nvPr/>
        </p:nvSpPr>
        <p:spPr>
          <a:xfrm>
            <a:off x="7694592" y="14154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098C9DD-8E6F-0A01-64F5-4868BDFCD0DB}"/>
              </a:ext>
            </a:extLst>
          </p:cNvPr>
          <p:cNvSpPr/>
          <p:nvPr/>
        </p:nvSpPr>
        <p:spPr>
          <a:xfrm>
            <a:off x="7556764" y="1649299"/>
            <a:ext cx="124087" cy="1352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A9A56C6-E52F-58A3-CF13-B90351C079D7}"/>
              </a:ext>
            </a:extLst>
          </p:cNvPr>
          <p:cNvSpPr/>
          <p:nvPr/>
        </p:nvSpPr>
        <p:spPr>
          <a:xfrm>
            <a:off x="8191448" y="758682"/>
            <a:ext cx="143202" cy="2388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998CC98-9A7E-3F4F-5AE3-9EFF5B67C0F2}"/>
              </a:ext>
            </a:extLst>
          </p:cNvPr>
          <p:cNvSpPr/>
          <p:nvPr/>
        </p:nvSpPr>
        <p:spPr>
          <a:xfrm>
            <a:off x="8339470" y="758681"/>
            <a:ext cx="143202" cy="2388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CC789F-ED54-1850-113B-10FDB8488B0C}"/>
              </a:ext>
            </a:extLst>
          </p:cNvPr>
          <p:cNvSpPr/>
          <p:nvPr/>
        </p:nvSpPr>
        <p:spPr>
          <a:xfrm>
            <a:off x="8778521" y="91567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7F3896-A1F3-63F7-631D-24A39CEC952A}"/>
              </a:ext>
            </a:extLst>
          </p:cNvPr>
          <p:cNvSpPr/>
          <p:nvPr/>
        </p:nvSpPr>
        <p:spPr>
          <a:xfrm>
            <a:off x="7557432" y="89624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116A722-4727-F3C0-D8D4-3D1D263D7C49}"/>
              </a:ext>
            </a:extLst>
          </p:cNvPr>
          <p:cNvSpPr/>
          <p:nvPr/>
        </p:nvSpPr>
        <p:spPr>
          <a:xfrm>
            <a:off x="8617224" y="600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FBC5661-A783-A336-7CAD-52AEB741903A}"/>
              </a:ext>
            </a:extLst>
          </p:cNvPr>
          <p:cNvSpPr/>
          <p:nvPr/>
        </p:nvSpPr>
        <p:spPr>
          <a:xfrm>
            <a:off x="8480064" y="19055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17C565C-D832-F909-666A-658FA246A386}"/>
              </a:ext>
            </a:extLst>
          </p:cNvPr>
          <p:cNvSpPr/>
          <p:nvPr/>
        </p:nvSpPr>
        <p:spPr>
          <a:xfrm>
            <a:off x="8071430" y="99756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E6D2928-C524-4482-2061-9DECD60234E3}"/>
              </a:ext>
            </a:extLst>
          </p:cNvPr>
          <p:cNvSpPr/>
          <p:nvPr/>
        </p:nvSpPr>
        <p:spPr>
          <a:xfrm>
            <a:off x="11834345" y="143577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7868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3456-809A-E940-B690-35690DBC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A2BD32-AE27-1CCC-A17E-350B1459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8102A337-7731-545A-7037-B942EB604FE6}"/>
              </a:ext>
            </a:extLst>
          </p:cNvPr>
          <p:cNvSpPr/>
          <p:nvPr/>
        </p:nvSpPr>
        <p:spPr>
          <a:xfrm>
            <a:off x="7620697" y="846701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0C175CD4-93B2-0FD3-9F23-553E88C40BBA}"/>
              </a:ext>
            </a:extLst>
          </p:cNvPr>
          <p:cNvCxnSpPr>
            <a:cxnSpLocks/>
            <a:endCxn id="47" idx="4"/>
          </p:cNvCxnSpPr>
          <p:nvPr/>
        </p:nvCxnSpPr>
        <p:spPr>
          <a:xfrm flipH="1" flipV="1">
            <a:off x="7757857" y="1080570"/>
            <a:ext cx="156636" cy="27984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FFC740E-A5A8-2EFD-D82F-20E2073538C1}"/>
              </a:ext>
            </a:extLst>
          </p:cNvPr>
          <p:cNvCxnSpPr>
            <a:cxnSpLocks/>
          </p:cNvCxnSpPr>
          <p:nvPr/>
        </p:nvCxnSpPr>
        <p:spPr>
          <a:xfrm flipV="1">
            <a:off x="7895017" y="1307977"/>
            <a:ext cx="293087" cy="4749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73DB0AB0-29F2-8791-10F6-9CFCC111CACC}"/>
              </a:ext>
            </a:extLst>
          </p:cNvPr>
          <p:cNvCxnSpPr>
            <a:cxnSpLocks/>
          </p:cNvCxnSpPr>
          <p:nvPr/>
        </p:nvCxnSpPr>
        <p:spPr>
          <a:xfrm>
            <a:off x="8153887" y="1303039"/>
            <a:ext cx="887680" cy="79304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630DD429-3E81-E0E1-2653-B32DAF96699B}"/>
              </a:ext>
            </a:extLst>
          </p:cNvPr>
          <p:cNvCxnSpPr>
            <a:cxnSpLocks/>
          </p:cNvCxnSpPr>
          <p:nvPr/>
        </p:nvCxnSpPr>
        <p:spPr>
          <a:xfrm>
            <a:off x="6969468" y="1658781"/>
            <a:ext cx="137160" cy="36551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Connecteur droit 2050">
            <a:extLst>
              <a:ext uri="{FF2B5EF4-FFF2-40B4-BE49-F238E27FC236}">
                <a16:creationId xmlns:a16="http://schemas.microsoft.com/office/drawing/2014/main" id="{642DF24B-EFAB-7260-30C5-7AC80C29529D}"/>
              </a:ext>
            </a:extLst>
          </p:cNvPr>
          <p:cNvCxnSpPr>
            <a:cxnSpLocks/>
          </p:cNvCxnSpPr>
          <p:nvPr/>
        </p:nvCxnSpPr>
        <p:spPr>
          <a:xfrm>
            <a:off x="9041567" y="2096081"/>
            <a:ext cx="916082" cy="14191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Connecteur droit 2057">
            <a:extLst>
              <a:ext uri="{FF2B5EF4-FFF2-40B4-BE49-F238E27FC236}">
                <a16:creationId xmlns:a16="http://schemas.microsoft.com/office/drawing/2014/main" id="{63926276-6AD2-E35C-DDF6-748052317B17}"/>
              </a:ext>
            </a:extLst>
          </p:cNvPr>
          <p:cNvCxnSpPr>
            <a:cxnSpLocks/>
          </p:cNvCxnSpPr>
          <p:nvPr/>
        </p:nvCxnSpPr>
        <p:spPr>
          <a:xfrm flipV="1">
            <a:off x="10088826" y="1379801"/>
            <a:ext cx="428543" cy="19194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Connecteur droit 2061">
            <a:extLst>
              <a:ext uri="{FF2B5EF4-FFF2-40B4-BE49-F238E27FC236}">
                <a16:creationId xmlns:a16="http://schemas.microsoft.com/office/drawing/2014/main" id="{30EA7652-2788-4859-3EEB-BCC06D3F3ADF}"/>
              </a:ext>
            </a:extLst>
          </p:cNvPr>
          <p:cNvCxnSpPr>
            <a:cxnSpLocks/>
          </p:cNvCxnSpPr>
          <p:nvPr/>
        </p:nvCxnSpPr>
        <p:spPr>
          <a:xfrm flipV="1">
            <a:off x="9957649" y="1541846"/>
            <a:ext cx="153659" cy="67117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Connecteur droit 2064">
            <a:extLst>
              <a:ext uri="{FF2B5EF4-FFF2-40B4-BE49-F238E27FC236}">
                <a16:creationId xmlns:a16="http://schemas.microsoft.com/office/drawing/2014/main" id="{3A1095E7-672D-29F6-395A-9B026C106842}"/>
              </a:ext>
            </a:extLst>
          </p:cNvPr>
          <p:cNvCxnSpPr>
            <a:cxnSpLocks/>
          </p:cNvCxnSpPr>
          <p:nvPr/>
        </p:nvCxnSpPr>
        <p:spPr>
          <a:xfrm flipV="1">
            <a:off x="6956869" y="1087356"/>
            <a:ext cx="498261" cy="61220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9" name="Ellipse 2068">
            <a:extLst>
              <a:ext uri="{FF2B5EF4-FFF2-40B4-BE49-F238E27FC236}">
                <a16:creationId xmlns:a16="http://schemas.microsoft.com/office/drawing/2014/main" id="{CEC59946-ACAE-41B0-00D2-D817FFD91AD5}"/>
              </a:ext>
            </a:extLst>
          </p:cNvPr>
          <p:cNvSpPr/>
          <p:nvPr/>
        </p:nvSpPr>
        <p:spPr>
          <a:xfrm>
            <a:off x="7414957" y="887736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15DEF1-982B-E9E3-E01C-722D983AC31A}"/>
              </a:ext>
            </a:extLst>
          </p:cNvPr>
          <p:cNvSpPr/>
          <p:nvPr/>
        </p:nvSpPr>
        <p:spPr>
          <a:xfrm>
            <a:off x="83335" y="89624"/>
            <a:ext cx="518060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4) 1526-1544 : … Mais les Espagnols s’allient aux Hafsides et occupent Tunis ; Guerres d’Italie et alliance du sultan ottoman Soliman et de Barberousse d’Alger avec le roi de France François 1</a:t>
            </a:r>
            <a:r>
              <a:rPr lang="fr-FR" sz="1400" b="1" baseline="30000" dirty="0"/>
              <a:t>er</a:t>
            </a:r>
            <a:r>
              <a:rPr lang="fr-FR" sz="1400" b="1" dirty="0"/>
              <a:t> contre l’Espagne du Habsbourg Charles Quint ; Barberousse assiège Nice</a:t>
            </a:r>
            <a:endParaRPr lang="fr-FR" sz="1400" dirty="0"/>
          </a:p>
          <a:p>
            <a:endParaRPr lang="fr-FR" sz="1600" dirty="0"/>
          </a:p>
          <a:p>
            <a:r>
              <a:rPr lang="fr-FR" sz="1600" dirty="0"/>
              <a:t>d) 1534 : Tunis…</a:t>
            </a:r>
          </a:p>
          <a:p>
            <a:r>
              <a:rPr lang="fr-FR" sz="1600" dirty="0"/>
              <a:t>*Au service des Ottomans, le </a:t>
            </a:r>
            <a:r>
              <a:rPr lang="fr-FR" sz="1600" i="1" dirty="0"/>
              <a:t>capitan pacha</a:t>
            </a:r>
            <a:r>
              <a:rPr lang="fr-FR" sz="1600" dirty="0"/>
              <a:t> </a:t>
            </a:r>
            <a:r>
              <a:rPr lang="fr-FR" sz="1600" b="1" dirty="0"/>
              <a:t>Barberousse</a:t>
            </a:r>
            <a:r>
              <a:rPr lang="fr-FR" sz="1600" dirty="0"/>
              <a:t> Prend Tunis à l’Hafside </a:t>
            </a:r>
            <a:r>
              <a:rPr lang="fr-FR" sz="1600" b="1" dirty="0"/>
              <a:t>Moulay Hassan</a:t>
            </a:r>
          </a:p>
          <a:p>
            <a:r>
              <a:rPr lang="fr-FR" sz="1600" dirty="0"/>
              <a:t>*Les Espagnols de </a:t>
            </a:r>
            <a:r>
              <a:rPr lang="fr-FR" sz="1600" b="1" dirty="0"/>
              <a:t>Charles Quint</a:t>
            </a:r>
            <a:r>
              <a:rPr lang="fr-FR" sz="1600" dirty="0"/>
              <a:t> réagissent…</a:t>
            </a:r>
          </a:p>
          <a:p>
            <a:endParaRPr lang="fr-FR" sz="1600" dirty="0"/>
          </a:p>
          <a:p>
            <a:r>
              <a:rPr lang="fr-FR" sz="1600" dirty="0"/>
              <a:t>e) 1535 : Les Espagnols reprennent Tunis à Barberousse</a:t>
            </a:r>
          </a:p>
          <a:p>
            <a:r>
              <a:rPr lang="fr-FR" sz="1600" dirty="0"/>
              <a:t>Et ils y rétablissent Moulay Hassan, devenu leur allié</a:t>
            </a:r>
          </a:p>
          <a:p>
            <a:r>
              <a:rPr lang="fr-FR" sz="1600" dirty="0"/>
              <a:t>Et enfin…</a:t>
            </a:r>
          </a:p>
          <a:p>
            <a:endParaRPr lang="fr-FR" sz="1600" dirty="0"/>
          </a:p>
          <a:p>
            <a:r>
              <a:rPr lang="fr-FR" sz="1600" dirty="0"/>
              <a:t>f) 1536 : Alliance de </a:t>
            </a:r>
            <a:r>
              <a:rPr lang="fr-FR" sz="1600" b="1" dirty="0"/>
              <a:t>Soliman</a:t>
            </a:r>
            <a:r>
              <a:rPr lang="fr-FR" sz="1600" dirty="0"/>
              <a:t> avec </a:t>
            </a:r>
            <a:r>
              <a:rPr lang="fr-FR" sz="1600" b="1" dirty="0"/>
              <a:t>François 1</a:t>
            </a:r>
            <a:r>
              <a:rPr lang="fr-FR" sz="1600" b="1" baseline="30000" dirty="0"/>
              <a:t>er</a:t>
            </a:r>
            <a:r>
              <a:rPr lang="fr-FR" sz="1600" dirty="0"/>
              <a:t>, roi de France</a:t>
            </a:r>
          </a:p>
          <a:p>
            <a:r>
              <a:rPr lang="fr-FR" sz="1600" dirty="0"/>
              <a:t>*Juillet 1543-mars 1544 : Parti de Constantinople… Barberousse arrive à Marseille ; Il assiège Nice, sans succès Puis il s’installe à Toulon, vidé de ses habitants</a:t>
            </a:r>
          </a:p>
          <a:p>
            <a:r>
              <a:rPr lang="fr-FR" sz="1600" dirty="0"/>
              <a:t>Avant de retourner à Alger ; Où il meurt en 1546</a:t>
            </a:r>
          </a:p>
          <a:p>
            <a:endParaRPr lang="fr-FR" sz="1600" dirty="0"/>
          </a:p>
          <a:p>
            <a:r>
              <a:rPr lang="fr-FR" sz="1600" b="1" dirty="0"/>
              <a:t>*Et maintenant, retour au Maroc, en 1549…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1AA6E23-1FDF-00F1-59C1-5FBB14EBF872}"/>
              </a:ext>
            </a:extLst>
          </p:cNvPr>
          <p:cNvSpPr/>
          <p:nvPr/>
        </p:nvSpPr>
        <p:spPr>
          <a:xfrm>
            <a:off x="7914493" y="48501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9F5452C-9D28-2DE6-160C-7D064875DEC4}"/>
              </a:ext>
            </a:extLst>
          </p:cNvPr>
          <p:cNvCxnSpPr>
            <a:cxnSpLocks/>
            <a:endCxn id="52" idx="2"/>
          </p:cNvCxnSpPr>
          <p:nvPr/>
        </p:nvCxnSpPr>
        <p:spPr>
          <a:xfrm>
            <a:off x="7203615" y="281919"/>
            <a:ext cx="710878" cy="32003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CE288046-B8AE-2B3B-DB6A-97E7841E8425}"/>
              </a:ext>
            </a:extLst>
          </p:cNvPr>
          <p:cNvSpPr/>
          <p:nvPr/>
        </p:nvSpPr>
        <p:spPr>
          <a:xfrm>
            <a:off x="6969468" y="82299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147A767-6A10-63DD-4377-C3E47C2011B9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8550677-1315-5440-96FA-8AA6AEBE90C7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F95C967-6CA3-11C6-D142-F75572B572B1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B802D27-2AD4-50C4-79FB-649980746D66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9D2BF5E-A9B3-D67E-671F-13601F2314D7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48" name="Ellipse 2047">
            <a:extLst>
              <a:ext uri="{FF2B5EF4-FFF2-40B4-BE49-F238E27FC236}">
                <a16:creationId xmlns:a16="http://schemas.microsoft.com/office/drawing/2014/main" id="{BEB1C984-C88C-84E5-4EF7-71330E46C18B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49" name="Ellipse 2048">
            <a:extLst>
              <a:ext uri="{FF2B5EF4-FFF2-40B4-BE49-F238E27FC236}">
                <a16:creationId xmlns:a16="http://schemas.microsoft.com/office/drawing/2014/main" id="{242058B2-0BDB-C6C7-3AB4-4B6ACDD397C5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50" name="Ellipse 2049">
            <a:extLst>
              <a:ext uri="{FF2B5EF4-FFF2-40B4-BE49-F238E27FC236}">
                <a16:creationId xmlns:a16="http://schemas.microsoft.com/office/drawing/2014/main" id="{151F5BAA-1381-34E2-7B01-BBEE1A781089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52" name="Ellipse 2051">
            <a:extLst>
              <a:ext uri="{FF2B5EF4-FFF2-40B4-BE49-F238E27FC236}">
                <a16:creationId xmlns:a16="http://schemas.microsoft.com/office/drawing/2014/main" id="{3C97E0EE-0BCE-7880-163E-8FC958C8CBF9}"/>
              </a:ext>
            </a:extLst>
          </p:cNvPr>
          <p:cNvSpPr/>
          <p:nvPr/>
        </p:nvSpPr>
        <p:spPr>
          <a:xfrm>
            <a:off x="8549178" y="18351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53" name="Ellipse 2052">
            <a:extLst>
              <a:ext uri="{FF2B5EF4-FFF2-40B4-BE49-F238E27FC236}">
                <a16:creationId xmlns:a16="http://schemas.microsoft.com/office/drawing/2014/main" id="{27EA766D-9782-C668-855E-56D05E78CF11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55" name="Ellipse 2054">
            <a:extLst>
              <a:ext uri="{FF2B5EF4-FFF2-40B4-BE49-F238E27FC236}">
                <a16:creationId xmlns:a16="http://schemas.microsoft.com/office/drawing/2014/main" id="{A2CAE9E6-B91B-D0DC-9B66-5775AFF36A6A}"/>
              </a:ext>
            </a:extLst>
          </p:cNvPr>
          <p:cNvSpPr/>
          <p:nvPr/>
        </p:nvSpPr>
        <p:spPr>
          <a:xfrm>
            <a:off x="6459185" y="18622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59" name="Ellipse 2058">
            <a:extLst>
              <a:ext uri="{FF2B5EF4-FFF2-40B4-BE49-F238E27FC236}">
                <a16:creationId xmlns:a16="http://schemas.microsoft.com/office/drawing/2014/main" id="{287BF6A7-C8CE-294B-A727-81E0046CFA1A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060" name="Ellipse 2059">
            <a:extLst>
              <a:ext uri="{FF2B5EF4-FFF2-40B4-BE49-F238E27FC236}">
                <a16:creationId xmlns:a16="http://schemas.microsoft.com/office/drawing/2014/main" id="{3714AB2D-F104-E08F-F640-AAA36243610D}"/>
              </a:ext>
            </a:extLst>
          </p:cNvPr>
          <p:cNvSpPr/>
          <p:nvPr/>
        </p:nvSpPr>
        <p:spPr>
          <a:xfrm>
            <a:off x="8401496" y="268239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64" name="Ellipse 2063">
            <a:extLst>
              <a:ext uri="{FF2B5EF4-FFF2-40B4-BE49-F238E27FC236}">
                <a16:creationId xmlns:a16="http://schemas.microsoft.com/office/drawing/2014/main" id="{5A86F873-B711-83FE-6644-008A7EE137A9}"/>
              </a:ext>
            </a:extLst>
          </p:cNvPr>
          <p:cNvSpPr/>
          <p:nvPr/>
        </p:nvSpPr>
        <p:spPr>
          <a:xfrm>
            <a:off x="7389636" y="197168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66" name="Ellipse 2065">
            <a:extLst>
              <a:ext uri="{FF2B5EF4-FFF2-40B4-BE49-F238E27FC236}">
                <a16:creationId xmlns:a16="http://schemas.microsoft.com/office/drawing/2014/main" id="{9E596266-CA9C-7FDD-8E5E-05459FCF6BAE}"/>
              </a:ext>
            </a:extLst>
          </p:cNvPr>
          <p:cNvSpPr/>
          <p:nvPr/>
        </p:nvSpPr>
        <p:spPr>
          <a:xfrm>
            <a:off x="7053763" y="1971688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67" name="Ellipse 2066">
            <a:extLst>
              <a:ext uri="{FF2B5EF4-FFF2-40B4-BE49-F238E27FC236}">
                <a16:creationId xmlns:a16="http://schemas.microsoft.com/office/drawing/2014/main" id="{A4CC16B6-415B-32F7-762D-48B924B2C19D}"/>
              </a:ext>
            </a:extLst>
          </p:cNvPr>
          <p:cNvSpPr/>
          <p:nvPr/>
        </p:nvSpPr>
        <p:spPr>
          <a:xfrm>
            <a:off x="6585712" y="215952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074" name="Connecteur droit avec flèche 2073">
            <a:extLst>
              <a:ext uri="{FF2B5EF4-FFF2-40B4-BE49-F238E27FC236}">
                <a16:creationId xmlns:a16="http://schemas.microsoft.com/office/drawing/2014/main" id="{7A01ABDD-D3A0-40F2-F721-B43CA70F64B5}"/>
              </a:ext>
            </a:extLst>
          </p:cNvPr>
          <p:cNvCxnSpPr>
            <a:cxnSpLocks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Connecteur droit avec flèche 2074">
            <a:extLst>
              <a:ext uri="{FF2B5EF4-FFF2-40B4-BE49-F238E27FC236}">
                <a16:creationId xmlns:a16="http://schemas.microsoft.com/office/drawing/2014/main" id="{7886D78B-F19B-BEE4-62D3-64FDD522DA48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7" name="Ellipse 2076">
            <a:extLst>
              <a:ext uri="{FF2B5EF4-FFF2-40B4-BE49-F238E27FC236}">
                <a16:creationId xmlns:a16="http://schemas.microsoft.com/office/drawing/2014/main" id="{D0C76A1C-E549-58BA-E698-8EA9676F0220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82" name="Ellipse 2081">
            <a:extLst>
              <a:ext uri="{FF2B5EF4-FFF2-40B4-BE49-F238E27FC236}">
                <a16:creationId xmlns:a16="http://schemas.microsoft.com/office/drawing/2014/main" id="{81A97646-CF51-EB28-32C2-6C053C54AFAC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083" name="Connecteur droit avec flèche 2082">
            <a:extLst>
              <a:ext uri="{FF2B5EF4-FFF2-40B4-BE49-F238E27FC236}">
                <a16:creationId xmlns:a16="http://schemas.microsoft.com/office/drawing/2014/main" id="{C340804B-8A61-A9D9-04A5-60BF34AD157A}"/>
              </a:ext>
            </a:extLst>
          </p:cNvPr>
          <p:cNvCxnSpPr>
            <a:cxnSpLocks/>
            <a:endCxn id="2082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Connecteur droit 2083">
            <a:extLst>
              <a:ext uri="{FF2B5EF4-FFF2-40B4-BE49-F238E27FC236}">
                <a16:creationId xmlns:a16="http://schemas.microsoft.com/office/drawing/2014/main" id="{67CBF25C-0016-4E33-3258-EE18C2E9B024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5" name="Connecteur droit 2084">
            <a:extLst>
              <a:ext uri="{FF2B5EF4-FFF2-40B4-BE49-F238E27FC236}">
                <a16:creationId xmlns:a16="http://schemas.microsoft.com/office/drawing/2014/main" id="{51A7349C-BB6C-3621-3EF4-293EC67F6A54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6" name="Ellipse 2085">
            <a:extLst>
              <a:ext uri="{FF2B5EF4-FFF2-40B4-BE49-F238E27FC236}">
                <a16:creationId xmlns:a16="http://schemas.microsoft.com/office/drawing/2014/main" id="{71955BA3-4FE6-FA1B-86D1-6C55A935C433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0F292D8-AA5E-5459-EAA1-DB21AC15870D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9666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95354-28E7-75DC-01ED-CF0B67A5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0A7988-7FB6-665C-3AA0-9745D5AAB4BE}"/>
              </a:ext>
            </a:extLst>
          </p:cNvPr>
          <p:cNvSpPr/>
          <p:nvPr/>
        </p:nvSpPr>
        <p:spPr>
          <a:xfrm>
            <a:off x="75991" y="58846"/>
            <a:ext cx="5790655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1549-1557 : Au Maroc, le sultan Saadien Mohammed Ech-Cheikh s’allie aux Espagnols de Philippe II et vainc le Wattasside Abou Hassoun allié aux Ottomans d’Alger</a:t>
            </a:r>
          </a:p>
          <a:p>
            <a:endParaRPr lang="fr-FR" sz="1600" dirty="0"/>
          </a:p>
          <a:p>
            <a:r>
              <a:rPr lang="fr-FR" sz="1600" dirty="0"/>
              <a:t>*Rappel…</a:t>
            </a:r>
          </a:p>
          <a:p>
            <a:r>
              <a:rPr lang="fr-FR" sz="1600" dirty="0"/>
              <a:t>*1549 : Le </a:t>
            </a:r>
            <a:r>
              <a:rPr lang="fr-FR" sz="1600" dirty="0" err="1"/>
              <a:t>Saadien</a:t>
            </a:r>
            <a:r>
              <a:rPr lang="fr-FR" sz="1600" dirty="0"/>
              <a:t> Mohammed Ech-Cheikh s’empare de Fès</a:t>
            </a:r>
          </a:p>
          <a:p>
            <a:r>
              <a:rPr lang="fr-FR" sz="1600" dirty="0"/>
              <a:t>Abou Hassoun, le dernier Wattasside, rejoint Alger</a:t>
            </a:r>
          </a:p>
          <a:p>
            <a:r>
              <a:rPr lang="fr-FR" sz="1600" dirty="0"/>
              <a:t>Où il prête serment au sultan ottoman Soliman</a:t>
            </a:r>
          </a:p>
          <a:p>
            <a:endParaRPr lang="fr-FR" sz="1600" dirty="0"/>
          </a:p>
          <a:p>
            <a:r>
              <a:rPr lang="fr-FR" sz="1600" dirty="0"/>
              <a:t>*1550 : Entre Mohammed Ech-Cheikh et Soliman</a:t>
            </a:r>
          </a:p>
          <a:p>
            <a:r>
              <a:rPr lang="fr-FR" sz="1600" dirty="0"/>
              <a:t>Les relations se tendent ; Outre le soutien au Wattasside</a:t>
            </a:r>
          </a:p>
          <a:p>
            <a:r>
              <a:rPr lang="fr-FR" sz="1600" dirty="0"/>
              <a:t>Trois points…</a:t>
            </a:r>
          </a:p>
          <a:p>
            <a:endParaRPr lang="fr-FR" sz="1600" dirty="0"/>
          </a:p>
          <a:p>
            <a:r>
              <a:rPr lang="fr-FR" sz="1600" b="1" dirty="0"/>
              <a:t>a)</a:t>
            </a:r>
            <a:r>
              <a:rPr lang="fr-FR" sz="1600" dirty="0"/>
              <a:t> Soliman nomme le sultan Mohammed </a:t>
            </a:r>
            <a:r>
              <a:rPr lang="fr-FR" sz="1600" i="1" dirty="0"/>
              <a:t>chef des arabes</a:t>
            </a:r>
            <a:r>
              <a:rPr lang="fr-FR" sz="1600" dirty="0"/>
              <a:t> ; Or…</a:t>
            </a:r>
            <a:endParaRPr lang="fr-FR" sz="1600" i="1" dirty="0"/>
          </a:p>
          <a:p>
            <a:r>
              <a:rPr lang="fr-FR" sz="1600" dirty="0"/>
              <a:t>Le </a:t>
            </a:r>
            <a:r>
              <a:rPr lang="fr-FR" sz="1600" i="1" dirty="0"/>
              <a:t>chérifien</a:t>
            </a:r>
            <a:r>
              <a:rPr lang="fr-FR" sz="1600" dirty="0"/>
              <a:t> Mohammed ne reconnaît pas le </a:t>
            </a:r>
            <a:r>
              <a:rPr lang="fr-FR" sz="1600" i="1" dirty="0"/>
              <a:t>Turc</a:t>
            </a:r>
            <a:r>
              <a:rPr lang="fr-FR" sz="1600" dirty="0"/>
              <a:t> Soliman comme Calife ; NB : 1516 : Sélim s’est emparé du titre de calife ; De plus…</a:t>
            </a:r>
          </a:p>
          <a:p>
            <a:r>
              <a:rPr lang="fr-FR" sz="1600" b="1" dirty="0"/>
              <a:t>b)</a:t>
            </a:r>
            <a:r>
              <a:rPr lang="fr-FR" sz="1600" dirty="0"/>
              <a:t> Conflit pour le contrôle de Tlemcen</a:t>
            </a:r>
          </a:p>
          <a:p>
            <a:r>
              <a:rPr lang="fr-FR" sz="1600" dirty="0"/>
              <a:t>Des derniers </a:t>
            </a:r>
            <a:r>
              <a:rPr lang="fr-FR" sz="1600" dirty="0" err="1"/>
              <a:t>Zianides</a:t>
            </a:r>
            <a:r>
              <a:rPr lang="fr-FR" sz="1600" dirty="0"/>
              <a:t>, vassaux d’Alger ; Et enfin…</a:t>
            </a:r>
          </a:p>
          <a:p>
            <a:r>
              <a:rPr lang="fr-FR" sz="1600" b="1" dirty="0"/>
              <a:t>c)</a:t>
            </a:r>
            <a:r>
              <a:rPr lang="fr-FR" sz="1600" dirty="0"/>
              <a:t> Pour les Turcs d’Alger, pris en tenaille entre Oran (1509) et Bejaia-Tunis (1510-35), </a:t>
            </a:r>
            <a:r>
              <a:rPr lang="fr-FR" sz="1600" u="sng" dirty="0"/>
              <a:t>s’emparer de Fès</a:t>
            </a:r>
          </a:p>
          <a:p>
            <a:r>
              <a:rPr lang="fr-FR" sz="1600" dirty="0"/>
              <a:t>Pour prendre les Espagnols d’Oran et Melilla à revers ; Donc…</a:t>
            </a:r>
          </a:p>
          <a:p>
            <a:endParaRPr lang="fr-FR" sz="1600" dirty="0"/>
          </a:p>
          <a:p>
            <a:r>
              <a:rPr lang="fr-FR" sz="1600" dirty="0"/>
              <a:t>*Jan. 1554 : Les Turcs d’Alger entrent dans Fès</a:t>
            </a:r>
          </a:p>
          <a:p>
            <a:r>
              <a:rPr lang="fr-FR" sz="1600" dirty="0"/>
              <a:t>Ils y rétablissent le Wattasside Abou Hassoun</a:t>
            </a:r>
          </a:p>
          <a:p>
            <a:r>
              <a:rPr lang="fr-FR" sz="1600" dirty="0"/>
              <a:t>Mohammed Ech-Cheikh se replie sur Marrakech</a:t>
            </a:r>
          </a:p>
          <a:p>
            <a:endParaRPr lang="fr-FR" sz="1600" dirty="0"/>
          </a:p>
          <a:p>
            <a:r>
              <a:rPr lang="fr-FR" sz="1600" dirty="0"/>
              <a:t>*Mais </a:t>
            </a:r>
            <a:r>
              <a:rPr lang="fr-FR" sz="1600" u="sng" dirty="0"/>
              <a:t>très vite</a:t>
            </a:r>
            <a:r>
              <a:rPr lang="fr-FR" sz="1600" dirty="0"/>
              <a:t>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A16075-230F-B6AD-F7BD-7BF812F8F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ABC2662-FCC1-80EC-B457-1B47B3D8C2AA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06A2826-E847-52FD-B943-5D0EAE1EC7ED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2232934-6CE8-EDE7-9BDC-04F6B8E86500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AA30FD1-BD07-2CA3-F870-F795E0F42174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6FC616A-25E5-B523-9A74-D7499AB82756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914BF96-8754-5C86-FF10-0D4B488FA043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C88AB7E-18E2-C6E0-C33B-C157CDC19B77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36C94CC-C192-2FCF-01E9-CF7A9EAA9DA5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814D4DC-AE24-B4A9-144A-7203E0D80A9B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86BEAB8-D46C-15DF-4840-32AFA5F682BD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F2FE575-74EE-5E44-F3C7-C23E58B3E707}"/>
              </a:ext>
            </a:extLst>
          </p:cNvPr>
          <p:cNvCxnSpPr>
            <a:cxnSpLocks/>
          </p:cNvCxnSpPr>
          <p:nvPr/>
        </p:nvCxnSpPr>
        <p:spPr>
          <a:xfrm flipH="1">
            <a:off x="9087739" y="2336800"/>
            <a:ext cx="1570101" cy="51816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1278CDE-80B1-0D51-76AF-B0B6F58EA5B0}"/>
              </a:ext>
            </a:extLst>
          </p:cNvPr>
          <p:cNvCxnSpPr>
            <a:cxnSpLocks/>
          </p:cNvCxnSpPr>
          <p:nvPr/>
        </p:nvCxnSpPr>
        <p:spPr>
          <a:xfrm flipH="1">
            <a:off x="10657840" y="1393865"/>
            <a:ext cx="1216678" cy="942935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8B9DD24C-FE76-4905-4C09-D964BB4F0A1A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FB92933-7700-7CD2-31A8-843191C5B930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A541BA4-7D8A-6AB4-B1FA-167F0D21739E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996549B-2D74-FEAA-1E5D-957FE2631205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7518346" y="2893641"/>
            <a:ext cx="1295073" cy="123173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70EA4A1-436C-A834-A0B0-AA1C857781DF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A64EC78-D0CC-5BD2-3F0E-B0BC18171CEA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39001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2868C-5990-31C8-73D3-B8960C72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6AA8C8-B0EF-434A-A852-FB6084801044}"/>
              </a:ext>
            </a:extLst>
          </p:cNvPr>
          <p:cNvSpPr/>
          <p:nvPr/>
        </p:nvSpPr>
        <p:spPr>
          <a:xfrm>
            <a:off x="75991" y="58846"/>
            <a:ext cx="5790655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1549-1557 : Au Maroc, le sultan Saadien Mohammed Ech-Cheikh s’allie aux Espagnols de Philippe II et vainc le Wattasside Abou Hassoun allié aux Ottomans d’Alger</a:t>
            </a:r>
          </a:p>
          <a:p>
            <a:endParaRPr lang="fr-FR" sz="1600" dirty="0"/>
          </a:p>
          <a:p>
            <a:r>
              <a:rPr lang="fr-FR" sz="1600" dirty="0"/>
              <a:t>*Sept. 1554 : Mohammed Ech-Cheikh reprend Fès</a:t>
            </a:r>
          </a:p>
          <a:p>
            <a:r>
              <a:rPr lang="fr-FR" sz="1600" dirty="0"/>
              <a:t>Et il tue Abou Hassoun ; NB : </a:t>
            </a:r>
            <a:r>
              <a:rPr lang="fr-FR" sz="1600" u="sng" dirty="0"/>
              <a:t>Marrakech reste sa capitale</a:t>
            </a:r>
          </a:p>
          <a:p>
            <a:endParaRPr lang="fr-FR" sz="1600" dirty="0"/>
          </a:p>
          <a:p>
            <a:r>
              <a:rPr lang="fr-FR" sz="1600" dirty="0"/>
              <a:t>*1554 : Pour Mohammed Ech-Cheikh</a:t>
            </a:r>
          </a:p>
          <a:p>
            <a:r>
              <a:rPr lang="fr-FR" sz="1600" dirty="0"/>
              <a:t>Un renversement des alliances s’impose…</a:t>
            </a:r>
          </a:p>
          <a:p>
            <a:endParaRPr lang="fr-FR" sz="1600" dirty="0"/>
          </a:p>
          <a:p>
            <a:r>
              <a:rPr lang="fr-FR" sz="1600" dirty="0"/>
              <a:t>a) Les Portugais, encore établis à Tanger, Ceuta et Mazagan</a:t>
            </a:r>
          </a:p>
          <a:p>
            <a:r>
              <a:rPr lang="fr-FR" sz="1600" dirty="0"/>
              <a:t>Ne sont plus une réelle menace ; En revanche…</a:t>
            </a:r>
          </a:p>
          <a:p>
            <a:endParaRPr lang="fr-FR" sz="1600" dirty="0"/>
          </a:p>
          <a:p>
            <a:r>
              <a:rPr lang="fr-FR" sz="1600" dirty="0"/>
              <a:t>b) L’impérialisme ottoman est le principal danger</a:t>
            </a:r>
          </a:p>
          <a:p>
            <a:r>
              <a:rPr lang="fr-FR" sz="1600" dirty="0"/>
              <a:t>Par conséquent…</a:t>
            </a:r>
          </a:p>
          <a:p>
            <a:endParaRPr lang="fr-FR" sz="1600" dirty="0"/>
          </a:p>
          <a:p>
            <a:r>
              <a:rPr lang="fr-FR" sz="1600" dirty="0"/>
              <a:t>c) Pour sauvegarder l’indépendance marocaine</a:t>
            </a:r>
          </a:p>
          <a:p>
            <a:r>
              <a:rPr lang="fr-FR" sz="1600" dirty="0"/>
              <a:t>Le </a:t>
            </a:r>
            <a:r>
              <a:rPr lang="fr-FR" sz="1600" dirty="0" err="1"/>
              <a:t>Saadien</a:t>
            </a:r>
            <a:r>
              <a:rPr lang="fr-FR" sz="1600" dirty="0"/>
              <a:t> se rapproche de l’Espagne de Charles Quint</a:t>
            </a:r>
          </a:p>
          <a:p>
            <a:r>
              <a:rPr lang="fr-FR" sz="1600" dirty="0"/>
              <a:t>Et de Philippe II (1556) contre les Turcs</a:t>
            </a:r>
          </a:p>
          <a:p>
            <a:endParaRPr lang="fr-FR" sz="1600" dirty="0"/>
          </a:p>
          <a:p>
            <a:r>
              <a:rPr lang="fr-FR" sz="1600" dirty="0"/>
              <a:t>*1556 : Le conflit avec Alger reprend…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9843B5-AC2C-5AF3-C657-48471E30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13E4540-26A9-E6AE-C380-0C2C2EE21463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853E8E7-E790-3DC5-76F6-99D90C197F51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43EF85-24F7-355D-0AC5-B30F3EDC00B0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C999788-4BD9-4888-F1B2-8F1AED08A18C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B1181EC-3B07-2B39-757B-9EDDF5B49ED3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DB837B1-2DDC-19DD-881A-5780B036A6C5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5AFC4C2-A741-4B83-30D0-DA28200D36D4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D617D14-E518-5472-8B9A-24F9C52FB8B8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88B425B-0645-460B-9824-33A600525553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077EF8C-BD91-C28A-1F8F-932CA1CEA202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ED5ECA1-DEB5-FFA9-6A5E-35E782FDDAED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C8E9E03-D8E4-314C-B929-9B324AFB08CA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E0BD606-594F-0DC6-9D33-CEBCD4F31E90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EEE65A6-482D-D6B1-7EE3-6056646130DA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9E6967F-D833-E1C2-6C5A-D30A06C3EC62}"/>
              </a:ext>
            </a:extLst>
          </p:cNvPr>
          <p:cNvCxnSpPr>
            <a:cxnSpLocks/>
          </p:cNvCxnSpPr>
          <p:nvPr/>
        </p:nvCxnSpPr>
        <p:spPr>
          <a:xfrm flipV="1">
            <a:off x="7518346" y="2976327"/>
            <a:ext cx="1335246" cy="11490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695EDD6C-16F2-BE5C-82B7-C2BC0D6D0C39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10116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597B-C3DC-C208-A0C8-364E28A4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D64826-753C-70FE-5640-F5A4420CDF91}"/>
              </a:ext>
            </a:extLst>
          </p:cNvPr>
          <p:cNvSpPr/>
          <p:nvPr/>
        </p:nvSpPr>
        <p:spPr>
          <a:xfrm>
            <a:off x="83334" y="40629"/>
            <a:ext cx="575958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1549-1557 : Au Maroc, le sultan Saadien Mohammed Ech-Cheikh s’allie aux Espagnols de Philippe II et vainc le Wattasside Abou Hassoun allié aux Ottomans d’Alger</a:t>
            </a:r>
          </a:p>
          <a:p>
            <a:endParaRPr lang="fr-FR" sz="1600" dirty="0"/>
          </a:p>
          <a:p>
            <a:r>
              <a:rPr lang="fr-FR" sz="1600" dirty="0"/>
              <a:t>*1556 : Les Turcs d’Alger échouent à reprendre Oran aux Espagnols</a:t>
            </a:r>
          </a:p>
          <a:p>
            <a:r>
              <a:rPr lang="fr-FR" sz="1600" dirty="0"/>
              <a:t>Tandis que les Marocains ne parviennent pas</a:t>
            </a:r>
          </a:p>
          <a:p>
            <a:r>
              <a:rPr lang="fr-FR" sz="1600" dirty="0"/>
              <a:t>A prendre Tlemcen aux Turcs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Rappel : 1556 : Fin des </a:t>
            </a:r>
            <a:r>
              <a:rPr lang="fr-FR" sz="1600" dirty="0" err="1">
                <a:solidFill>
                  <a:srgbClr val="FF0000"/>
                </a:solidFill>
              </a:rPr>
              <a:t>Zianides</a:t>
            </a:r>
            <a:r>
              <a:rPr lang="fr-FR" sz="1600" dirty="0">
                <a:solidFill>
                  <a:srgbClr val="FF0000"/>
                </a:solidFill>
              </a:rPr>
              <a:t> de Tlemcen</a:t>
            </a:r>
          </a:p>
          <a:p>
            <a:r>
              <a:rPr lang="fr-FR" sz="1600" dirty="0"/>
              <a:t>*Et finalement…</a:t>
            </a:r>
          </a:p>
          <a:p>
            <a:endParaRPr lang="fr-FR" sz="1600" dirty="0"/>
          </a:p>
          <a:p>
            <a:r>
              <a:rPr lang="fr-FR" sz="1600" dirty="0"/>
              <a:t>*1557 : Hassan Barberousse, nouveau gouverneur turc d’Alger</a:t>
            </a:r>
          </a:p>
          <a:p>
            <a:r>
              <a:rPr lang="fr-FR" sz="1600" dirty="0"/>
              <a:t>NB : Fils de </a:t>
            </a:r>
            <a:r>
              <a:rPr lang="fr-FR" sz="1600" dirty="0" err="1"/>
              <a:t>Kheireddine</a:t>
            </a:r>
            <a:r>
              <a:rPr lang="fr-FR" sz="1600" dirty="0"/>
              <a:t> Barberousse</a:t>
            </a:r>
          </a:p>
          <a:p>
            <a:r>
              <a:rPr lang="fr-FR" sz="1600" dirty="0"/>
              <a:t>Fait assassiner Mohammed Ech-Cheikh</a:t>
            </a:r>
          </a:p>
          <a:p>
            <a:endParaRPr lang="fr-FR" sz="1600" dirty="0"/>
          </a:p>
          <a:p>
            <a:r>
              <a:rPr lang="fr-FR" sz="1600" b="1" dirty="0"/>
              <a:t>*Et maintenant, retour au Maghreb oriental ; En 1535</a:t>
            </a:r>
            <a:r>
              <a:rPr lang="fr-FR" sz="1600" dirty="0"/>
              <a:t>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3743F4-F38B-B59C-FD71-790C434B7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DF005761-A316-8797-0D04-5765ED278E04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96F81B3-C0DC-D223-39B6-C1C7344B8175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E3405D-F801-336D-CAEB-9462897C4A30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C218BA6-2561-48F9-C4DF-BAC268A7ADFF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45DBA29-FB8F-3A40-BA0C-223F1EDB12D8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EE6A07F-6844-FEDC-7C72-9DF618A825DB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7E320AB-B241-4807-976C-58752B8F26F4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09F1AB3-2DA4-C3E4-FFEF-88D497F0429E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B1836B2-6330-561F-E87A-6284A097ABDC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123AD3B-C8A5-7022-8A2B-6678F9FFA322}"/>
              </a:ext>
            </a:extLst>
          </p:cNvPr>
          <p:cNvCxnSpPr>
            <a:cxnSpLocks/>
            <a:stCxn id="30" idx="3"/>
            <a:endCxn id="32" idx="7"/>
          </p:cNvCxnSpPr>
          <p:nvPr/>
        </p:nvCxnSpPr>
        <p:spPr>
          <a:xfrm flipH="1">
            <a:off x="11043749" y="1393865"/>
            <a:ext cx="830769" cy="33997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E13C4DC7-CBF8-AE1F-B709-40AF13FFFD54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F8BCF0B-8FA8-8C84-9684-F11FB61FAA3D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850FED5-0518-4744-D4E5-02F893D34417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759D596-5F34-8E9B-043C-333DFC86FEAD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9047566" y="2337339"/>
            <a:ext cx="1456955" cy="4736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510979F-EDD8-8B7D-0740-C2D2E00BB70D}"/>
              </a:ext>
            </a:extLst>
          </p:cNvPr>
          <p:cNvCxnSpPr>
            <a:cxnSpLocks/>
          </p:cNvCxnSpPr>
          <p:nvPr/>
        </p:nvCxnSpPr>
        <p:spPr>
          <a:xfrm flipV="1">
            <a:off x="7518346" y="2976327"/>
            <a:ext cx="1335246" cy="11490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0062B1CC-D84B-AC98-993A-7DF2E544D768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3FA72E4-9E9F-AF9A-EC0C-FC3137B3969F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3E18E9F-98E3-337C-4BA1-469FAC409831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2539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C862B-FC91-D093-F223-F710DCF29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9A9396-8F00-F2C7-9C93-6DC5E2D03E08}"/>
              </a:ext>
            </a:extLst>
          </p:cNvPr>
          <p:cNvSpPr/>
          <p:nvPr/>
        </p:nvSpPr>
        <p:spPr>
          <a:xfrm>
            <a:off x="83335" y="89624"/>
            <a:ext cx="5098265" cy="30315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1551-1574 :  Les Ottomans reprennent Tripoli, Bejaïa et Tunis aux Espagnols ; Fin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*Rappel…</a:t>
            </a:r>
          </a:p>
          <a:p>
            <a:endParaRPr lang="fr-FR" sz="1600" dirty="0"/>
          </a:p>
          <a:p>
            <a:r>
              <a:rPr lang="fr-FR" sz="1600" dirty="0"/>
              <a:t>*1535 : Les Espagnols prennent Tunis</a:t>
            </a:r>
          </a:p>
          <a:p>
            <a:r>
              <a:rPr lang="fr-FR" sz="1600" dirty="0"/>
              <a:t>Et ils y rétablissent l’Hafside Moulay Hassan</a:t>
            </a:r>
          </a:p>
          <a:p>
            <a:endParaRPr lang="fr-FR" sz="1600" dirty="0"/>
          </a:p>
          <a:p>
            <a:r>
              <a:rPr lang="fr-FR" sz="1600" dirty="0"/>
              <a:t>*La Régence d’Alger prise en tenaille</a:t>
            </a:r>
          </a:p>
          <a:p>
            <a:endParaRPr lang="fr-FR" sz="1500" dirty="0"/>
          </a:p>
          <a:p>
            <a:r>
              <a:rPr lang="fr-FR" sz="1500" dirty="0"/>
              <a:t>*Mais l</a:t>
            </a:r>
            <a:r>
              <a:rPr lang="fr-FR" sz="1600" dirty="0"/>
              <a:t>a contre-attaque ottomane</a:t>
            </a:r>
          </a:p>
          <a:p>
            <a:r>
              <a:rPr lang="fr-FR" sz="1600" dirty="0"/>
              <a:t>Attendra quelques années…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A32D81-6F1F-3D1D-1EA0-F9FF755FF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" t="35756" r="48508" b="39943"/>
          <a:stretch>
            <a:fillRect/>
          </a:stretch>
        </p:blipFill>
        <p:spPr bwMode="auto">
          <a:xfrm>
            <a:off x="5264014" y="238290"/>
            <a:ext cx="6844651" cy="27099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CCDF5CD-6EBA-6431-559B-06CEEA9A0EDB}"/>
              </a:ext>
            </a:extLst>
          </p:cNvPr>
          <p:cNvSpPr/>
          <p:nvPr/>
        </p:nvSpPr>
        <p:spPr>
          <a:xfrm>
            <a:off x="6354162" y="147631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A74ED81-413E-99A7-4F22-8F48DFFB2B0A}"/>
              </a:ext>
            </a:extLst>
          </p:cNvPr>
          <p:cNvSpPr/>
          <p:nvPr/>
        </p:nvSpPr>
        <p:spPr>
          <a:xfrm>
            <a:off x="5786121" y="1804118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131FC74-566E-E907-4579-0CE34BF7EECE}"/>
              </a:ext>
            </a:extLst>
          </p:cNvPr>
          <p:cNvSpPr/>
          <p:nvPr/>
        </p:nvSpPr>
        <p:spPr>
          <a:xfrm>
            <a:off x="7232265" y="11851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C585038-7A39-13E3-BE34-DF21F5B2570B}"/>
              </a:ext>
            </a:extLst>
          </p:cNvPr>
          <p:cNvSpPr/>
          <p:nvPr/>
        </p:nvSpPr>
        <p:spPr>
          <a:xfrm>
            <a:off x="8914482" y="80562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1ACD304-E528-15D2-D4F9-9D3579EEABA2}"/>
              </a:ext>
            </a:extLst>
          </p:cNvPr>
          <p:cNvSpPr/>
          <p:nvPr/>
        </p:nvSpPr>
        <p:spPr>
          <a:xfrm>
            <a:off x="8327742" y="800896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DC376B-EFA1-5CA9-8CA1-604AC51821BD}"/>
              </a:ext>
            </a:extLst>
          </p:cNvPr>
          <p:cNvSpPr/>
          <p:nvPr/>
        </p:nvSpPr>
        <p:spPr>
          <a:xfrm>
            <a:off x="11444322" y="219969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1E59FE-1FD9-ACED-1B89-708745F917B8}"/>
              </a:ext>
            </a:extLst>
          </p:cNvPr>
          <p:cNvSpPr/>
          <p:nvPr/>
        </p:nvSpPr>
        <p:spPr>
          <a:xfrm>
            <a:off x="6957945" y="164482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23B15DC-B8AB-A394-2529-1C738568B9E9}"/>
              </a:ext>
            </a:extLst>
          </p:cNvPr>
          <p:cNvSpPr/>
          <p:nvPr/>
        </p:nvSpPr>
        <p:spPr>
          <a:xfrm>
            <a:off x="10517370" y="70502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CD29F0A-B19C-F041-3993-C8FF6CBD3795}"/>
              </a:ext>
            </a:extLst>
          </p:cNvPr>
          <p:cNvSpPr/>
          <p:nvPr/>
        </p:nvSpPr>
        <p:spPr>
          <a:xfrm>
            <a:off x="6114392" y="208761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81AC1D0-54E0-E59B-B029-514DDF1988DF}"/>
              </a:ext>
            </a:extLst>
          </p:cNvPr>
          <p:cNvSpPr/>
          <p:nvPr/>
        </p:nvSpPr>
        <p:spPr>
          <a:xfrm>
            <a:off x="5181600" y="19658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3742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D53DC-1FC5-97AA-3FDE-99958897D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7CD348-7E0B-5194-8DD2-9302C3EB4070}"/>
              </a:ext>
            </a:extLst>
          </p:cNvPr>
          <p:cNvSpPr/>
          <p:nvPr/>
        </p:nvSpPr>
        <p:spPr>
          <a:xfrm>
            <a:off x="83335" y="89624"/>
            <a:ext cx="5098265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1551-1574 :  Les Ottomans reprennent Tripoli, Bejaïa et Tunis aux Espagnols ; Fin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*1551 : Les Ottomans reprennent Tripoli</a:t>
            </a:r>
          </a:p>
          <a:p>
            <a:r>
              <a:rPr lang="fr-FR" sz="1600" u="sng" dirty="0"/>
              <a:t>Début de la Régence ottomane de Tripoli</a:t>
            </a:r>
            <a:r>
              <a:rPr lang="fr-FR" sz="1600" dirty="0"/>
              <a:t> ; </a:t>
            </a:r>
            <a:r>
              <a:rPr lang="fr-FR" sz="1600" u="sng" dirty="0"/>
              <a:t>A revoir</a:t>
            </a:r>
            <a:r>
              <a:rPr lang="fr-FR" sz="1600" dirty="0"/>
              <a:t>… </a:t>
            </a:r>
          </a:p>
          <a:p>
            <a:endParaRPr lang="fr-FR" sz="1600" dirty="0"/>
          </a:p>
          <a:p>
            <a:r>
              <a:rPr lang="fr-FR" sz="1600" dirty="0"/>
              <a:t>*Rappel…</a:t>
            </a:r>
          </a:p>
          <a:p>
            <a:r>
              <a:rPr lang="fr-FR" sz="1600" dirty="0"/>
              <a:t>*1554-56 : Alliance Espagne-Maroc contre les Turcs Alger</a:t>
            </a:r>
          </a:p>
          <a:p>
            <a:r>
              <a:rPr lang="fr-FR" sz="1600" dirty="0"/>
              <a:t>Mais échec marocain à Tlemcen</a:t>
            </a:r>
          </a:p>
          <a:p>
            <a:r>
              <a:rPr lang="fr-FR" sz="1600" dirty="0"/>
              <a:t>Et échec des Turcs à Oran ; Toutefois, pour ces derniers…</a:t>
            </a:r>
          </a:p>
          <a:p>
            <a:endParaRPr lang="fr-FR" sz="1600" dirty="0"/>
          </a:p>
          <a:p>
            <a:r>
              <a:rPr lang="fr-FR" sz="1600" dirty="0"/>
              <a:t>*1555-57-60 : Reprises définitives</a:t>
            </a:r>
          </a:p>
          <a:p>
            <a:r>
              <a:rPr lang="fr-FR" sz="1600" dirty="0"/>
              <a:t>De Bejaïa, Kairouan et Djerba</a:t>
            </a:r>
          </a:p>
          <a:p>
            <a:r>
              <a:rPr lang="fr-FR" sz="1600" dirty="0"/>
              <a:t>NB : 1559 : Paix de Cateau-Cambrésis</a:t>
            </a:r>
          </a:p>
          <a:p>
            <a:r>
              <a:rPr lang="fr-FR" sz="1600" dirty="0"/>
              <a:t>Fin des guerres d’Italie entre Valois et Habsbourg ; </a:t>
            </a:r>
            <a:r>
              <a:rPr lang="fr-FR" sz="1600" b="1" dirty="0"/>
              <a:t>Puis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*1569 : Les Turcs d’Alger s’emparent de Tunis</a:t>
            </a:r>
          </a:p>
          <a:p>
            <a:r>
              <a:rPr lang="fr-FR" sz="1600" dirty="0"/>
              <a:t>Le Hafside </a:t>
            </a:r>
            <a:r>
              <a:rPr lang="fr-FR" sz="1600" u="sng" dirty="0"/>
              <a:t>Ahmed III</a:t>
            </a:r>
            <a:r>
              <a:rPr lang="fr-FR" sz="1600" dirty="0"/>
              <a:t> se réfugie à la Goulette</a:t>
            </a:r>
          </a:p>
          <a:p>
            <a:r>
              <a:rPr lang="fr-FR" sz="1600" dirty="0"/>
              <a:t>Et il appelle les Espagnols à l’aide</a:t>
            </a:r>
          </a:p>
          <a:p>
            <a:endParaRPr lang="fr-FR" sz="1600" dirty="0"/>
          </a:p>
          <a:p>
            <a:r>
              <a:rPr lang="fr-FR" sz="1600" dirty="0"/>
              <a:t>*1573-74 : Epilogue…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64B7658-9386-BDE3-0672-1DD7CD76A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" t="35756" r="48508" b="39943"/>
          <a:stretch>
            <a:fillRect/>
          </a:stretch>
        </p:blipFill>
        <p:spPr bwMode="auto">
          <a:xfrm>
            <a:off x="5264014" y="238290"/>
            <a:ext cx="6844651" cy="27099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738FE5C-3B3A-8FCB-A549-70D08B809F26}"/>
              </a:ext>
            </a:extLst>
          </p:cNvPr>
          <p:cNvSpPr/>
          <p:nvPr/>
        </p:nvSpPr>
        <p:spPr>
          <a:xfrm>
            <a:off x="6354162" y="147631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DDB1139-4CE4-D9B5-1218-361537A12BC7}"/>
              </a:ext>
            </a:extLst>
          </p:cNvPr>
          <p:cNvSpPr/>
          <p:nvPr/>
        </p:nvSpPr>
        <p:spPr>
          <a:xfrm>
            <a:off x="5786121" y="1804118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B57011-5FEB-B729-0017-A1D9D92251BF}"/>
              </a:ext>
            </a:extLst>
          </p:cNvPr>
          <p:cNvSpPr/>
          <p:nvPr/>
        </p:nvSpPr>
        <p:spPr>
          <a:xfrm>
            <a:off x="7232265" y="11851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0D9379-FD3B-AA51-17E8-D0AB4BDD13F8}"/>
              </a:ext>
            </a:extLst>
          </p:cNvPr>
          <p:cNvSpPr/>
          <p:nvPr/>
        </p:nvSpPr>
        <p:spPr>
          <a:xfrm>
            <a:off x="8914482" y="80562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8D07EB0-B34A-EEAE-825E-C4A2500145A2}"/>
              </a:ext>
            </a:extLst>
          </p:cNvPr>
          <p:cNvSpPr/>
          <p:nvPr/>
        </p:nvSpPr>
        <p:spPr>
          <a:xfrm>
            <a:off x="8327742" y="800896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DF760AB-4CFF-B686-835D-D5DC868AFDD3}"/>
              </a:ext>
            </a:extLst>
          </p:cNvPr>
          <p:cNvSpPr/>
          <p:nvPr/>
        </p:nvSpPr>
        <p:spPr>
          <a:xfrm>
            <a:off x="11444322" y="219969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3A972F-25C8-D8CC-1D06-DA75508337BE}"/>
              </a:ext>
            </a:extLst>
          </p:cNvPr>
          <p:cNvSpPr/>
          <p:nvPr/>
        </p:nvSpPr>
        <p:spPr>
          <a:xfrm>
            <a:off x="10517370" y="1873371"/>
            <a:ext cx="274320" cy="2338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F87E275-8A96-F396-770C-CCAB1F375BC9}"/>
              </a:ext>
            </a:extLst>
          </p:cNvPr>
          <p:cNvSpPr/>
          <p:nvPr/>
        </p:nvSpPr>
        <p:spPr>
          <a:xfrm>
            <a:off x="6957945" y="164482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3B50942-DBD8-5BD2-C4E4-9A5378AA130B}"/>
              </a:ext>
            </a:extLst>
          </p:cNvPr>
          <p:cNvSpPr/>
          <p:nvPr/>
        </p:nvSpPr>
        <p:spPr>
          <a:xfrm>
            <a:off x="10517370" y="70502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6A4F8EC-E554-AF2B-E884-E4D852D126EF}"/>
              </a:ext>
            </a:extLst>
          </p:cNvPr>
          <p:cNvSpPr/>
          <p:nvPr/>
        </p:nvSpPr>
        <p:spPr>
          <a:xfrm>
            <a:off x="6114392" y="208761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2AF6029-ACB9-C830-F2F6-D6145AB1E959}"/>
              </a:ext>
            </a:extLst>
          </p:cNvPr>
          <p:cNvSpPr/>
          <p:nvPr/>
        </p:nvSpPr>
        <p:spPr>
          <a:xfrm>
            <a:off x="10380210" y="1289199"/>
            <a:ext cx="274320" cy="2338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A082554-26E0-A09D-7073-FA6DF016E019}"/>
              </a:ext>
            </a:extLst>
          </p:cNvPr>
          <p:cNvCxnSpPr>
            <a:cxnSpLocks/>
          </p:cNvCxnSpPr>
          <p:nvPr/>
        </p:nvCxnSpPr>
        <p:spPr>
          <a:xfrm flipH="1">
            <a:off x="11678469" y="1593253"/>
            <a:ext cx="430196" cy="64069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8836340-320B-50E6-974B-5018D20C6E05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10791690" y="1873371"/>
            <a:ext cx="1166630" cy="11693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4FEA43D-5589-874D-68BA-60CAC7EFF7FC}"/>
              </a:ext>
            </a:extLst>
          </p:cNvPr>
          <p:cNvCxnSpPr>
            <a:cxnSpLocks/>
            <a:endCxn id="14" idx="5"/>
          </p:cNvCxnSpPr>
          <p:nvPr/>
        </p:nvCxnSpPr>
        <p:spPr>
          <a:xfrm flipH="1" flipV="1">
            <a:off x="10614357" y="1488819"/>
            <a:ext cx="1232203" cy="38455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0836EA1-DE22-E910-F122-A4F79BD28D98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0139680" y="442630"/>
            <a:ext cx="514850" cy="26239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24ECE03-C6F7-7F7C-7483-6BB0AD366E28}"/>
              </a:ext>
            </a:extLst>
          </p:cNvPr>
          <p:cNvCxnSpPr>
            <a:cxnSpLocks/>
          </p:cNvCxnSpPr>
          <p:nvPr/>
        </p:nvCxnSpPr>
        <p:spPr>
          <a:xfrm flipV="1">
            <a:off x="8602062" y="442630"/>
            <a:ext cx="1537618" cy="16697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8577829-8067-38D6-9F4E-6F8E710C366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464902" y="609600"/>
            <a:ext cx="211738" cy="191296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BEF92E1-9D9E-F6BC-1B3E-A55A4C1C36AF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914482" y="538480"/>
            <a:ext cx="137160" cy="2671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C9B2E93-33A2-F3CE-A6F7-6D7F8B748A54}"/>
              </a:ext>
            </a:extLst>
          </p:cNvPr>
          <p:cNvSpPr/>
          <p:nvPr/>
        </p:nvSpPr>
        <p:spPr>
          <a:xfrm>
            <a:off x="5181600" y="19658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8968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6105-6EFE-5238-6FA4-DB866829E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4EFA82-EA54-C838-7E9D-C45734AF0942}"/>
              </a:ext>
            </a:extLst>
          </p:cNvPr>
          <p:cNvSpPr/>
          <p:nvPr/>
        </p:nvSpPr>
        <p:spPr>
          <a:xfrm>
            <a:off x="83335" y="89624"/>
            <a:ext cx="5098265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1551-1574 :  Les Ottomans reprennent Tripoli, Bejaïa et Tunis aux Espagnols ; Fin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*1573 : Dans la foulée de leur victoire à Lépante (1571)</a:t>
            </a:r>
          </a:p>
          <a:p>
            <a:r>
              <a:rPr lang="fr-FR" sz="1600" dirty="0"/>
              <a:t>Les Espagnols, bien décidés à chasser</a:t>
            </a:r>
          </a:p>
          <a:p>
            <a:r>
              <a:rPr lang="fr-FR" sz="1600" dirty="0"/>
              <a:t>Les Turcs d’Afrique du Nord, reprennent Tunis</a:t>
            </a:r>
          </a:p>
          <a:p>
            <a:r>
              <a:rPr lang="fr-FR" sz="1600" dirty="0"/>
              <a:t>*Mais finalement…</a:t>
            </a:r>
          </a:p>
          <a:p>
            <a:endParaRPr lang="fr-FR" sz="1600" dirty="0"/>
          </a:p>
          <a:p>
            <a:r>
              <a:rPr lang="fr-FR" sz="1600" dirty="0"/>
              <a:t>*1574 : Les Ottomans s’emparent définitivement de Tunis</a:t>
            </a:r>
          </a:p>
          <a:p>
            <a:r>
              <a:rPr lang="fr-FR" sz="1600" u="sng" dirty="0"/>
              <a:t>Déposition du dernier Hafside, Muhammad VI</a:t>
            </a:r>
          </a:p>
          <a:p>
            <a:r>
              <a:rPr lang="fr-FR" sz="1600" u="sng" dirty="0"/>
              <a:t>Début de la Régence ottomane de Tunis</a:t>
            </a:r>
            <a:r>
              <a:rPr lang="fr-FR" sz="1600" dirty="0"/>
              <a:t>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*Epilogue au Maghreb central et oriental…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930D72-0DC5-BA30-0B1E-7BFBFADAF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39B72709-3C97-3688-92A6-6839FA235F56}"/>
              </a:ext>
            </a:extLst>
          </p:cNvPr>
          <p:cNvSpPr/>
          <p:nvPr/>
        </p:nvSpPr>
        <p:spPr>
          <a:xfrm>
            <a:off x="7914493" y="48501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7487D88-C185-26D8-1F22-776661E21340}"/>
              </a:ext>
            </a:extLst>
          </p:cNvPr>
          <p:cNvSpPr/>
          <p:nvPr/>
        </p:nvSpPr>
        <p:spPr>
          <a:xfrm>
            <a:off x="6969468" y="82299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34AAECE-66CF-EF46-382F-341AA2A32E2F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087ED55-83BE-735F-D411-70A2B128320E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019028F-0264-D984-F595-AB39F1FA0C57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D413978-C6A0-5784-3113-5A31EAE27053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73E6F95-6A3B-3195-73D3-AF541E0FBAE0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F9E93D2-32BF-FAE3-07C3-5997554BE5BA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9B185F7-F24D-3036-582E-8FB70F66474D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08C5064-1D2B-7774-C650-CDE54DF9D10F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D0494E5-5777-C7C9-F5DA-A225AB0BF25A}"/>
              </a:ext>
            </a:extLst>
          </p:cNvPr>
          <p:cNvSpPr/>
          <p:nvPr/>
        </p:nvSpPr>
        <p:spPr>
          <a:xfrm>
            <a:off x="8549178" y="18351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59FFBBF-3C3B-B11F-9BF1-711FEF8FEBEA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5C8C2AD-7914-CCA5-65D1-441B4EC80AD8}"/>
              </a:ext>
            </a:extLst>
          </p:cNvPr>
          <p:cNvSpPr/>
          <p:nvPr/>
        </p:nvSpPr>
        <p:spPr>
          <a:xfrm>
            <a:off x="6459185" y="18622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6AF4C7E-F68C-BF4D-988D-60AF5805D684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49E1542-0007-872C-9A7F-4907A6276CB7}"/>
              </a:ext>
            </a:extLst>
          </p:cNvPr>
          <p:cNvSpPr/>
          <p:nvPr/>
        </p:nvSpPr>
        <p:spPr>
          <a:xfrm>
            <a:off x="8401496" y="268239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CF9B277-0534-33F5-4B62-F58B1E0A378F}"/>
              </a:ext>
            </a:extLst>
          </p:cNvPr>
          <p:cNvSpPr/>
          <p:nvPr/>
        </p:nvSpPr>
        <p:spPr>
          <a:xfrm>
            <a:off x="7389636" y="1971687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D526E66-AB6C-92E8-6EEE-90A43B9CC12F}"/>
              </a:ext>
            </a:extLst>
          </p:cNvPr>
          <p:cNvSpPr/>
          <p:nvPr/>
        </p:nvSpPr>
        <p:spPr>
          <a:xfrm>
            <a:off x="7053763" y="1971688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A7E090C-042F-64A2-8EC3-CCA22F091211}"/>
              </a:ext>
            </a:extLst>
          </p:cNvPr>
          <p:cNvSpPr/>
          <p:nvPr/>
        </p:nvSpPr>
        <p:spPr>
          <a:xfrm>
            <a:off x="6585712" y="215952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2DF2D01-9624-910F-DB2A-5466B5E2C04F}"/>
              </a:ext>
            </a:extLst>
          </p:cNvPr>
          <p:cNvCxnSpPr>
            <a:cxnSpLocks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3EAC5689-468D-06C1-A6C6-B10F665E1DAB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DD417790-7C21-4C50-F395-86F0CDBB931E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279C89B-29C2-262F-391B-EDFFB131ADF6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6FD2D2D-191E-CE24-69BF-9C739E57A25E}"/>
              </a:ext>
            </a:extLst>
          </p:cNvPr>
          <p:cNvCxnSpPr>
            <a:cxnSpLocks/>
            <a:endCxn id="56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B57E509F-D40D-B9A9-407C-CE8CB19282BC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5695F9BE-A48A-9EDB-14DB-95765388F6BA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ABC2AC0-413A-39C3-2BBB-AB79C3FC9CD4}"/>
              </a:ext>
            </a:extLst>
          </p:cNvPr>
          <p:cNvCxnSpPr>
            <a:cxnSpLocks/>
            <a:endCxn id="49" idx="7"/>
          </p:cNvCxnSpPr>
          <p:nvPr/>
        </p:nvCxnSpPr>
        <p:spPr>
          <a:xfrm flipH="1">
            <a:off x="8635643" y="2471863"/>
            <a:ext cx="809362" cy="24477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B64B23EE-C0E6-093E-3CF4-C390CEBA0A0A}"/>
              </a:ext>
            </a:extLst>
          </p:cNvPr>
          <p:cNvCxnSpPr>
            <a:cxnSpLocks/>
          </p:cNvCxnSpPr>
          <p:nvPr/>
        </p:nvCxnSpPr>
        <p:spPr>
          <a:xfrm flipV="1">
            <a:off x="9404832" y="2258166"/>
            <a:ext cx="724688" cy="21369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Connecteur droit 2047">
            <a:extLst>
              <a:ext uri="{FF2B5EF4-FFF2-40B4-BE49-F238E27FC236}">
                <a16:creationId xmlns:a16="http://schemas.microsoft.com/office/drawing/2014/main" id="{1115C629-AD15-7DF1-57B2-32ECFEE4E221}"/>
              </a:ext>
            </a:extLst>
          </p:cNvPr>
          <p:cNvCxnSpPr>
            <a:cxnSpLocks/>
          </p:cNvCxnSpPr>
          <p:nvPr/>
        </p:nvCxnSpPr>
        <p:spPr>
          <a:xfrm flipV="1">
            <a:off x="10129520" y="1541846"/>
            <a:ext cx="0" cy="73745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Connecteur droit 2048">
            <a:extLst>
              <a:ext uri="{FF2B5EF4-FFF2-40B4-BE49-F238E27FC236}">
                <a16:creationId xmlns:a16="http://schemas.microsoft.com/office/drawing/2014/main" id="{BF37A8BB-C13C-4D7D-6C9B-40BCAA675EB6}"/>
              </a:ext>
            </a:extLst>
          </p:cNvPr>
          <p:cNvCxnSpPr>
            <a:cxnSpLocks/>
          </p:cNvCxnSpPr>
          <p:nvPr/>
        </p:nvCxnSpPr>
        <p:spPr>
          <a:xfrm flipV="1">
            <a:off x="10129520" y="1297115"/>
            <a:ext cx="621996" cy="27463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Ellipse 2050">
            <a:extLst>
              <a:ext uri="{FF2B5EF4-FFF2-40B4-BE49-F238E27FC236}">
                <a16:creationId xmlns:a16="http://schemas.microsoft.com/office/drawing/2014/main" id="{15099FB7-CD8F-1F87-26E0-46F2BABB26FB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055" name="Connecteur droit avec flèche 2054">
            <a:extLst>
              <a:ext uri="{FF2B5EF4-FFF2-40B4-BE49-F238E27FC236}">
                <a16:creationId xmlns:a16="http://schemas.microsoft.com/office/drawing/2014/main" id="{5CC47F8A-73DD-911F-86FD-C83C7F685B5E}"/>
              </a:ext>
            </a:extLst>
          </p:cNvPr>
          <p:cNvCxnSpPr>
            <a:cxnSpLocks/>
            <a:endCxn id="39" idx="5"/>
          </p:cNvCxnSpPr>
          <p:nvPr/>
        </p:nvCxnSpPr>
        <p:spPr>
          <a:xfrm flipH="1" flipV="1">
            <a:off x="8287568" y="2178767"/>
            <a:ext cx="851023" cy="36126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Ellipse 2057">
            <a:extLst>
              <a:ext uri="{FF2B5EF4-FFF2-40B4-BE49-F238E27FC236}">
                <a16:creationId xmlns:a16="http://schemas.microsoft.com/office/drawing/2014/main" id="{FF56D52E-7F70-D8DC-96CD-438CCD40B0BA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5132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B672-EDF6-9960-41D2-160CB6041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15E9A3-E0F3-743F-E76B-25821F5FB399}"/>
              </a:ext>
            </a:extLst>
          </p:cNvPr>
          <p:cNvSpPr/>
          <p:nvPr/>
        </p:nvSpPr>
        <p:spPr>
          <a:xfrm>
            <a:off x="83335" y="89624"/>
            <a:ext cx="5088105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7) 1587 : Naissances des Régences ottomanes de Tripoli et de Tunis ; Le Maghreb oriental de Tripoli à Tlemcen est intégré à l’Empire ottoman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*1581 : Philippe II (1556-98)</a:t>
            </a:r>
          </a:p>
          <a:p>
            <a:r>
              <a:rPr lang="fr-FR" sz="1600" dirty="0"/>
              <a:t>Renonce à la lutte contre les Turcs</a:t>
            </a:r>
          </a:p>
          <a:p>
            <a:r>
              <a:rPr lang="fr-FR" sz="1600" dirty="0"/>
              <a:t>Traité de paix avec Mourad III (1574-95) ; En trois points…</a:t>
            </a:r>
          </a:p>
          <a:p>
            <a:endParaRPr lang="fr-FR" sz="1600" dirty="0"/>
          </a:p>
          <a:p>
            <a:r>
              <a:rPr lang="fr-FR" sz="1600" dirty="0"/>
              <a:t>a) Philippe II reconnaît les trois régences ottomanes</a:t>
            </a:r>
          </a:p>
          <a:p>
            <a:r>
              <a:rPr lang="fr-FR" sz="1600" dirty="0"/>
              <a:t>b) Il abandonne toutes ses possessions africaines</a:t>
            </a:r>
          </a:p>
          <a:p>
            <a:r>
              <a:rPr lang="fr-FR" sz="1600" dirty="0"/>
              <a:t>Sauf Melilla ; Et Oran-Mers el-Kébir jusqu’en 1792 ; Et…</a:t>
            </a:r>
          </a:p>
          <a:p>
            <a:endParaRPr lang="fr-FR" sz="1600" dirty="0"/>
          </a:p>
          <a:p>
            <a:r>
              <a:rPr lang="fr-FR" sz="1600" dirty="0"/>
              <a:t>c) 1587 : Le sultan ottoman Mourad III crée les régences D’Alger, de Tunis et de Tripoli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b="1" dirty="0"/>
              <a:t>*Et maintenant</a:t>
            </a:r>
          </a:p>
          <a:p>
            <a:r>
              <a:rPr lang="fr-FR" sz="1600" b="1" dirty="0"/>
              <a:t>Retour à nouveau au Maroc ; En 1557…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72BD75AD-B723-03C5-B18C-74CDB81E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983B40CA-0DF5-AEE5-DE53-98F1FDE3316D}"/>
              </a:ext>
            </a:extLst>
          </p:cNvPr>
          <p:cNvSpPr/>
          <p:nvPr/>
        </p:nvSpPr>
        <p:spPr>
          <a:xfrm>
            <a:off x="7914493" y="48501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3F2258D-7BD7-66AC-E0C2-67BB18DB86FB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309F99D-F2AA-C6CE-C32D-4BFE69F0A909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4DDF0E6-F40E-D528-E6FA-A6D8D5C8DAC6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0ABA24F-C86E-EB49-44EB-47FADB19F7A4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741FC06-453B-ED74-F30C-FAFB02AEFF95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20BD11C-A124-FEE1-093D-B0433F8E577D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C7855CED-E88C-4638-4650-808EC547E7C8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7BBADC3-2D07-5D49-BA98-D8150CCA5AB3}"/>
              </a:ext>
            </a:extLst>
          </p:cNvPr>
          <p:cNvSpPr/>
          <p:nvPr/>
        </p:nvSpPr>
        <p:spPr>
          <a:xfrm>
            <a:off x="8549178" y="18351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3BE8397-7476-D9DC-EC09-3B917DE678E2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7973C44-08D9-1971-70A8-8C4CB802839A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F7A79F26-3258-EEF1-336F-637347873A1A}"/>
              </a:ext>
            </a:extLst>
          </p:cNvPr>
          <p:cNvCxnSpPr>
            <a:cxnSpLocks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ED6FD636-07BE-97E2-B1A7-DE26E98D97BA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B1F0AB9E-8D28-3359-A2DC-3F2572D11408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5EDF5363-62AA-F397-1F9A-F4F2E51CF652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B85EBBD0-5786-2F3E-5553-856A7D4EE846}"/>
              </a:ext>
            </a:extLst>
          </p:cNvPr>
          <p:cNvCxnSpPr>
            <a:cxnSpLocks/>
            <a:endCxn id="81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3619798-F213-5C63-7905-844BCA2BF1D8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9BC75126-A471-BD46-8816-4E8829EE2EBB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0FE2B473-F7D2-8685-F237-A1D8305F67F0}"/>
              </a:ext>
            </a:extLst>
          </p:cNvPr>
          <p:cNvCxnSpPr>
            <a:cxnSpLocks/>
          </p:cNvCxnSpPr>
          <p:nvPr/>
        </p:nvCxnSpPr>
        <p:spPr>
          <a:xfrm flipH="1">
            <a:off x="8635643" y="2471863"/>
            <a:ext cx="809362" cy="24477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B8F1ED2E-7235-D7CD-0809-5466D2F95EB1}"/>
              </a:ext>
            </a:extLst>
          </p:cNvPr>
          <p:cNvCxnSpPr>
            <a:cxnSpLocks/>
          </p:cNvCxnSpPr>
          <p:nvPr/>
        </p:nvCxnSpPr>
        <p:spPr>
          <a:xfrm flipV="1">
            <a:off x="9404832" y="2258166"/>
            <a:ext cx="724688" cy="21369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9991FBEE-A0BE-E29F-B7F4-59189E66BA00}"/>
              </a:ext>
            </a:extLst>
          </p:cNvPr>
          <p:cNvCxnSpPr>
            <a:cxnSpLocks/>
          </p:cNvCxnSpPr>
          <p:nvPr/>
        </p:nvCxnSpPr>
        <p:spPr>
          <a:xfrm flipV="1">
            <a:off x="10129520" y="1541846"/>
            <a:ext cx="0" cy="73745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AD57DCB-D5DA-ACB1-9090-8579FC807705}"/>
              </a:ext>
            </a:extLst>
          </p:cNvPr>
          <p:cNvCxnSpPr>
            <a:cxnSpLocks/>
          </p:cNvCxnSpPr>
          <p:nvPr/>
        </p:nvCxnSpPr>
        <p:spPr>
          <a:xfrm flipV="1">
            <a:off x="10129520" y="1297115"/>
            <a:ext cx="621996" cy="27463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04DCC5CE-6779-30B7-2280-2A9207A41ECF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F3BD95B3-9F6F-6E70-29EA-BEF4A319DEE0}"/>
              </a:ext>
            </a:extLst>
          </p:cNvPr>
          <p:cNvCxnSpPr>
            <a:cxnSpLocks/>
            <a:endCxn id="64" idx="5"/>
          </p:cNvCxnSpPr>
          <p:nvPr/>
        </p:nvCxnSpPr>
        <p:spPr>
          <a:xfrm flipH="1" flipV="1">
            <a:off x="8287568" y="2178767"/>
            <a:ext cx="851023" cy="36126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EF719C02-7EB7-B30F-045C-57C82FC321C4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5678A5D-DD10-0DB9-EAA5-DD4FCC39D4E2}"/>
              </a:ext>
            </a:extLst>
          </p:cNvPr>
          <p:cNvSpPr/>
          <p:nvPr/>
        </p:nvSpPr>
        <p:spPr>
          <a:xfrm rot="4815832">
            <a:off x="6872136" y="1680075"/>
            <a:ext cx="614767" cy="13896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7E52EB9-D52C-B357-2B66-9D89AC9B7366}"/>
              </a:ext>
            </a:extLst>
          </p:cNvPr>
          <p:cNvSpPr/>
          <p:nvPr/>
        </p:nvSpPr>
        <p:spPr>
          <a:xfrm>
            <a:off x="6969468" y="82299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8F95B87-943B-8B9D-B6AB-AD2CEBDA627F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02E3860-4839-D499-51B8-FB506838BEBC}"/>
              </a:ext>
            </a:extLst>
          </p:cNvPr>
          <p:cNvSpPr/>
          <p:nvPr/>
        </p:nvSpPr>
        <p:spPr>
          <a:xfrm>
            <a:off x="6459185" y="18622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BE7A52F-3D20-BB11-EE33-FDE7160A9D65}"/>
              </a:ext>
            </a:extLst>
          </p:cNvPr>
          <p:cNvSpPr/>
          <p:nvPr/>
        </p:nvSpPr>
        <p:spPr>
          <a:xfrm>
            <a:off x="7389636" y="1971687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C4FF050-2064-18E5-C4E4-E38061F48994}"/>
              </a:ext>
            </a:extLst>
          </p:cNvPr>
          <p:cNvSpPr/>
          <p:nvPr/>
        </p:nvSpPr>
        <p:spPr>
          <a:xfrm>
            <a:off x="7053763" y="1971688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455A31C-D43E-9647-B3FC-5E67A5BBEE7C}"/>
              </a:ext>
            </a:extLst>
          </p:cNvPr>
          <p:cNvSpPr/>
          <p:nvPr/>
        </p:nvSpPr>
        <p:spPr>
          <a:xfrm>
            <a:off x="6585712" y="215952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FF6A437D-D22C-54DC-0527-CF46BC7BF6E8}"/>
              </a:ext>
            </a:extLst>
          </p:cNvPr>
          <p:cNvSpPr/>
          <p:nvPr/>
        </p:nvSpPr>
        <p:spPr>
          <a:xfrm rot="10800000">
            <a:off x="7843554" y="1937761"/>
            <a:ext cx="577108" cy="744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1F5E831-712D-C874-CF67-9A4D1B2C465A}"/>
              </a:ext>
            </a:extLst>
          </p:cNvPr>
          <p:cNvSpPr/>
          <p:nvPr/>
        </p:nvSpPr>
        <p:spPr>
          <a:xfrm rot="11626124">
            <a:off x="8111984" y="2480630"/>
            <a:ext cx="1895676" cy="11545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E87EE98-A339-B10F-490F-5BDA44669536}"/>
              </a:ext>
            </a:extLst>
          </p:cNvPr>
          <p:cNvSpPr/>
          <p:nvPr/>
        </p:nvSpPr>
        <p:spPr>
          <a:xfrm>
            <a:off x="8401496" y="268239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035291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83C38-9A50-503A-ED2C-888AE330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20F986-654D-33CB-BE3D-1EE4A7A102F7}"/>
              </a:ext>
            </a:extLst>
          </p:cNvPr>
          <p:cNvSpPr/>
          <p:nvPr/>
        </p:nvSpPr>
        <p:spPr>
          <a:xfrm>
            <a:off x="83335" y="89624"/>
            <a:ext cx="5718025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8) 1557-1574 : Au Maroc, le </a:t>
            </a:r>
            <a:r>
              <a:rPr lang="fr-FR" sz="1600" b="1" dirty="0" err="1"/>
              <a:t>Saadien</a:t>
            </a:r>
            <a:r>
              <a:rPr lang="fr-FR" sz="1600" b="1" dirty="0"/>
              <a:t> Abdallah El-Ghalib, allié aux Espagnols, lutte contre les Turcs d’Alger</a:t>
            </a:r>
          </a:p>
          <a:p>
            <a:endParaRPr lang="fr-FR" sz="1600" dirty="0"/>
          </a:p>
          <a:p>
            <a:r>
              <a:rPr lang="fr-FR" sz="1600" dirty="0"/>
              <a:t>*Rappel…</a:t>
            </a:r>
          </a:p>
          <a:p>
            <a:r>
              <a:rPr lang="fr-FR" sz="1600" dirty="0"/>
              <a:t>*1557 : A Fès, Hassan Barberousse, gouverneur turc d’Alger</a:t>
            </a:r>
          </a:p>
          <a:p>
            <a:r>
              <a:rPr lang="fr-FR" sz="1600" dirty="0"/>
              <a:t>NB : Fils de </a:t>
            </a:r>
            <a:r>
              <a:rPr lang="fr-FR" sz="1600" dirty="0" err="1"/>
              <a:t>Kheireddine</a:t>
            </a:r>
            <a:r>
              <a:rPr lang="fr-FR" sz="1600" dirty="0"/>
              <a:t> Barberousse</a:t>
            </a:r>
          </a:p>
          <a:p>
            <a:r>
              <a:rPr lang="fr-FR" sz="1600" dirty="0"/>
              <a:t>Fait assassiner le </a:t>
            </a:r>
            <a:r>
              <a:rPr lang="fr-FR" sz="1600" dirty="0" err="1"/>
              <a:t>sulta</a:t>
            </a:r>
            <a:r>
              <a:rPr lang="fr-FR" sz="1600" dirty="0"/>
              <a:t> Saadien Mohammed Ech-Cheikh</a:t>
            </a:r>
          </a:p>
          <a:p>
            <a:endParaRPr lang="fr-FR" sz="1600" dirty="0"/>
          </a:p>
          <a:p>
            <a:r>
              <a:rPr lang="fr-FR" sz="1600" dirty="0"/>
              <a:t>*Son fils Abdallah El-Ghalib lui succède…</a:t>
            </a:r>
          </a:p>
          <a:p>
            <a:r>
              <a:rPr lang="fr-FR" sz="1600" dirty="0"/>
              <a:t>*Comme son père, il reste allié aux Espagnols…</a:t>
            </a:r>
          </a:p>
          <a:p>
            <a:r>
              <a:rPr lang="fr-FR" sz="1600" dirty="0"/>
              <a:t>NB : Malgré la révolte des </a:t>
            </a:r>
            <a:r>
              <a:rPr lang="fr-FR" sz="1600" i="1" dirty="0"/>
              <a:t>Morisques</a:t>
            </a:r>
            <a:r>
              <a:rPr lang="fr-FR" sz="1600" dirty="0"/>
              <a:t> en Espagne (1569)</a:t>
            </a:r>
          </a:p>
          <a:p>
            <a:r>
              <a:rPr lang="fr-FR" sz="1600" dirty="0"/>
              <a:t>Et il poursuit la lutte contre les Turcs d’Alger…</a:t>
            </a:r>
          </a:p>
          <a:p>
            <a:endParaRPr lang="fr-FR" sz="1600" dirty="0"/>
          </a:p>
          <a:p>
            <a:r>
              <a:rPr lang="fr-FR" sz="1600" dirty="0"/>
              <a:t>*Et côté turc…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49DE003-6AA7-AB93-A82C-13D311854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703A3DA2-6B1F-B3F6-4CAD-48E5934A8156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D886AB6-BD5D-6787-FAB0-4F413D75E0B6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EEC4328-1B23-8C09-5DEE-8A49682F59D3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D044679-B675-A875-250C-1E7F0AC28ECF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6FC093C-72FF-58AA-C53F-67DC65ABF77B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6235029-5F51-77E6-19FF-83A79912CC19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4822C58-277B-30A8-75F9-DEFAB16E3792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5F71917-30FA-469F-50A9-BC102DDC502B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F341214-A6BB-AC75-DC5D-3E88D94C1FE5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9ACDDAB-7810-FE0F-8A15-E48BA4B4694A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4AAF6ED-028E-1B3E-369B-ED17CEEB9A98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FD89D5C-5167-F1E6-A2B7-10D5EEF6BF71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63EB258-6829-6730-69FA-38463EDB96AB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78321B8-B72C-5D25-C075-7D5328072BBB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682A3CC-0578-C860-503C-A539EE90E3B0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A1E009-B9B8-F9E8-C81A-0E6D07A92E2D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294A02-A93C-813C-EC4B-67D64BA9DABB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672B3-A049-C39E-435D-AEEE691901A6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40ECA-CFC2-E78D-CAED-8A5BA8998BB1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8D8E7-F8FC-5241-DD55-27ED7CC26A92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7C3B358-0C57-A8F4-2F2B-0EAA29B260A7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0A933D6-5EB0-6C08-5C12-F95470A7AAB7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72A6BB06-6BDE-ADAB-CB95-41380FD7C3D2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A96C6ED-C04D-CFFA-7794-AC62B4CEF5F1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51C9A7-5C25-83B8-BE9A-F9C09EAECF9D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03BE9CD4-7DBB-0E73-C8C8-9B1ACE931F29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674D1E17-D936-87BE-9C12-7A8C950F121D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2A12049-62DD-7392-7768-05948653F0B6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E494D0C-9A32-968A-345F-5CDE1D20D07B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F4E6C9A-F862-820E-E945-B519D3E4314F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DE71065-306B-9BB8-7EFE-13F60D2BE425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F5CF843-2626-4266-C128-3EB9C3F2C931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88B05457-93FD-ECF2-E2C5-CE9EF2E69070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772BA45-D7DE-6AF0-5F5C-A8D580D016D9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4039984-10D1-2FB0-3F3B-E46481C7E173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DA879B0-E4F2-D10D-88B9-CA62D99B417E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AFBF6725-B57F-D95A-324A-BDEFA8978974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42BFB07-60E9-2433-BA40-EAFDE4E20313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611275AF-878B-1869-58E0-F9036589E32E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4437361-04D6-48BD-C5AB-ECF73F099770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4092241-1E89-EBD8-CB7D-1A9A42F254CA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3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2541E-5837-003E-B31D-16669AA7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871BAB-3243-C492-1ED1-E8E09B4E539B}"/>
              </a:ext>
            </a:extLst>
          </p:cNvPr>
          <p:cNvSpPr/>
          <p:nvPr/>
        </p:nvSpPr>
        <p:spPr>
          <a:xfrm>
            <a:off x="83335" y="89624"/>
            <a:ext cx="5718025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8) 1557-1574 : Au Maroc, le </a:t>
            </a:r>
            <a:r>
              <a:rPr lang="fr-FR" sz="1600" b="1" dirty="0" err="1"/>
              <a:t>Saadien</a:t>
            </a:r>
            <a:r>
              <a:rPr lang="fr-FR" sz="1600" b="1" dirty="0"/>
              <a:t> Abdallah El-Ghalib, allié aux Espagnols, lutte contre les Turcs d’Alger</a:t>
            </a:r>
          </a:p>
          <a:p>
            <a:endParaRPr lang="fr-FR" sz="1600" dirty="0"/>
          </a:p>
          <a:p>
            <a:r>
              <a:rPr lang="fr-FR" sz="1600" dirty="0"/>
              <a:t>*1574 : Après la prise définitive de Tunis par les Turcs</a:t>
            </a:r>
          </a:p>
          <a:p>
            <a:r>
              <a:rPr lang="fr-FR" sz="1600" dirty="0"/>
              <a:t>Les Espagnols n’ont plus de points d’appui à l’est</a:t>
            </a:r>
          </a:p>
          <a:p>
            <a:r>
              <a:rPr lang="fr-FR" sz="1600" dirty="0"/>
              <a:t>Pour prendre en tenaille la Régence turque d’Alger</a:t>
            </a:r>
          </a:p>
          <a:p>
            <a:endParaRPr lang="fr-FR" sz="1600" dirty="0"/>
          </a:p>
          <a:p>
            <a:r>
              <a:rPr lang="fr-FR" sz="1600" dirty="0"/>
              <a:t>*1581 : Philippe II renonce à la lutte contre les Turcs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- Il reconnaît les trois régences ottomanes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- Il abandonne toutes ses possessions africaines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Sauf Melilla ; Et Oran-Mers el-Kébir jusqu’en 1792</a:t>
            </a:r>
          </a:p>
          <a:p>
            <a:endParaRPr lang="fr-FR" sz="1600" dirty="0"/>
          </a:p>
          <a:p>
            <a:r>
              <a:rPr lang="fr-FR" sz="1600" dirty="0"/>
              <a:t>*En revanche, les Turcs d’Alger peuvent reporter</a:t>
            </a:r>
          </a:p>
          <a:p>
            <a:r>
              <a:rPr lang="fr-FR" sz="1600" dirty="0"/>
              <a:t>Tous leurs efforts en direction du Maroc</a:t>
            </a:r>
          </a:p>
          <a:p>
            <a:r>
              <a:rPr lang="fr-FR" sz="1600" dirty="0"/>
              <a:t>Ce qui va entrainer </a:t>
            </a:r>
            <a:r>
              <a:rPr lang="fr-FR" sz="1600" u="sng" dirty="0"/>
              <a:t>un bref retour</a:t>
            </a:r>
            <a:r>
              <a:rPr lang="fr-FR" sz="1600" dirty="0"/>
              <a:t> des Portugais</a:t>
            </a:r>
          </a:p>
          <a:p>
            <a:endParaRPr lang="fr-FR" sz="1600" b="1" dirty="0"/>
          </a:p>
          <a:p>
            <a:r>
              <a:rPr lang="fr-FR" sz="1600" b="1" dirty="0"/>
              <a:t>	      *Guerres en Méditerranée : Deux derniers rounds</a:t>
            </a:r>
            <a:r>
              <a:rPr lang="fr-FR" sz="1600" dirty="0"/>
              <a:t>…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99C425D-DAEF-C0F9-3EC6-3E034FDD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410674B5-9852-2632-6FB0-B67349413373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BA2C2A5-6D4F-CDAC-6C79-F2826F5299D3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921D6DE-E106-143D-A669-003DE989E2A3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05BFFB3-74C3-E55D-2994-8EE230CF86D1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9D9A1AC-DDFA-FFE8-1D11-9BBB44047A10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C542A0D-EDD5-4E34-5A79-70F4CB97F310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133937A-58BD-8513-74B8-978AD3331FE0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5230A1E-F0A4-4DFC-8DA3-4DCD0A2251BA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3150B4D-8532-07BC-9FEC-1BE1703ED5F2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B6BC421-F931-C3A0-367D-EC5FE6247DBD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D56CC40-8817-83EF-EDF3-FD9F17EB6069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36C103C-2A19-50B3-948E-2668272EA0BF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DF838C0-AC31-626D-ED34-19D9F3C4567E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D5F9358-4C3E-2E37-7891-47D97443092C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6E46C29-AD20-A582-C27C-90381BDA9501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F28943-42C0-4B38-5957-DC41CC6C08CF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785BD9-21B2-60AD-E028-3CD9259C183D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965431-F32F-9FD5-02D8-1B1553166372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740A83-6A25-1A3C-11E6-604C8924D507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61BC38-0D34-9DCB-0A70-BD4A8860F008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DF269CD-82A3-936E-1037-6393E91A234A}"/>
              </a:ext>
            </a:extLst>
          </p:cNvPr>
          <p:cNvCxnSpPr>
            <a:cxnSpLocks/>
            <a:stCxn id="30" idx="2"/>
            <a:endCxn id="31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788F9E8-4475-EB3D-EAF9-DBA737B88800}"/>
              </a:ext>
            </a:extLst>
          </p:cNvPr>
          <p:cNvCxnSpPr>
            <a:cxnSpLocks/>
            <a:stCxn id="34" idx="2"/>
            <a:endCxn id="32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C520C371-8D50-7945-C939-D60CA3CC97CD}"/>
              </a:ext>
            </a:extLst>
          </p:cNvPr>
          <p:cNvCxnSpPr>
            <a:cxnSpLocks/>
            <a:stCxn id="30" idx="2"/>
            <a:endCxn id="34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F2EDA00-0DC0-5F55-6F32-A90956E44EE5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142F4DB-5832-A00F-982A-F270F148253C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724CF75E-854A-F9B6-BA8A-F716788EE3F4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C955720E-E9ED-B80A-1314-B9DBB649CB6A}"/>
              </a:ext>
            </a:extLst>
          </p:cNvPr>
          <p:cNvCxnSpPr>
            <a:cxnSpLocks/>
            <a:stCxn id="34" idx="2"/>
            <a:endCxn id="54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65C7488-5A3A-83CE-B75E-AF8A0357FB87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4C89B465-74AF-06AD-93BD-2E07B828FE3C}"/>
              </a:ext>
            </a:extLst>
          </p:cNvPr>
          <p:cNvCxnSpPr>
            <a:cxnSpLocks/>
            <a:stCxn id="33" idx="2"/>
            <a:endCxn id="57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67ECDE4-E3EA-E7C7-B94A-EFA64ECAED14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EEB3DE87-6371-8AD2-5868-386542E1041D}"/>
              </a:ext>
            </a:extLst>
          </p:cNvPr>
          <p:cNvCxnSpPr>
            <a:cxnSpLocks/>
            <a:stCxn id="54" idx="2"/>
            <a:endCxn id="59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7A4C10E-3AED-170A-702B-3F97D656708E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D472A015-DCD8-B904-ACF3-6955483A0790}"/>
              </a:ext>
            </a:extLst>
          </p:cNvPr>
          <p:cNvCxnSpPr>
            <a:cxnSpLocks/>
            <a:stCxn id="54" idx="2"/>
            <a:endCxn id="61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DD9698C2-B8A8-3387-D6DF-5586B3E4BE54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863300F-764A-86AA-E8F7-9A936BCB935F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239BC14-7499-2D95-E325-7F4D92517D5A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7EF55725-B394-D17A-D401-762BD58F3811}"/>
              </a:ext>
            </a:extLst>
          </p:cNvPr>
          <p:cNvCxnSpPr>
            <a:cxnSpLocks/>
            <a:stCxn id="61" idx="2"/>
            <a:endCxn id="65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A804C89-5E71-530E-BFC7-CB799CCE7103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7CFD2D36-3D23-C454-9100-84AD8F4E221E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94569E-DA32-BB47-D76F-05D58779B498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28275144-44E9-CD27-694F-9853EFC1A8A8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92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51689-3AD8-5268-4E0E-E0D52EA61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48B06-4A23-C3BB-66FB-0B7080225976}"/>
              </a:ext>
            </a:extLst>
          </p:cNvPr>
          <p:cNvSpPr/>
          <p:nvPr/>
        </p:nvSpPr>
        <p:spPr>
          <a:xfrm>
            <a:off x="83335" y="89624"/>
            <a:ext cx="5789690" cy="49705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1511-1549 : Au Maroc, les Saadiens chassent les Portugais des </a:t>
            </a:r>
            <a:r>
              <a:rPr lang="fr-FR" sz="1600" b="1" i="1" dirty="0" err="1"/>
              <a:t>fronteiras</a:t>
            </a:r>
            <a:r>
              <a:rPr lang="fr-FR" sz="1600" b="1" dirty="0"/>
              <a:t> de la côte atlantique ; Et après les prises de Marrakech et de Fès, ils supplantent les Wattassides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*Les Saadiens ; Deux rappels…</a:t>
            </a:r>
          </a:p>
          <a:p>
            <a:endParaRPr lang="fr-FR" sz="1600" dirty="0"/>
          </a:p>
          <a:p>
            <a:r>
              <a:rPr lang="fr-FR" sz="1600" dirty="0"/>
              <a:t>a) 1300 : Au sud du Maroc…</a:t>
            </a:r>
          </a:p>
          <a:p>
            <a:r>
              <a:rPr lang="fr-FR" sz="1600" dirty="0"/>
              <a:t>Les Banu Saad, tribu arabe originaire de </a:t>
            </a:r>
            <a:r>
              <a:rPr lang="fr-FR" sz="1600" dirty="0" err="1"/>
              <a:t>Yanbo</a:t>
            </a:r>
            <a:r>
              <a:rPr lang="fr-FR" sz="1600" dirty="0"/>
              <a:t>, le port de Médine S’installent à Zagora, dans la vallée du </a:t>
            </a:r>
            <a:r>
              <a:rPr lang="fr-FR" sz="1600" dirty="0" err="1"/>
              <a:t>Drâa</a:t>
            </a:r>
            <a:r>
              <a:rPr lang="fr-FR" sz="1600" dirty="0"/>
              <a:t> ; Puis…</a:t>
            </a:r>
          </a:p>
          <a:p>
            <a:endParaRPr lang="fr-FR" sz="1600" dirty="0"/>
          </a:p>
          <a:p>
            <a:r>
              <a:rPr lang="fr-FR" sz="1500" dirty="0"/>
              <a:t>*1450 : Les Saadiens s’installent plus à l’ouest, dans le Souss</a:t>
            </a:r>
          </a:p>
          <a:p>
            <a:r>
              <a:rPr lang="fr-FR" sz="1500" dirty="0"/>
              <a:t>A l’est d’Agadir et Massat, plus tard tenus par les Portugais (1497-1505)</a:t>
            </a:r>
          </a:p>
          <a:p>
            <a:endParaRPr lang="fr-FR" sz="1500" dirty="0"/>
          </a:p>
          <a:p>
            <a:r>
              <a:rPr lang="fr-FR" sz="1600" dirty="0"/>
              <a:t>b) Les Saadiens ; Et les Alaouites : Tribus arabes </a:t>
            </a:r>
            <a:r>
              <a:rPr lang="fr-FR" sz="1600" i="1" dirty="0"/>
              <a:t>chérifiennes</a:t>
            </a:r>
          </a:p>
          <a:p>
            <a:r>
              <a:rPr lang="fr-FR" sz="1600" dirty="0"/>
              <a:t>*1250-1300 : Emergence du </a:t>
            </a:r>
            <a:r>
              <a:rPr lang="fr-FR" sz="1600" i="1" dirty="0" err="1"/>
              <a:t>chérifisme</a:t>
            </a:r>
            <a:r>
              <a:rPr lang="fr-FR" sz="1600" dirty="0"/>
              <a:t>, des lignages arabes revendiquant descendre du Prophète ; Et qui bénéficient d’avantages dispendieux de la part des sultans mérinides</a:t>
            </a:r>
          </a:p>
          <a:p>
            <a:endParaRPr lang="fr-FR" sz="1600" dirty="0"/>
          </a:p>
          <a:p>
            <a:r>
              <a:rPr lang="fr-FR" sz="1600" u="sng" dirty="0"/>
              <a:t>*1511 : Les Saadiens </a:t>
            </a:r>
            <a:r>
              <a:rPr lang="fr-FR" sz="1600" i="1" u="sng" dirty="0"/>
              <a:t>chérifiens</a:t>
            </a:r>
            <a:r>
              <a:rPr lang="fr-FR" sz="1600" u="sng" dirty="0"/>
              <a:t> lancent le </a:t>
            </a:r>
            <a:r>
              <a:rPr lang="fr-FR" sz="1600" i="1" u="sng" dirty="0"/>
              <a:t>djihad</a:t>
            </a:r>
            <a:r>
              <a:rPr lang="fr-FR" sz="1600" u="sng" dirty="0"/>
              <a:t> </a:t>
            </a:r>
          </a:p>
          <a:p>
            <a:r>
              <a:rPr lang="fr-FR" sz="1600" u="sng" dirty="0"/>
              <a:t>Contre les Portugais d’Agadir…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80A475-6DC1-B925-198B-657B5B80A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1AF8D55-616E-5714-D44A-8FC5B43D3CC7}"/>
              </a:ext>
            </a:extLst>
          </p:cNvPr>
          <p:cNvSpPr/>
          <p:nvPr/>
        </p:nvSpPr>
        <p:spPr>
          <a:xfrm>
            <a:off x="8473331" y="487146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79C3253-7219-69BE-252A-9A7137EBF6BC}"/>
              </a:ext>
            </a:extLst>
          </p:cNvPr>
          <p:cNvSpPr/>
          <p:nvPr/>
        </p:nvSpPr>
        <p:spPr>
          <a:xfrm>
            <a:off x="6944306" y="4754529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A6C76F3-2024-11A7-9DCD-22EAF021E5B9}"/>
              </a:ext>
            </a:extLst>
          </p:cNvPr>
          <p:cNvSpPr/>
          <p:nvPr/>
        </p:nvSpPr>
        <p:spPr>
          <a:xfrm>
            <a:off x="6507426" y="4637595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3AF4BFA-54F3-3F5D-D3FB-3D56695B1C3E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5ED12E8-2D07-09AB-8C3E-7BD4CF8465F9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F2833A-8464-F89B-143F-645483526883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F4494D1-1EF4-414D-6402-88496C41E4C8}"/>
              </a:ext>
            </a:extLst>
          </p:cNvPr>
          <p:cNvSpPr/>
          <p:nvPr/>
        </p:nvSpPr>
        <p:spPr>
          <a:xfrm>
            <a:off x="8376539" y="1869601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AC1E9AD-BD20-F735-F46B-41727E97D6DD}"/>
              </a:ext>
            </a:extLst>
          </p:cNvPr>
          <p:cNvSpPr/>
          <p:nvPr/>
        </p:nvSpPr>
        <p:spPr>
          <a:xfrm>
            <a:off x="6507426" y="498839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F991574-195E-31FB-9A5D-BB30DAA5113E}"/>
              </a:ext>
            </a:extLst>
          </p:cNvPr>
          <p:cNvSpPr/>
          <p:nvPr/>
        </p:nvSpPr>
        <p:spPr>
          <a:xfrm>
            <a:off x="6847732" y="3652075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EF13B92-1001-38F7-9137-170589110E82}"/>
              </a:ext>
            </a:extLst>
          </p:cNvPr>
          <p:cNvSpPr/>
          <p:nvPr/>
        </p:nvSpPr>
        <p:spPr>
          <a:xfrm>
            <a:off x="7244026" y="310010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233E377-D840-8E55-D1CC-E8079A5DD8CD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7B4A4C5-4E81-510B-BA9D-4C2ADF912F39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E104A76-2D72-CCF3-A1DD-94F88BD4F5AB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922F7B6-6B40-F27C-1174-AE0E24879E1A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23844A5-6224-B05F-201F-C3B6B10812D0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2A8F955-5ACA-EDA0-9173-35E0FFF8D5D1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D8EA648-3FF3-1E94-E80A-FD4E6145AE63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92253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5B61-1D92-D9BE-74B5-04FB62A50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C7E0DB-89A1-E862-898E-BE275292ECD4}"/>
              </a:ext>
            </a:extLst>
          </p:cNvPr>
          <p:cNvSpPr/>
          <p:nvPr/>
        </p:nvSpPr>
        <p:spPr>
          <a:xfrm>
            <a:off x="83335" y="89624"/>
            <a:ext cx="5709157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9) 1574-1577 : A Fès, le </a:t>
            </a:r>
            <a:r>
              <a:rPr lang="fr-FR" sz="1600" b="1" dirty="0" err="1"/>
              <a:t>Saadien</a:t>
            </a:r>
            <a:r>
              <a:rPr lang="fr-FR" sz="1600" b="1" dirty="0"/>
              <a:t> </a:t>
            </a:r>
            <a:r>
              <a:rPr lang="fr-FR" sz="1600" b="1" dirty="0" err="1"/>
              <a:t>Abd-el</a:t>
            </a:r>
            <a:r>
              <a:rPr lang="fr-FR" sz="1600" b="1" dirty="0"/>
              <a:t> Malik, avec l’aide provisoire des Turcs d’Alger, chasse du trône son neveu al-Mutawakkil qui se réfugie chez Sébastien 1</a:t>
            </a:r>
            <a:r>
              <a:rPr lang="fr-FR" sz="1600" b="1" baseline="30000" dirty="0"/>
              <a:t>er</a:t>
            </a:r>
            <a:r>
              <a:rPr lang="fr-FR" sz="1600" b="1" dirty="0"/>
              <a:t>, roi du Portugal</a:t>
            </a:r>
          </a:p>
          <a:p>
            <a:endParaRPr lang="fr-FR" sz="1600" dirty="0"/>
          </a:p>
          <a:p>
            <a:r>
              <a:rPr lang="fr-FR" sz="1600" dirty="0"/>
              <a:t>*1574 : Mort du sultan Abdallah El-Ghalib</a:t>
            </a:r>
          </a:p>
          <a:p>
            <a:r>
              <a:rPr lang="fr-FR" sz="1600" dirty="0"/>
              <a:t>Son fils Muhammad al-</a:t>
            </a:r>
            <a:r>
              <a:rPr lang="fr-FR" sz="1600" dirty="0" err="1"/>
              <a:t>Mutawwakil</a:t>
            </a:r>
            <a:r>
              <a:rPr lang="fr-FR" sz="1600" dirty="0"/>
              <a:t> lui succède ; Mais…</a:t>
            </a:r>
          </a:p>
          <a:p>
            <a:endParaRPr lang="fr-FR" sz="1600" dirty="0"/>
          </a:p>
          <a:p>
            <a:r>
              <a:rPr lang="fr-FR" sz="1600" dirty="0"/>
              <a:t>*D’Alger, son oncle </a:t>
            </a:r>
            <a:r>
              <a:rPr lang="fr-FR" sz="1600" dirty="0" err="1"/>
              <a:t>Abd</a:t>
            </a:r>
            <a:r>
              <a:rPr lang="fr-FR" sz="1600" dirty="0"/>
              <a:t> al-Malik, demi-frère d’El-Ghalib</a:t>
            </a:r>
          </a:p>
          <a:p>
            <a:r>
              <a:rPr lang="fr-FR" sz="1600" dirty="0"/>
              <a:t>S’est allié aux Turcs et il conteste cette succession…</a:t>
            </a:r>
          </a:p>
          <a:p>
            <a:r>
              <a:rPr lang="fr-FR" sz="1600" dirty="0"/>
              <a:t>NB : 1571-74 : Présent à Lépante et Tunis, côté turc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24C23CE-6EE6-886B-4F18-A336A815F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4B050C2A-5DED-D5E3-4EA4-64055FC23EE6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87B03E-C779-3319-E109-25305D7CEADC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C60912A-640E-F70D-6A52-258790D48CF7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78B089-6EEA-16CD-B1FE-25B7FBB478E1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80B06D0-B0EC-6F03-5423-ADA235BD2770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0C8652E-D9FD-7D7A-35E2-277BC113D5C6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1595E28-4CC7-7216-97AA-685E662F7192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669163B-F95E-4307-29B1-0FD3B9EA3573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B7987A2-D19D-01FA-3652-EE1AE2B15529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609A23-E435-1292-A150-8E8E9F1C4F1F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56414F7-C9CF-8750-3A51-D7E0226D900B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1E7874F-0142-AA90-EA98-83480493ABBF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41059E3-B916-78AE-9D23-25DD31CDC3A0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82843C2-E97E-DF37-49FB-2A974C8E286B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AD39FBD-9ECB-6B91-81D2-B084526FF274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E2BE2C-916D-2901-F618-E804278A379C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195A9-BCB6-FB95-C6E5-984C0B2E821B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4AED3-CD86-AA73-F41C-17AAF8E74A7C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8C819-4B18-FCF7-7129-2604C99E29BE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CDA1B-F9AA-1960-1546-DA4462766FCD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574A82-8194-2C2E-6652-080B0E992461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319E9E3-CEBB-A255-AD76-DEAE446ED55A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4190494F-14E5-BC2E-361D-F5D9C4E35B30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4E65B-D711-B467-380F-2B6BECFE928C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7A60A0-AE9C-81DB-A0FC-BEF9F43D7DAF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C312198C-4BB7-3C29-358B-8F5DCBF6C0A9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821541C7-6337-C271-9982-71C525410ACB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27C88-A803-362C-CA79-86D2B40378E4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79339E8-312E-03D3-9E38-4A08FDA826C6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08D37AA-758D-5456-D8A2-33083DADB90A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BAFFAC9-2FA9-DD9B-881D-0E7C5FBAB119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B1A549F-FAE8-7034-8750-F9BB3F6D0C95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5AD23E1B-CE46-6881-0BCA-17A9EC563634}"/>
              </a:ext>
            </a:extLst>
          </p:cNvPr>
          <p:cNvCxnSpPr>
            <a:cxnSpLocks/>
            <a:stCxn id="13" idx="2"/>
            <a:endCxn id="26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18C42EF-2847-728E-74C9-89D9742C37B4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CCFCF97-14B0-7961-BB74-35FCDEF3CC02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BA20BB4-5678-F366-1573-813A22E5FB12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219AAA82-7B9C-E8CC-E73C-9031EF45186C}"/>
              </a:ext>
            </a:extLst>
          </p:cNvPr>
          <p:cNvCxnSpPr>
            <a:cxnSpLocks/>
            <a:stCxn id="26" idx="2"/>
            <a:endCxn id="30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12A7010-2B14-01E2-90ED-A352578928D5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5E138429-E3CD-2B60-F3BD-977D18588BBE}"/>
              </a:ext>
            </a:extLst>
          </p:cNvPr>
          <p:cNvCxnSpPr>
            <a:cxnSpLocks/>
            <a:stCxn id="26" idx="2"/>
            <a:endCxn id="41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AF57EFE-D1BD-270A-0672-BD1451A85BE4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3098FA3-FF26-5F67-C76A-9CC4674D7DC7}"/>
              </a:ext>
            </a:extLst>
          </p:cNvPr>
          <p:cNvCxnSpPr>
            <a:cxnSpLocks/>
            <a:stCxn id="30" idx="2"/>
            <a:endCxn id="47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044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EC315-348F-0136-8A05-68B38E482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1534A4-D5C3-C2C7-D241-00691A79C82E}"/>
              </a:ext>
            </a:extLst>
          </p:cNvPr>
          <p:cNvSpPr/>
          <p:nvPr/>
        </p:nvSpPr>
        <p:spPr>
          <a:xfrm>
            <a:off x="83335" y="89624"/>
            <a:ext cx="5709157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9) 1574-1577 : A Fès, le </a:t>
            </a:r>
            <a:r>
              <a:rPr lang="fr-FR" sz="1600" b="1" dirty="0" err="1"/>
              <a:t>Saadien</a:t>
            </a:r>
            <a:r>
              <a:rPr lang="fr-FR" sz="1600" b="1" dirty="0"/>
              <a:t> </a:t>
            </a:r>
            <a:r>
              <a:rPr lang="fr-FR" sz="1600" b="1" dirty="0" err="1"/>
              <a:t>Abd-el</a:t>
            </a:r>
            <a:r>
              <a:rPr lang="fr-FR" sz="1600" b="1" dirty="0"/>
              <a:t> Malik, avec l’aide provisoire des Turcs d’Alger, chasse du trône son neveu al-Mutawakkil qui se réfugie chez Sébastien 1</a:t>
            </a:r>
            <a:r>
              <a:rPr lang="fr-FR" sz="1600" b="1" baseline="30000" dirty="0"/>
              <a:t>er</a:t>
            </a:r>
            <a:r>
              <a:rPr lang="fr-FR" sz="1600" b="1" dirty="0"/>
              <a:t>, roi du Portugal</a:t>
            </a:r>
          </a:p>
          <a:p>
            <a:endParaRPr lang="fr-FR" sz="1600" dirty="0"/>
          </a:p>
          <a:p>
            <a:r>
              <a:rPr lang="fr-FR" sz="1600" dirty="0"/>
              <a:t>*Jan. 1576 : Le Saadien Abd al-Malik quitte Alger</a:t>
            </a:r>
          </a:p>
          <a:p>
            <a:r>
              <a:rPr lang="fr-FR" sz="1600" dirty="0"/>
              <a:t>Avec un contingent turc</a:t>
            </a:r>
          </a:p>
          <a:p>
            <a:r>
              <a:rPr lang="fr-FR" sz="1600" dirty="0"/>
              <a:t>NB : Comme le Wattasside Abou Hassoun en 1554</a:t>
            </a:r>
          </a:p>
          <a:p>
            <a:r>
              <a:rPr lang="fr-FR" sz="1600" dirty="0"/>
              <a:t>*Mars 1576 : Il s’empare de Fès</a:t>
            </a:r>
          </a:p>
          <a:p>
            <a:endParaRPr lang="fr-FR" sz="1600" dirty="0"/>
          </a:p>
          <a:p>
            <a:r>
              <a:rPr lang="fr-FR" sz="1600" dirty="0"/>
              <a:t>*Son neveu al-</a:t>
            </a:r>
            <a:r>
              <a:rPr lang="fr-FR" sz="1600" dirty="0" err="1"/>
              <a:t>Mutawwakil</a:t>
            </a:r>
            <a:r>
              <a:rPr lang="fr-FR" sz="1600" dirty="0"/>
              <a:t> se réfugie à Marrakech</a:t>
            </a:r>
          </a:p>
          <a:p>
            <a:r>
              <a:rPr lang="fr-FR" sz="1600" dirty="0"/>
              <a:t>NB : Comme son grand-père Mohammed Ech-Cheikh en 1554</a:t>
            </a:r>
          </a:p>
          <a:p>
            <a:endParaRPr lang="fr-FR" sz="1600" dirty="0"/>
          </a:p>
          <a:p>
            <a:r>
              <a:rPr lang="fr-FR" sz="1600" dirty="0"/>
              <a:t>*Puis vaincu à nouveau près de Rabat en juillet 1576</a:t>
            </a:r>
          </a:p>
          <a:p>
            <a:r>
              <a:rPr lang="fr-FR" sz="1600" dirty="0"/>
              <a:t>Il se réfugie en Espagne</a:t>
            </a:r>
          </a:p>
          <a:p>
            <a:r>
              <a:rPr lang="fr-FR" sz="1600" dirty="0"/>
              <a:t>Où il demande l’aide du roi </a:t>
            </a:r>
            <a:r>
              <a:rPr lang="fr-FR" sz="1600" u="sng" dirty="0"/>
              <a:t>Philippe II</a:t>
            </a:r>
            <a:r>
              <a:rPr lang="fr-FR" sz="1600" dirty="0"/>
              <a:t> ; </a:t>
            </a:r>
            <a:r>
              <a:rPr lang="fr-FR" sz="1600" b="1" dirty="0"/>
              <a:t>Mais entretemps</a:t>
            </a:r>
            <a:r>
              <a:rPr lang="fr-FR" sz="1600" dirty="0"/>
              <a:t>…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D5B4E49-6D4C-4E13-0B43-8B569902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7266D7C6-774E-B08F-B794-79EDE162595C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04116A-65A3-6D6B-97E9-18CE53C0A55A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21EEA6-0427-480F-771F-44D5837362D1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586797B-0260-DDAB-D16E-C4CEAA381432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9D4EB4A-D0D9-E3FB-D6BB-EF3B3DAAE808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E9E9953-E88D-0BA0-A19E-3C07639B727B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88D59B4-7305-3D9F-B89D-49A674FE9A1D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4B1A1EA-5348-2A28-FDF0-8F25828C35D1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FE63793-0E7D-076B-5F0B-875381DE2F2E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C3AF812-CC73-30F8-F2FA-E118CC667BF4}"/>
              </a:ext>
            </a:extLst>
          </p:cNvPr>
          <p:cNvCxnSpPr>
            <a:cxnSpLocks/>
          </p:cNvCxnSpPr>
          <p:nvPr/>
        </p:nvCxnSpPr>
        <p:spPr>
          <a:xfrm flipH="1">
            <a:off x="9087739" y="2336800"/>
            <a:ext cx="1570101" cy="51816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F70E3F6-B5B0-FFB7-4AAE-31A521E692FB}"/>
              </a:ext>
            </a:extLst>
          </p:cNvPr>
          <p:cNvCxnSpPr>
            <a:cxnSpLocks/>
          </p:cNvCxnSpPr>
          <p:nvPr/>
        </p:nvCxnSpPr>
        <p:spPr>
          <a:xfrm flipH="1">
            <a:off x="10657840" y="1393865"/>
            <a:ext cx="1216678" cy="942935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BC39DC5D-5BEA-B320-5A9B-4B5D4E724AD3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CE97E1C-C870-8F34-88DC-AC68794C3592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05C7626-F130-6C83-EE8B-FF2D42DDF5F9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35B2BDD-B80B-3E48-A90A-6B691E655B3B}"/>
              </a:ext>
            </a:extLst>
          </p:cNvPr>
          <p:cNvCxnSpPr>
            <a:cxnSpLocks/>
          </p:cNvCxnSpPr>
          <p:nvPr/>
        </p:nvCxnSpPr>
        <p:spPr>
          <a:xfrm flipH="1">
            <a:off x="7518346" y="2893641"/>
            <a:ext cx="1295073" cy="123173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109BFD7-ECD2-5A0E-2195-F841393C40DE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E1104D5-E625-3C6A-4573-5344FB850091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CCBF1EB-32A8-00AD-7D31-D85499A94EC8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7518346" y="2976327"/>
            <a:ext cx="413389" cy="11490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AA9EAE1-AF5B-563D-6952-2344A5B2AFA2}"/>
              </a:ext>
            </a:extLst>
          </p:cNvPr>
          <p:cNvCxnSpPr>
            <a:cxnSpLocks/>
          </p:cNvCxnSpPr>
          <p:nvPr/>
        </p:nvCxnSpPr>
        <p:spPr>
          <a:xfrm flipV="1">
            <a:off x="8028722" y="1393865"/>
            <a:ext cx="322798" cy="13828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77D65912-C2AE-F8CA-9545-8EF6BC7CF291}"/>
              </a:ext>
            </a:extLst>
          </p:cNvPr>
          <p:cNvSpPr/>
          <p:nvPr/>
        </p:nvSpPr>
        <p:spPr>
          <a:xfrm>
            <a:off x="7891562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5042662-ACE9-9D5C-2E6D-78B7CD028754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B67F78-8011-7A14-94CD-EB7C497B5F48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3000D-BA3F-2069-DEB0-16914FAEF8A4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DC9EE-8364-63E7-DF37-C75358F776BC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5433A-DE50-E922-6039-4480542AE32F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3E451D-423F-9C98-9260-469B41C49365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37DA0FD-87E6-DAB0-659D-65175EC563E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CAEEBA3-2CBA-1CCF-BACC-E1E1239792E1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AB85049A-4C65-553E-A5D6-59651BECDFEF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5BD4F8B-D2AE-5475-7D9E-810E5273B099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122DB-08EA-132E-87DF-707472A446C1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1D36CA23-4213-82D4-E9A8-B27E65321E2C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2DBCBD5E-8800-D665-3B73-47C148205A24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2F5B768-F8EE-9161-82B2-894663BC1D19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0349D15-83DD-CEFA-C379-BD18EC147507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C2907-CFA0-67ED-C0A3-C7ADDDA0C438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6CD3212-4494-8DA7-9178-EBD7D87A378B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D39659B-BF31-D650-78E8-45DF6A26A510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620C3380-8D27-EBB0-E381-4F4C6A2DAF28}"/>
              </a:ext>
            </a:extLst>
          </p:cNvPr>
          <p:cNvCxnSpPr>
            <a:cxnSpLocks/>
            <a:stCxn id="13" idx="2"/>
            <a:endCxn id="26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730B114-4DCA-5A10-9C53-73B8C97EC414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160AB5D-05B0-EA7B-931B-5E7D0D351B83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6E982CD-51ED-C64E-90EF-FFCE30ABAACB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BD2019B2-ED7B-CDB2-6CD1-1553315CA6CC}"/>
              </a:ext>
            </a:extLst>
          </p:cNvPr>
          <p:cNvCxnSpPr>
            <a:cxnSpLocks/>
            <a:stCxn id="26" idx="2"/>
            <a:endCxn id="30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BA53074-1C27-150A-18FA-38EA457D4E3D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E8C897C1-0798-80CC-BC79-5EAACD310C06}"/>
              </a:ext>
            </a:extLst>
          </p:cNvPr>
          <p:cNvCxnSpPr>
            <a:cxnSpLocks/>
            <a:stCxn id="26" idx="2"/>
            <a:endCxn id="41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8FC3BB6-42C3-26E6-BF21-E78603C2147A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1D4E564-9005-2F21-CCD9-D84CCDD78617}"/>
              </a:ext>
            </a:extLst>
          </p:cNvPr>
          <p:cNvCxnSpPr>
            <a:cxnSpLocks/>
            <a:stCxn id="30" idx="2"/>
            <a:endCxn id="47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450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E50F-8E34-3225-EEF8-6DAEFAB01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A2B687-EA13-6C41-FFF1-A6BDDAF30BB1}"/>
              </a:ext>
            </a:extLst>
          </p:cNvPr>
          <p:cNvSpPr/>
          <p:nvPr/>
        </p:nvSpPr>
        <p:spPr>
          <a:xfrm>
            <a:off x="83335" y="89624"/>
            <a:ext cx="5768499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9) 1574-1577 : A Fès, le </a:t>
            </a:r>
            <a:r>
              <a:rPr lang="fr-FR" sz="1600" b="1" dirty="0" err="1"/>
              <a:t>Saadien</a:t>
            </a:r>
            <a:r>
              <a:rPr lang="fr-FR" sz="1600" b="1" dirty="0"/>
              <a:t> </a:t>
            </a:r>
            <a:r>
              <a:rPr lang="fr-FR" sz="1600" b="1" dirty="0" err="1"/>
              <a:t>Abd-el</a:t>
            </a:r>
            <a:r>
              <a:rPr lang="fr-FR" sz="1600" b="1" dirty="0"/>
              <a:t> Malik, avec l’aide provisoire des Turcs d’Alger, chasse du trône son neveu al-Mutawakkil qui se réfugie chez Sébastien 1</a:t>
            </a:r>
            <a:r>
              <a:rPr lang="fr-FR" sz="1600" b="1" baseline="30000" dirty="0"/>
              <a:t>er</a:t>
            </a:r>
            <a:r>
              <a:rPr lang="fr-FR" sz="1600" b="1" dirty="0"/>
              <a:t>, roi du Portugal</a:t>
            </a:r>
          </a:p>
          <a:p>
            <a:endParaRPr lang="fr-FR" sz="1600" dirty="0"/>
          </a:p>
          <a:p>
            <a:r>
              <a:rPr lang="fr-FR" sz="1600" dirty="0"/>
              <a:t>*1576 : Malgré l’aide apportée par les Turcs…</a:t>
            </a:r>
          </a:p>
          <a:p>
            <a:r>
              <a:rPr lang="fr-FR" sz="1600" dirty="0"/>
              <a:t>Abd al-Malik s’est rapproché de l’Espagne</a:t>
            </a:r>
          </a:p>
          <a:p>
            <a:r>
              <a:rPr lang="fr-FR" sz="1600" dirty="0"/>
              <a:t>Conscient lui aussi du </a:t>
            </a:r>
            <a:r>
              <a:rPr lang="fr-FR" sz="1600" i="1" dirty="0"/>
              <a:t>danger turc</a:t>
            </a:r>
            <a:r>
              <a:rPr lang="fr-FR" sz="1600" dirty="0"/>
              <a:t> pour l’indépendance du Maroc</a:t>
            </a:r>
          </a:p>
          <a:p>
            <a:endParaRPr lang="fr-FR" sz="1600" dirty="0"/>
          </a:p>
          <a:p>
            <a:r>
              <a:rPr lang="fr-FR" sz="1600" dirty="0"/>
              <a:t>NB : Rappel du contexte…</a:t>
            </a:r>
          </a:p>
          <a:p>
            <a:r>
              <a:rPr lang="fr-FR" sz="1600" dirty="0"/>
              <a:t>1581 : Fin de la guerre turco-espagnole en Méditerranée</a:t>
            </a:r>
          </a:p>
          <a:p>
            <a:endParaRPr lang="fr-FR" sz="1600" dirty="0"/>
          </a:p>
          <a:p>
            <a:r>
              <a:rPr lang="fr-FR" sz="1600" dirty="0"/>
              <a:t>*1577 : Philippe II refuse de lui apporter une aide</a:t>
            </a:r>
          </a:p>
          <a:p>
            <a:r>
              <a:rPr lang="fr-FR" sz="1600" dirty="0"/>
              <a:t>Et Al-Mutawakkil se tourne alors</a:t>
            </a:r>
          </a:p>
          <a:p>
            <a:r>
              <a:rPr lang="fr-FR" sz="1600" dirty="0"/>
              <a:t>Vers </a:t>
            </a:r>
            <a:r>
              <a:rPr lang="fr-FR" sz="1600" u="sng" dirty="0"/>
              <a:t>Sébastien 1</a:t>
            </a:r>
            <a:r>
              <a:rPr lang="fr-FR" sz="1600" u="sng" baseline="30000" dirty="0"/>
              <a:t>er</a:t>
            </a:r>
            <a:r>
              <a:rPr lang="fr-FR" sz="1600" dirty="0"/>
              <a:t>, roi du Portugal (1557) ; Et neveu de </a:t>
            </a:r>
            <a:r>
              <a:rPr lang="fr-FR" sz="1600" u="sng" dirty="0"/>
              <a:t>Philippe II</a:t>
            </a:r>
            <a:r>
              <a:rPr lang="fr-FR" sz="1600" dirty="0"/>
              <a:t>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4E666FA-0807-6215-E741-CE7421917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EA66C85D-9D82-A08C-0821-541B1D41EF3C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AE83B3D-967D-EF7F-1C71-CD64B80D4BA2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E7CC0D3-3670-D558-9E51-1854C64E74E3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BB35EEF-3EE6-A813-903B-FFEC58F209AA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F1F3D25-EEAF-F16F-C9CB-C6BBE563913F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076E125-5440-522E-957F-2C677A0B687F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A7C539-172D-7448-7BB9-A3FB2417BB75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CDC0E65-41A9-38A0-56BE-84F257A2112C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BFAEAAD-28C7-6E24-AAB9-0B2B1541758E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83700C5-D931-11EB-BD2D-ECB5D9C226F4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36BFDB1-7F63-432F-4F3C-07F436AD51B3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A0130F4-8D33-889D-4E9A-7FA7C29ADB6B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9AEEE4D-EA1B-8CA9-4392-DEE2A9157AAF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5B76B35-A00A-F30F-FD80-ABF9393C4A9E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31B5CEE-F0B0-45B7-E633-2D7D5CF989E4}"/>
              </a:ext>
            </a:extLst>
          </p:cNvPr>
          <p:cNvCxnSpPr>
            <a:cxnSpLocks/>
            <a:endCxn id="22" idx="5"/>
          </p:cNvCxnSpPr>
          <p:nvPr/>
        </p:nvCxnSpPr>
        <p:spPr>
          <a:xfrm flipH="1" flipV="1">
            <a:off x="7300291" y="289243"/>
            <a:ext cx="1030909" cy="110462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510DA8E4-5FE5-E395-5C2C-614662F66DDC}"/>
              </a:ext>
            </a:extLst>
          </p:cNvPr>
          <p:cNvSpPr/>
          <p:nvPr/>
        </p:nvSpPr>
        <p:spPr>
          <a:xfrm>
            <a:off x="8381799" y="1865332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6F7E0F7-742D-9110-DCBD-3A42E01715BB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662B76-70AF-003A-1DB1-B697AA57CD4F}"/>
              </a:ext>
            </a:extLst>
          </p:cNvPr>
          <p:cNvSpPr/>
          <p:nvPr/>
        </p:nvSpPr>
        <p:spPr>
          <a:xfrm>
            <a:off x="1069566" y="4392549"/>
            <a:ext cx="779751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1383-1433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4CD7E1-7939-24AA-614F-15EADAFE5527}"/>
              </a:ext>
            </a:extLst>
          </p:cNvPr>
          <p:cNvSpPr/>
          <p:nvPr/>
        </p:nvSpPr>
        <p:spPr>
          <a:xfrm>
            <a:off x="1075528" y="4730091"/>
            <a:ext cx="781433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Duarte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8EEF3-00F5-54BA-4B53-E8927306B788}"/>
              </a:ext>
            </a:extLst>
          </p:cNvPr>
          <p:cNvSpPr/>
          <p:nvPr/>
        </p:nvSpPr>
        <p:spPr>
          <a:xfrm>
            <a:off x="1072126" y="5111958"/>
            <a:ext cx="781433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E3D20AB-824A-EEAC-8823-7079C74F859B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1459442" y="4686765"/>
            <a:ext cx="6803" cy="433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0FEC566-3612-05A7-DC4E-2F626738E123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62843" y="5024307"/>
            <a:ext cx="3402" cy="876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3DC57B7-5ECB-1690-564D-624D3BE18AC1}"/>
              </a:ext>
            </a:extLst>
          </p:cNvPr>
          <p:cNvSpPr/>
          <p:nvPr/>
        </p:nvSpPr>
        <p:spPr>
          <a:xfrm>
            <a:off x="1076138" y="5460055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E0256E6-D069-0AA3-F44E-B5BF2286A30E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1462728" y="5406174"/>
            <a:ext cx="115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FBDC0-ED19-3F0D-ED8A-1A9003B19C8B}"/>
              </a:ext>
            </a:extLst>
          </p:cNvPr>
          <p:cNvSpPr/>
          <p:nvPr/>
        </p:nvSpPr>
        <p:spPr>
          <a:xfrm>
            <a:off x="235291" y="4490622"/>
            <a:ext cx="781433" cy="4999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1383-1580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B25FE-5122-B427-32FF-D56778AD8CC9}"/>
              </a:ext>
            </a:extLst>
          </p:cNvPr>
          <p:cNvSpPr/>
          <p:nvPr/>
        </p:nvSpPr>
        <p:spPr>
          <a:xfrm>
            <a:off x="243161" y="5460055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Manuel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1495-1521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0E874EF-8381-54E7-F7D2-20DE044D0EEC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 flipH="1">
            <a:off x="629751" y="5406174"/>
            <a:ext cx="1832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D41E4B8-AFD3-073B-1BAF-310A42536173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 rot="5400000">
            <a:off x="1005089" y="4650801"/>
            <a:ext cx="87651" cy="8346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FAB646-7E17-5FAF-24C7-D36F7EFEF6AF}"/>
              </a:ext>
            </a:extLst>
          </p:cNvPr>
          <p:cNvSpPr/>
          <p:nvPr/>
        </p:nvSpPr>
        <p:spPr>
          <a:xfrm>
            <a:off x="244993" y="5111958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63FCB3-7C9F-68A7-40FC-109F0F521467}"/>
              </a:ext>
            </a:extLst>
          </p:cNvPr>
          <p:cNvSpPr/>
          <p:nvPr/>
        </p:nvSpPr>
        <p:spPr>
          <a:xfrm>
            <a:off x="243161" y="5808152"/>
            <a:ext cx="773179" cy="26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1521-57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3EE79BB-1230-92BA-6CEA-93C73850D852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>
            <a:off x="629751" y="5754271"/>
            <a:ext cx="0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C44285D-79E8-5FF0-0640-39DC13FFFC34}"/>
              </a:ext>
            </a:extLst>
          </p:cNvPr>
          <p:cNvSpPr/>
          <p:nvPr/>
        </p:nvSpPr>
        <p:spPr>
          <a:xfrm>
            <a:off x="235291" y="6152100"/>
            <a:ext cx="773179" cy="26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Jean-Manuel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875B05-0AB8-9C51-7A27-716C351F16C9}"/>
              </a:ext>
            </a:extLst>
          </p:cNvPr>
          <p:cNvSpPr/>
          <p:nvPr/>
        </p:nvSpPr>
        <p:spPr>
          <a:xfrm>
            <a:off x="239226" y="6506872"/>
            <a:ext cx="773179" cy="2615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Sébastien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1557-78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E2708F5-9742-B961-42FB-9C284B3D3741}"/>
              </a:ext>
            </a:extLst>
          </p:cNvPr>
          <p:cNvCxnSpPr>
            <a:cxnSpLocks/>
            <a:stCxn id="17" idx="2"/>
            <a:endCxn id="28" idx="0"/>
          </p:cNvCxnSpPr>
          <p:nvPr/>
        </p:nvCxnSpPr>
        <p:spPr>
          <a:xfrm flipH="1">
            <a:off x="621881" y="6069656"/>
            <a:ext cx="7870" cy="824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EE15679-B9B5-6A01-C379-FB9EF751147B}"/>
              </a:ext>
            </a:extLst>
          </p:cNvPr>
          <p:cNvCxnSpPr>
            <a:cxnSpLocks/>
            <a:stCxn id="28" idx="2"/>
            <a:endCxn id="32" idx="0"/>
          </p:cNvCxnSpPr>
          <p:nvPr/>
        </p:nvCxnSpPr>
        <p:spPr>
          <a:xfrm>
            <a:off x="621881" y="6413604"/>
            <a:ext cx="3935" cy="932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410E456-132F-4F22-D3C8-6663488E3B74}"/>
              </a:ext>
            </a:extLst>
          </p:cNvPr>
          <p:cNvSpPr/>
          <p:nvPr/>
        </p:nvSpPr>
        <p:spPr>
          <a:xfrm>
            <a:off x="1942964" y="5675904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Charles Quint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1516-56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0033AB-40A6-C7A1-FC08-06AD872C5DC5}"/>
              </a:ext>
            </a:extLst>
          </p:cNvPr>
          <p:cNvSpPr/>
          <p:nvPr/>
        </p:nvSpPr>
        <p:spPr>
          <a:xfrm>
            <a:off x="1942964" y="6151775"/>
            <a:ext cx="844319" cy="3937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Philippe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1556-98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3A8C99-A983-D44D-1F5E-80F4C81E1799}"/>
              </a:ext>
            </a:extLst>
          </p:cNvPr>
          <p:cNvSpPr/>
          <p:nvPr/>
        </p:nvSpPr>
        <p:spPr>
          <a:xfrm>
            <a:off x="1069566" y="6151775"/>
            <a:ext cx="787395" cy="26150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Jeanne</a:t>
            </a: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9B516306-3F22-6CDF-2829-D9D0C915A261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 rot="5400000">
            <a:off x="1873135" y="5659785"/>
            <a:ext cx="82119" cy="90186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54090A2-9B52-E606-C59A-A46437F45D0A}"/>
              </a:ext>
            </a:extLst>
          </p:cNvPr>
          <p:cNvCxnSpPr>
            <a:cxnSpLocks/>
            <a:stCxn id="28" idx="3"/>
            <a:endCxn id="40" idx="1"/>
          </p:cNvCxnSpPr>
          <p:nvPr/>
        </p:nvCxnSpPr>
        <p:spPr>
          <a:xfrm flipV="1">
            <a:off x="1008470" y="6282527"/>
            <a:ext cx="61096" cy="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A65C137-24CC-2485-609F-E17836FAC898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2365124" y="6069656"/>
            <a:ext cx="0" cy="82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FA2C765-E222-648C-8A9C-87F5B34DCC7F}"/>
              </a:ext>
            </a:extLst>
          </p:cNvPr>
          <p:cNvSpPr/>
          <p:nvPr/>
        </p:nvSpPr>
        <p:spPr>
          <a:xfrm>
            <a:off x="1978210" y="4622933"/>
            <a:ext cx="822127" cy="4999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ESPAGNE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1504-1700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767028-34A1-E78C-85E9-B1D4CE394D55}"/>
              </a:ext>
            </a:extLst>
          </p:cNvPr>
          <p:cNvSpPr/>
          <p:nvPr/>
        </p:nvSpPr>
        <p:spPr>
          <a:xfrm>
            <a:off x="1951457" y="5184196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Philippe 1</a:t>
            </a:r>
            <a:r>
              <a:rPr lang="fr-FR" sz="900" baseline="30000" dirty="0">
                <a:solidFill>
                  <a:schemeClr val="tx1"/>
                </a:solidFill>
              </a:rPr>
              <a:t>er</a:t>
            </a:r>
            <a:endParaRPr lang="fr-FR" sz="9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1504-06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5C1496-32F3-5E52-0086-03CF92B456EF}"/>
              </a:ext>
            </a:extLst>
          </p:cNvPr>
          <p:cNvSpPr/>
          <p:nvPr/>
        </p:nvSpPr>
        <p:spPr>
          <a:xfrm>
            <a:off x="2857117" y="5184195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1504-55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31246AD-3F21-6537-9281-298458C17886}"/>
              </a:ext>
            </a:extLst>
          </p:cNvPr>
          <p:cNvCxnSpPr>
            <a:cxnSpLocks/>
            <a:stCxn id="46" idx="2"/>
            <a:endCxn id="38" idx="0"/>
          </p:cNvCxnSpPr>
          <p:nvPr/>
        </p:nvCxnSpPr>
        <p:spPr>
          <a:xfrm flipH="1">
            <a:off x="2365124" y="5577948"/>
            <a:ext cx="8493" cy="979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EA971A8-8C01-CFAA-3003-31E81E8A8616}"/>
              </a:ext>
            </a:extLst>
          </p:cNvPr>
          <p:cNvCxnSpPr>
            <a:cxnSpLocks/>
            <a:stCxn id="46" idx="3"/>
            <a:endCxn id="47" idx="1"/>
          </p:cNvCxnSpPr>
          <p:nvPr/>
        </p:nvCxnSpPr>
        <p:spPr>
          <a:xfrm flipV="1">
            <a:off x="2795776" y="5381071"/>
            <a:ext cx="6134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158120B-3F4D-3249-4119-477CBC00303C}"/>
              </a:ext>
            </a:extLst>
          </p:cNvPr>
          <p:cNvSpPr/>
          <p:nvPr/>
        </p:nvSpPr>
        <p:spPr>
          <a:xfrm>
            <a:off x="2857117" y="4686765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Isabelle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1474-1504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F761E14-F220-6BA1-97D9-5591015B674E}"/>
              </a:ext>
            </a:extLst>
          </p:cNvPr>
          <p:cNvSpPr/>
          <p:nvPr/>
        </p:nvSpPr>
        <p:spPr>
          <a:xfrm>
            <a:off x="3788494" y="4686765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1474-1516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3AE4C7B-02EA-F48E-5C49-E1E5C9567FD5}"/>
              </a:ext>
            </a:extLst>
          </p:cNvPr>
          <p:cNvCxnSpPr>
            <a:cxnSpLocks/>
            <a:stCxn id="50" idx="2"/>
            <a:endCxn id="47" idx="0"/>
          </p:cNvCxnSpPr>
          <p:nvPr/>
        </p:nvCxnSpPr>
        <p:spPr>
          <a:xfrm>
            <a:off x="3279277" y="5080517"/>
            <a:ext cx="0" cy="1036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 : en angle 52">
            <a:extLst>
              <a:ext uri="{FF2B5EF4-FFF2-40B4-BE49-F238E27FC236}">
                <a16:creationId xmlns:a16="http://schemas.microsoft.com/office/drawing/2014/main" id="{C1629966-AA64-1243-3B02-B12B0FA86FC2}"/>
              </a:ext>
            </a:extLst>
          </p:cNvPr>
          <p:cNvCxnSpPr>
            <a:cxnSpLocks/>
            <a:stCxn id="51" idx="2"/>
            <a:endCxn id="47" idx="0"/>
          </p:cNvCxnSpPr>
          <p:nvPr/>
        </p:nvCxnSpPr>
        <p:spPr>
          <a:xfrm rot="5400000">
            <a:off x="3693127" y="4666668"/>
            <a:ext cx="103678" cy="93137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28B6DC0-CF6B-F834-0A97-1EF08CCE686C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3701436" y="4883641"/>
            <a:ext cx="870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A1B5BEC3-B779-42F2-64CB-5471BE93C2B6}"/>
              </a:ext>
            </a:extLst>
          </p:cNvPr>
          <p:cNvCxnSpPr>
            <a:cxnSpLocks/>
            <a:stCxn id="40" idx="2"/>
            <a:endCxn id="32" idx="0"/>
          </p:cNvCxnSpPr>
          <p:nvPr/>
        </p:nvCxnSpPr>
        <p:spPr>
          <a:xfrm rot="5400000">
            <a:off x="997744" y="6041351"/>
            <a:ext cx="93593" cy="83744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BDAAE857-D78C-5996-1E34-A6B233FCC93A}"/>
              </a:ext>
            </a:extLst>
          </p:cNvPr>
          <p:cNvCxnSpPr>
            <a:cxnSpLocks/>
            <a:stCxn id="47" idx="2"/>
            <a:endCxn id="38" idx="0"/>
          </p:cNvCxnSpPr>
          <p:nvPr/>
        </p:nvCxnSpPr>
        <p:spPr>
          <a:xfrm rot="5400000">
            <a:off x="2773223" y="5169849"/>
            <a:ext cx="97957" cy="91415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773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E7E86-3AC8-B2B1-6391-8B63F0F14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18E774-8807-71F7-81D2-D3A66B5FD70C}"/>
              </a:ext>
            </a:extLst>
          </p:cNvPr>
          <p:cNvSpPr/>
          <p:nvPr/>
        </p:nvSpPr>
        <p:spPr>
          <a:xfrm>
            <a:off x="83335" y="89624"/>
            <a:ext cx="5790655" cy="32778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9) 1574-1577 : A Fès, le </a:t>
            </a:r>
            <a:r>
              <a:rPr lang="fr-FR" sz="1600" b="1" dirty="0" err="1"/>
              <a:t>Saadien</a:t>
            </a:r>
            <a:r>
              <a:rPr lang="fr-FR" sz="1600" b="1" dirty="0"/>
              <a:t> </a:t>
            </a:r>
            <a:r>
              <a:rPr lang="fr-FR" sz="1600" b="1" dirty="0" err="1"/>
              <a:t>Abd-el</a:t>
            </a:r>
            <a:r>
              <a:rPr lang="fr-FR" sz="1600" b="1" dirty="0"/>
              <a:t> Malik, avec l’aide provisoire des Turcs d’Alger, chasse du trône son neveu al-Mutawakkil qui se réfugie chez Sébastien 1</a:t>
            </a:r>
            <a:r>
              <a:rPr lang="fr-FR" sz="1600" b="1" baseline="30000" dirty="0"/>
              <a:t>er</a:t>
            </a:r>
            <a:r>
              <a:rPr lang="fr-FR" sz="1600" b="1" dirty="0"/>
              <a:t>, roi du Portugal</a:t>
            </a:r>
          </a:p>
          <a:p>
            <a:endParaRPr lang="fr-FR" sz="1600" dirty="0"/>
          </a:p>
          <a:p>
            <a:r>
              <a:rPr lang="fr-FR" sz="1600" dirty="0"/>
              <a:t>*Au Portugal, </a:t>
            </a:r>
            <a:r>
              <a:rPr lang="fr-FR" sz="1600" u="sng" dirty="0"/>
              <a:t>Sébastien</a:t>
            </a:r>
            <a:r>
              <a:rPr lang="fr-FR" sz="1600" dirty="0"/>
              <a:t> (1557) regrette</a:t>
            </a:r>
          </a:p>
          <a:p>
            <a:r>
              <a:rPr lang="fr-FR" sz="1600" dirty="0"/>
              <a:t>L’abandon par son père Jean III des </a:t>
            </a:r>
            <a:r>
              <a:rPr lang="fr-FR" sz="1600" i="1" dirty="0" err="1"/>
              <a:t>fronteiras</a:t>
            </a:r>
            <a:r>
              <a:rPr lang="fr-FR" sz="1600" dirty="0"/>
              <a:t> marocaines (1541-50)</a:t>
            </a:r>
          </a:p>
          <a:p>
            <a:endParaRPr lang="fr-FR" sz="1600" dirty="0"/>
          </a:p>
          <a:p>
            <a:r>
              <a:rPr lang="fr-FR" sz="1600" dirty="0"/>
              <a:t>*Al-Mutawakkil lui promet </a:t>
            </a:r>
            <a:r>
              <a:rPr lang="fr-FR" sz="1600" dirty="0" err="1"/>
              <a:t>Arzila</a:t>
            </a:r>
            <a:r>
              <a:rPr lang="fr-FR" sz="1600" dirty="0"/>
              <a:t> et la suzeraineté sur le Maroc</a:t>
            </a:r>
          </a:p>
          <a:p>
            <a:r>
              <a:rPr lang="fr-FR" sz="1600" dirty="0"/>
              <a:t>Le Portugal entend aussi éloigner le </a:t>
            </a:r>
            <a:r>
              <a:rPr lang="fr-FR" sz="1600" i="1" dirty="0"/>
              <a:t>danger turc</a:t>
            </a:r>
          </a:p>
          <a:p>
            <a:endParaRPr lang="fr-FR" sz="1600" dirty="0"/>
          </a:p>
          <a:p>
            <a:r>
              <a:rPr lang="fr-FR" sz="1500" dirty="0"/>
              <a:t>NB : </a:t>
            </a:r>
            <a:r>
              <a:rPr lang="fr-FR" sz="1500" i="1" dirty="0"/>
              <a:t>Danger turc</a:t>
            </a:r>
            <a:r>
              <a:rPr lang="fr-FR" sz="1500" dirty="0"/>
              <a:t> qui en réalité a disparu en Méditerranée occidentale</a:t>
            </a:r>
          </a:p>
          <a:p>
            <a:endParaRPr lang="fr-FR" sz="1600" dirty="0"/>
          </a:p>
          <a:p>
            <a:r>
              <a:rPr lang="fr-FR" sz="1600" b="1" dirty="0"/>
              <a:t>*Dernier round en Méditerranée…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E4ADE2C-F772-F64F-77AE-9EA403F7E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1343FF9F-07BA-4600-F8C7-6F12C6123FCC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8498DF0-49C8-EB71-9094-D10D257DE17C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238DEA7-BF68-C257-62C6-82FB688D4992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1EC239D-770E-E310-5CB9-91420C1996FD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C12A531-FEC7-1436-04DF-2EC6FF87757E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34F2B68-8315-95ED-6C09-DD0711E95F92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77CD016-90A9-0683-F9DB-BDB8D0BCE96B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5BB4637-81B8-9119-BF67-80A599D6E8DD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3ADD9E3-B688-A9CD-3DC4-15920439E7E3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7BD53D5-CD9B-2A06-E716-8F33AA043012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5F0E706-7A6E-29E4-3766-4FD6CC13F218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6DAE51F-7E9B-DE1C-AD99-212323CD7F6E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61EB371-229F-F22E-F323-B26FF48EEBF8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7434402-749E-A0BA-D592-03AD6D2BEDE1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8D0F6A2-1578-A879-2021-5255C9400069}"/>
              </a:ext>
            </a:extLst>
          </p:cNvPr>
          <p:cNvCxnSpPr>
            <a:cxnSpLocks/>
            <a:endCxn id="22" idx="5"/>
          </p:cNvCxnSpPr>
          <p:nvPr/>
        </p:nvCxnSpPr>
        <p:spPr>
          <a:xfrm flipH="1" flipV="1">
            <a:off x="7300291" y="289243"/>
            <a:ext cx="1030909" cy="110462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CEDDB908-DE86-3BEE-DC03-D8BA249E0E65}"/>
              </a:ext>
            </a:extLst>
          </p:cNvPr>
          <p:cNvSpPr/>
          <p:nvPr/>
        </p:nvSpPr>
        <p:spPr>
          <a:xfrm>
            <a:off x="8381799" y="1865332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BCA94D5-B9B1-9055-100E-B8E4BEFCCE1C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F973E4-E14B-0B42-0D76-C1D9A8FFE0D5}"/>
              </a:ext>
            </a:extLst>
          </p:cNvPr>
          <p:cNvSpPr/>
          <p:nvPr/>
        </p:nvSpPr>
        <p:spPr>
          <a:xfrm>
            <a:off x="1069566" y="4392549"/>
            <a:ext cx="779751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1383-1433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25BC476-81D2-9663-D6C7-52AF4C76EB99}"/>
              </a:ext>
            </a:extLst>
          </p:cNvPr>
          <p:cNvSpPr/>
          <p:nvPr/>
        </p:nvSpPr>
        <p:spPr>
          <a:xfrm>
            <a:off x="1075528" y="4730091"/>
            <a:ext cx="781433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Duarte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78CDFE5-2B2B-0684-6C1C-EDCE1DFF708F}"/>
              </a:ext>
            </a:extLst>
          </p:cNvPr>
          <p:cNvSpPr/>
          <p:nvPr/>
        </p:nvSpPr>
        <p:spPr>
          <a:xfrm>
            <a:off x="1072126" y="5111958"/>
            <a:ext cx="781433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56A1DA9F-2801-409D-E58A-3A6E40D62E1D}"/>
              </a:ext>
            </a:extLst>
          </p:cNvPr>
          <p:cNvCxnSpPr>
            <a:cxnSpLocks/>
            <a:stCxn id="59" idx="2"/>
            <a:endCxn id="60" idx="0"/>
          </p:cNvCxnSpPr>
          <p:nvPr/>
        </p:nvCxnSpPr>
        <p:spPr>
          <a:xfrm>
            <a:off x="1459442" y="4686765"/>
            <a:ext cx="6803" cy="433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74308FE-4C04-5235-2B25-7E4A08D86B79}"/>
              </a:ext>
            </a:extLst>
          </p:cNvPr>
          <p:cNvCxnSpPr>
            <a:cxnSpLocks/>
            <a:stCxn id="60" idx="2"/>
            <a:endCxn id="61" idx="0"/>
          </p:cNvCxnSpPr>
          <p:nvPr/>
        </p:nvCxnSpPr>
        <p:spPr>
          <a:xfrm flipH="1">
            <a:off x="1462843" y="5024307"/>
            <a:ext cx="3402" cy="876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DA5B314C-011D-6FB4-9B83-EE3D08788EA5}"/>
              </a:ext>
            </a:extLst>
          </p:cNvPr>
          <p:cNvSpPr/>
          <p:nvPr/>
        </p:nvSpPr>
        <p:spPr>
          <a:xfrm>
            <a:off x="1076138" y="5460055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8771A857-4EC5-106F-2DC5-5AAEDAA918FA}"/>
              </a:ext>
            </a:extLst>
          </p:cNvPr>
          <p:cNvCxnSpPr>
            <a:cxnSpLocks/>
            <a:stCxn id="61" idx="2"/>
            <a:endCxn id="64" idx="0"/>
          </p:cNvCxnSpPr>
          <p:nvPr/>
        </p:nvCxnSpPr>
        <p:spPr>
          <a:xfrm flipH="1">
            <a:off x="1462728" y="5406174"/>
            <a:ext cx="115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FCF96DC9-BFDF-2A46-5EEB-B79BBD0F6FEE}"/>
              </a:ext>
            </a:extLst>
          </p:cNvPr>
          <p:cNvSpPr/>
          <p:nvPr/>
        </p:nvSpPr>
        <p:spPr>
          <a:xfrm>
            <a:off x="235291" y="4490622"/>
            <a:ext cx="781433" cy="4999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1383-1580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9E5DEF6-5A12-ABE6-1AFA-7EEC1CEA375A}"/>
              </a:ext>
            </a:extLst>
          </p:cNvPr>
          <p:cNvSpPr/>
          <p:nvPr/>
        </p:nvSpPr>
        <p:spPr>
          <a:xfrm>
            <a:off x="243161" y="5460055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Manuel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1495-1521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3A06C43-C8E9-DE0E-0B98-8062FA1D70FE}"/>
              </a:ext>
            </a:extLst>
          </p:cNvPr>
          <p:cNvCxnSpPr>
            <a:cxnSpLocks/>
            <a:stCxn id="70" idx="2"/>
            <a:endCxn id="67" idx="0"/>
          </p:cNvCxnSpPr>
          <p:nvPr/>
        </p:nvCxnSpPr>
        <p:spPr>
          <a:xfrm flipH="1">
            <a:off x="629751" y="5406174"/>
            <a:ext cx="1832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39B68B9A-B421-E404-DCA6-51CC14AA5A5A}"/>
              </a:ext>
            </a:extLst>
          </p:cNvPr>
          <p:cNvCxnSpPr>
            <a:cxnSpLocks/>
            <a:stCxn id="60" idx="2"/>
            <a:endCxn id="70" idx="0"/>
          </p:cNvCxnSpPr>
          <p:nvPr/>
        </p:nvCxnSpPr>
        <p:spPr>
          <a:xfrm rot="5400000">
            <a:off x="1005089" y="4650801"/>
            <a:ext cx="87651" cy="8346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5DCB1E2C-DF20-4592-80A6-259FD0866A19}"/>
              </a:ext>
            </a:extLst>
          </p:cNvPr>
          <p:cNvSpPr/>
          <p:nvPr/>
        </p:nvSpPr>
        <p:spPr>
          <a:xfrm>
            <a:off x="244993" y="5111958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EB51E4-6F6E-9292-B5E0-A381232E96C2}"/>
              </a:ext>
            </a:extLst>
          </p:cNvPr>
          <p:cNvSpPr/>
          <p:nvPr/>
        </p:nvSpPr>
        <p:spPr>
          <a:xfrm>
            <a:off x="243161" y="5808152"/>
            <a:ext cx="773179" cy="2615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1521-57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24B42DD9-8A99-4973-4E75-25A167708D06}"/>
              </a:ext>
            </a:extLst>
          </p:cNvPr>
          <p:cNvCxnSpPr>
            <a:cxnSpLocks/>
            <a:stCxn id="67" idx="2"/>
            <a:endCxn id="71" idx="0"/>
          </p:cNvCxnSpPr>
          <p:nvPr/>
        </p:nvCxnSpPr>
        <p:spPr>
          <a:xfrm>
            <a:off x="629751" y="5754271"/>
            <a:ext cx="0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6E645BEA-A3E6-4AFE-300C-8AC4F013F000}"/>
              </a:ext>
            </a:extLst>
          </p:cNvPr>
          <p:cNvSpPr/>
          <p:nvPr/>
        </p:nvSpPr>
        <p:spPr>
          <a:xfrm>
            <a:off x="235291" y="6152100"/>
            <a:ext cx="773179" cy="26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Jean-Manuel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3E3B0FD-F976-C46F-6C64-60F1D8A03FC6}"/>
              </a:ext>
            </a:extLst>
          </p:cNvPr>
          <p:cNvSpPr/>
          <p:nvPr/>
        </p:nvSpPr>
        <p:spPr>
          <a:xfrm>
            <a:off x="239226" y="6506872"/>
            <a:ext cx="773179" cy="2615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Sébastien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1557-78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298A65E3-BCFB-E482-F606-F79DBFA6E8BC}"/>
              </a:ext>
            </a:extLst>
          </p:cNvPr>
          <p:cNvCxnSpPr>
            <a:cxnSpLocks/>
            <a:stCxn id="71" idx="2"/>
            <a:endCxn id="73" idx="0"/>
          </p:cNvCxnSpPr>
          <p:nvPr/>
        </p:nvCxnSpPr>
        <p:spPr>
          <a:xfrm flipH="1">
            <a:off x="621881" y="6069656"/>
            <a:ext cx="7870" cy="824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274BB40D-7F8D-6B8F-EA3E-403E61D65FB1}"/>
              </a:ext>
            </a:extLst>
          </p:cNvPr>
          <p:cNvCxnSpPr>
            <a:cxnSpLocks/>
            <a:stCxn id="73" idx="2"/>
            <a:endCxn id="74" idx="0"/>
          </p:cNvCxnSpPr>
          <p:nvPr/>
        </p:nvCxnSpPr>
        <p:spPr>
          <a:xfrm>
            <a:off x="621881" y="6413604"/>
            <a:ext cx="3935" cy="932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58ECA08-FA1E-1149-6B02-5C9179B6A865}"/>
              </a:ext>
            </a:extLst>
          </p:cNvPr>
          <p:cNvSpPr/>
          <p:nvPr/>
        </p:nvSpPr>
        <p:spPr>
          <a:xfrm>
            <a:off x="1942964" y="5675904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Charles Quint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1516-56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004696-9E7A-D3A5-3C55-B869B85A51C1}"/>
              </a:ext>
            </a:extLst>
          </p:cNvPr>
          <p:cNvSpPr/>
          <p:nvPr/>
        </p:nvSpPr>
        <p:spPr>
          <a:xfrm>
            <a:off x="1942964" y="6151775"/>
            <a:ext cx="844319" cy="3937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Philippe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1556-98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5F84F47-B1BB-8875-6400-79496140EA8F}"/>
              </a:ext>
            </a:extLst>
          </p:cNvPr>
          <p:cNvSpPr/>
          <p:nvPr/>
        </p:nvSpPr>
        <p:spPr>
          <a:xfrm>
            <a:off x="1069566" y="6151775"/>
            <a:ext cx="787395" cy="26150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Jeanne</a:t>
            </a:r>
          </a:p>
        </p:txBody>
      </p: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0323FDD2-AF6D-1E42-9675-ABB4E37466D5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rot="5400000">
            <a:off x="1873135" y="5659785"/>
            <a:ext cx="82119" cy="90186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E3664A6-E3B1-2DBF-48E2-E121732E473A}"/>
              </a:ext>
            </a:extLst>
          </p:cNvPr>
          <p:cNvCxnSpPr>
            <a:cxnSpLocks/>
            <a:stCxn id="73" idx="3"/>
            <a:endCxn id="79" idx="1"/>
          </p:cNvCxnSpPr>
          <p:nvPr/>
        </p:nvCxnSpPr>
        <p:spPr>
          <a:xfrm flipV="1">
            <a:off x="1008470" y="6282527"/>
            <a:ext cx="61096" cy="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88C90C0E-FCF8-A9AA-52EB-B1A198D1B20B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>
            <a:off x="2365124" y="6069656"/>
            <a:ext cx="0" cy="82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534490C0-6B6D-8A95-1364-6B05341A8DFE}"/>
              </a:ext>
            </a:extLst>
          </p:cNvPr>
          <p:cNvSpPr/>
          <p:nvPr/>
        </p:nvSpPr>
        <p:spPr>
          <a:xfrm>
            <a:off x="1978210" y="4622933"/>
            <a:ext cx="822127" cy="4999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ESPAGNE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1504-1700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7DFD1B6-EE83-28E3-EF3E-110A6036E525}"/>
              </a:ext>
            </a:extLst>
          </p:cNvPr>
          <p:cNvSpPr/>
          <p:nvPr/>
        </p:nvSpPr>
        <p:spPr>
          <a:xfrm>
            <a:off x="1951457" y="5184196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Philippe 1</a:t>
            </a:r>
            <a:r>
              <a:rPr lang="fr-FR" sz="900" baseline="30000" dirty="0">
                <a:solidFill>
                  <a:schemeClr val="tx1"/>
                </a:solidFill>
              </a:rPr>
              <a:t>er</a:t>
            </a:r>
            <a:endParaRPr lang="fr-FR" sz="9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1504-06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997AFC6-D49F-3FB8-220A-F0FD42A84933}"/>
              </a:ext>
            </a:extLst>
          </p:cNvPr>
          <p:cNvSpPr/>
          <p:nvPr/>
        </p:nvSpPr>
        <p:spPr>
          <a:xfrm>
            <a:off x="2857117" y="5184195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1504-55</a:t>
            </a:r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7F440D76-5154-085D-277C-BB6B6CC810E8}"/>
              </a:ext>
            </a:extLst>
          </p:cNvPr>
          <p:cNvCxnSpPr>
            <a:cxnSpLocks/>
            <a:stCxn id="84" idx="2"/>
            <a:endCxn id="77" idx="0"/>
          </p:cNvCxnSpPr>
          <p:nvPr/>
        </p:nvCxnSpPr>
        <p:spPr>
          <a:xfrm flipH="1">
            <a:off x="2365124" y="5577948"/>
            <a:ext cx="8493" cy="979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BC6F6CE5-1E00-AFBF-B875-01C06555F522}"/>
              </a:ext>
            </a:extLst>
          </p:cNvPr>
          <p:cNvCxnSpPr>
            <a:cxnSpLocks/>
            <a:stCxn id="84" idx="3"/>
            <a:endCxn id="85" idx="1"/>
          </p:cNvCxnSpPr>
          <p:nvPr/>
        </p:nvCxnSpPr>
        <p:spPr>
          <a:xfrm flipV="1">
            <a:off x="2795776" y="5381071"/>
            <a:ext cx="6134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4BE6B6E2-199D-27A2-CC9F-B356D0DA3CF3}"/>
              </a:ext>
            </a:extLst>
          </p:cNvPr>
          <p:cNvSpPr/>
          <p:nvPr/>
        </p:nvSpPr>
        <p:spPr>
          <a:xfrm>
            <a:off x="2857117" y="4686765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Isabelle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1474-1504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95539DF-28D3-FC26-F5B0-A39C23255F6D}"/>
              </a:ext>
            </a:extLst>
          </p:cNvPr>
          <p:cNvSpPr/>
          <p:nvPr/>
        </p:nvSpPr>
        <p:spPr>
          <a:xfrm>
            <a:off x="3788494" y="4686765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1474-1516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1AB3DDC6-E718-A7A2-26C9-3B87C33D6C5F}"/>
              </a:ext>
            </a:extLst>
          </p:cNvPr>
          <p:cNvCxnSpPr>
            <a:cxnSpLocks/>
            <a:stCxn id="88" idx="2"/>
            <a:endCxn id="85" idx="0"/>
          </p:cNvCxnSpPr>
          <p:nvPr/>
        </p:nvCxnSpPr>
        <p:spPr>
          <a:xfrm>
            <a:off x="3279277" y="5080517"/>
            <a:ext cx="0" cy="1036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 : en angle 90">
            <a:extLst>
              <a:ext uri="{FF2B5EF4-FFF2-40B4-BE49-F238E27FC236}">
                <a16:creationId xmlns:a16="http://schemas.microsoft.com/office/drawing/2014/main" id="{2DAEF6E2-9819-7FD2-9E37-BACA63CA3DF0}"/>
              </a:ext>
            </a:extLst>
          </p:cNvPr>
          <p:cNvCxnSpPr>
            <a:cxnSpLocks/>
            <a:stCxn id="89" idx="2"/>
            <a:endCxn id="85" idx="0"/>
          </p:cNvCxnSpPr>
          <p:nvPr/>
        </p:nvCxnSpPr>
        <p:spPr>
          <a:xfrm rot="5400000">
            <a:off x="3693127" y="4666668"/>
            <a:ext cx="103678" cy="93137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C121F36D-FAE8-F738-BE71-A6ABEDDBF2A8}"/>
              </a:ext>
            </a:extLst>
          </p:cNvPr>
          <p:cNvCxnSpPr>
            <a:cxnSpLocks/>
            <a:stCxn id="88" idx="3"/>
            <a:endCxn id="89" idx="1"/>
          </p:cNvCxnSpPr>
          <p:nvPr/>
        </p:nvCxnSpPr>
        <p:spPr>
          <a:xfrm>
            <a:off x="3701436" y="4883641"/>
            <a:ext cx="870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487C5CEF-2E32-11ED-AE75-38B53F053607}"/>
              </a:ext>
            </a:extLst>
          </p:cNvPr>
          <p:cNvCxnSpPr>
            <a:cxnSpLocks/>
            <a:stCxn id="79" idx="2"/>
            <a:endCxn id="74" idx="0"/>
          </p:cNvCxnSpPr>
          <p:nvPr/>
        </p:nvCxnSpPr>
        <p:spPr>
          <a:xfrm rot="5400000">
            <a:off x="997744" y="6041351"/>
            <a:ext cx="93593" cy="83744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 : en angle 93">
            <a:extLst>
              <a:ext uri="{FF2B5EF4-FFF2-40B4-BE49-F238E27FC236}">
                <a16:creationId xmlns:a16="http://schemas.microsoft.com/office/drawing/2014/main" id="{961C2BF9-D248-22F5-6A4D-705EF6A82204}"/>
              </a:ext>
            </a:extLst>
          </p:cNvPr>
          <p:cNvCxnSpPr>
            <a:cxnSpLocks/>
            <a:stCxn id="85" idx="2"/>
            <a:endCxn id="77" idx="0"/>
          </p:cNvCxnSpPr>
          <p:nvPr/>
        </p:nvCxnSpPr>
        <p:spPr>
          <a:xfrm rot="5400000">
            <a:off x="2773223" y="5169849"/>
            <a:ext cx="97957" cy="91415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2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A2A1D-81C7-07F5-14C2-405617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B2CA89-F99A-8288-E4EC-ABEF38500209}"/>
              </a:ext>
            </a:extLst>
          </p:cNvPr>
          <p:cNvSpPr/>
          <p:nvPr/>
        </p:nvSpPr>
        <p:spPr>
          <a:xfrm>
            <a:off x="83335" y="89624"/>
            <a:ext cx="5790655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10) 1578 : A Ksar El Kébir, la Bataille des Trois Rois, les Marocains d’Abd el-Malik vainquent les Portugais de Sébastien</a:t>
            </a:r>
          </a:p>
          <a:p>
            <a:endParaRPr lang="fr-FR" sz="1600" dirty="0"/>
          </a:p>
          <a:p>
            <a:r>
              <a:rPr lang="fr-FR" sz="1600" dirty="0"/>
              <a:t>*Juin 1578 : Malgré les appels à la raison d’</a:t>
            </a:r>
            <a:r>
              <a:rPr lang="fr-FR" sz="1600" dirty="0" err="1"/>
              <a:t>Abd</a:t>
            </a:r>
            <a:r>
              <a:rPr lang="fr-FR" sz="1600" dirty="0"/>
              <a:t> el-Malik</a:t>
            </a:r>
          </a:p>
          <a:p>
            <a:r>
              <a:rPr lang="fr-FR" sz="1600" u="sng" dirty="0"/>
              <a:t>Sébastien</a:t>
            </a:r>
            <a:r>
              <a:rPr lang="fr-FR" sz="1600" dirty="0"/>
              <a:t> et al-</a:t>
            </a:r>
            <a:r>
              <a:rPr lang="fr-FR" sz="1600" dirty="0" err="1"/>
              <a:t>Mutawakkil</a:t>
            </a:r>
            <a:r>
              <a:rPr lang="fr-FR" sz="1600" dirty="0"/>
              <a:t> débarquent à </a:t>
            </a:r>
            <a:r>
              <a:rPr lang="fr-FR" sz="1600" dirty="0" err="1"/>
              <a:t>Arzila</a:t>
            </a:r>
            <a:endParaRPr lang="fr-FR" sz="1600" dirty="0"/>
          </a:p>
          <a:p>
            <a:r>
              <a:rPr lang="fr-FR" sz="1600" dirty="0"/>
              <a:t>Avec 23 000 hommes, face à 50 000 Marocains</a:t>
            </a:r>
          </a:p>
          <a:p>
            <a:endParaRPr lang="fr-FR" sz="1600" dirty="0"/>
          </a:p>
          <a:p>
            <a:r>
              <a:rPr lang="fr-FR" sz="1600" dirty="0"/>
              <a:t>*A Ksar El Kébir, près d’</a:t>
            </a:r>
            <a:r>
              <a:rPr lang="fr-FR" sz="1600" dirty="0" err="1"/>
              <a:t>Arzila</a:t>
            </a:r>
            <a:r>
              <a:rPr lang="fr-FR" sz="1600" dirty="0"/>
              <a:t>, victoire d’</a:t>
            </a:r>
            <a:r>
              <a:rPr lang="fr-FR" sz="1600" dirty="0" err="1"/>
              <a:t>Abd</a:t>
            </a:r>
            <a:r>
              <a:rPr lang="fr-FR" sz="1600" dirty="0"/>
              <a:t> el-Malik</a:t>
            </a:r>
          </a:p>
          <a:p>
            <a:r>
              <a:rPr lang="fr-FR" sz="1600" dirty="0"/>
              <a:t>Et morts des trois protagonistes : La </a:t>
            </a:r>
            <a:r>
              <a:rPr lang="fr-FR" sz="1600" i="1" dirty="0"/>
              <a:t>Bataille des Trois Rois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*NB : La Bataille des Trois Rois dans le film</a:t>
            </a:r>
          </a:p>
          <a:p>
            <a:r>
              <a:rPr lang="fr-FR" sz="1600" i="1" dirty="0"/>
              <a:t>Non ou la Vaine Gloire de commander, </a:t>
            </a:r>
            <a:r>
              <a:rPr lang="fr-FR" sz="1600" dirty="0"/>
              <a:t>par Manoel de Oliveira, 1990</a:t>
            </a:r>
          </a:p>
          <a:p>
            <a:endParaRPr lang="fr-FR" sz="1600" dirty="0"/>
          </a:p>
          <a:p>
            <a:r>
              <a:rPr lang="fr-FR" sz="1600" dirty="0"/>
              <a:t>NB : 1580 : </a:t>
            </a:r>
            <a:r>
              <a:rPr lang="fr-FR" sz="1600" u="sng" dirty="0"/>
              <a:t>Philippe II</a:t>
            </a:r>
            <a:r>
              <a:rPr lang="fr-FR" sz="1600" dirty="0"/>
              <a:t> succède à son neveu sur le trône portugais *1580-1640 : Les Habsbourg d’Espagne…</a:t>
            </a:r>
          </a:p>
          <a:p>
            <a:r>
              <a:rPr lang="fr-FR" sz="1600" dirty="0"/>
              <a:t>Philippe II, Philippe III et Philippe IV, rois du Portugal</a:t>
            </a:r>
          </a:p>
          <a:p>
            <a:endParaRPr lang="fr-FR" sz="1600" dirty="0"/>
          </a:p>
          <a:p>
            <a:r>
              <a:rPr lang="fr-FR" sz="1600" dirty="0"/>
              <a:t>*1578 : </a:t>
            </a:r>
            <a:r>
              <a:rPr lang="fr-FR" sz="1600" u="sng" dirty="0"/>
              <a:t>Ahmed al-Mansour</a:t>
            </a:r>
            <a:r>
              <a:rPr lang="fr-FR" sz="1600" dirty="0"/>
              <a:t>, frère d’</a:t>
            </a:r>
            <a:r>
              <a:rPr lang="fr-FR" sz="1600" dirty="0" err="1"/>
              <a:t>Abd</a:t>
            </a:r>
            <a:r>
              <a:rPr lang="fr-FR" sz="1600" dirty="0"/>
              <a:t> el-Malik</a:t>
            </a:r>
          </a:p>
          <a:p>
            <a:r>
              <a:rPr lang="fr-FR" sz="1600" dirty="0"/>
              <a:t>Présent durant la bataille, lui succède…</a:t>
            </a:r>
          </a:p>
          <a:p>
            <a:endParaRPr lang="fr-FR" sz="1600" dirty="0"/>
          </a:p>
          <a:p>
            <a:r>
              <a:rPr lang="fr-FR" sz="1600" b="1" dirty="0"/>
              <a:t>*Et maintenant, avec le Maroc d’Al-Mansour</a:t>
            </a:r>
          </a:p>
          <a:p>
            <a:r>
              <a:rPr lang="fr-FR" sz="1600" b="1" dirty="0"/>
              <a:t>Repassons en Afrique subsaharienne…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FB88-09B2-7F04-669B-D37844784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FFC1D95-5E93-0FD9-A279-EEEB6C31472F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BBF14B-734E-2632-E43A-25A515100A8A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E5F931B-95ED-11C5-4921-EF54E019DA91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705133B-16CA-AF5D-49E0-5A5F011B7445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565EF2A-EAC6-B2F0-A1F4-C2C306364281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AC46657-679C-13BD-CABB-EDC34AB6BE12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9DF39F-F7EC-FDA5-52C7-6914D579F48E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1C6D4B9-27B8-52C7-E7E7-83C97513E58D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0D433D2-ADEB-3FD3-0C42-DA83DE2979A6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8FB8640-C0EF-58E8-3DF7-0FAB87721910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8485A08-6C91-7B91-1B0A-7A2E9891E6A1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344B0FA-0C9A-1CF3-F9BD-49648F716031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577A446-11F3-2FB8-0E88-7C103A6C3E3F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19A8BB9-7ED6-72DE-061A-5AF8499C0582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1E6321B-9F2A-B10E-5AAD-1E5D45869E4A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7066144" y="1194244"/>
            <a:ext cx="1315655" cy="78802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205AEEB1-04C9-F12E-D1DF-BE5DD7F9653E}"/>
              </a:ext>
            </a:extLst>
          </p:cNvPr>
          <p:cNvSpPr/>
          <p:nvPr/>
        </p:nvSpPr>
        <p:spPr>
          <a:xfrm>
            <a:off x="8381799" y="1865332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028DF280-677B-0087-2C56-25030868F3EA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7066144" y="323492"/>
            <a:ext cx="137160" cy="87075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FEE24539-60CA-0AFD-DD52-845CC8CC0B6B}"/>
              </a:ext>
            </a:extLst>
          </p:cNvPr>
          <p:cNvSpPr/>
          <p:nvPr/>
        </p:nvSpPr>
        <p:spPr>
          <a:xfrm>
            <a:off x="8518758" y="2074934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C0B0DC3-D769-6875-CA16-9BB69E635704}"/>
              </a:ext>
            </a:extLst>
          </p:cNvPr>
          <p:cNvCxnSpPr>
            <a:cxnSpLocks/>
            <a:stCxn id="32" idx="1"/>
            <a:endCxn id="45" idx="4"/>
          </p:cNvCxnSpPr>
          <p:nvPr/>
        </p:nvCxnSpPr>
        <p:spPr>
          <a:xfrm flipH="1" flipV="1">
            <a:off x="8655918" y="2308803"/>
            <a:ext cx="197674" cy="502152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5823A3-75F8-AADC-950F-87E25D6F4EA5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4205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0348-3AFC-6FE1-C6D2-0018C55F3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60DE69E-6166-4B2C-51AB-D905781FA4E9}"/>
              </a:ext>
            </a:extLst>
          </p:cNvPr>
          <p:cNvSpPr/>
          <p:nvPr/>
        </p:nvSpPr>
        <p:spPr>
          <a:xfrm>
            <a:off x="106904" y="95900"/>
            <a:ext cx="501544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11) 1578-1591 : Au Soudan, le </a:t>
            </a:r>
            <a:r>
              <a:rPr lang="fr-FR" sz="1600" b="1" dirty="0" err="1"/>
              <a:t>Saadien</a:t>
            </a:r>
            <a:r>
              <a:rPr lang="fr-FR" sz="1600" b="1" dirty="0"/>
              <a:t> Al-Mansour s’empare de Tombouctou et de Gao et conquiert l’empire du Songhaï de l’Askia Ishaq II</a:t>
            </a:r>
          </a:p>
          <a:p>
            <a:endParaRPr lang="fr-FR" sz="1600" dirty="0"/>
          </a:p>
          <a:p>
            <a:r>
              <a:rPr lang="fr-FR" sz="1600" dirty="0"/>
              <a:t>*1578 : Après la victoire marocaine</a:t>
            </a:r>
          </a:p>
          <a:p>
            <a:r>
              <a:rPr lang="fr-FR" sz="1600" dirty="0"/>
              <a:t>Contre les Portugais du roi Sébastien</a:t>
            </a:r>
          </a:p>
          <a:p>
            <a:r>
              <a:rPr lang="fr-FR" sz="1600" dirty="0"/>
              <a:t>Le </a:t>
            </a:r>
            <a:r>
              <a:rPr lang="fr-FR" sz="1600" dirty="0" err="1"/>
              <a:t>Saadien</a:t>
            </a:r>
            <a:r>
              <a:rPr lang="fr-FR" sz="1600" dirty="0"/>
              <a:t> </a:t>
            </a:r>
            <a:r>
              <a:rPr lang="fr-FR" sz="1600" u="sng" dirty="0"/>
              <a:t>Al-Mansour</a:t>
            </a:r>
            <a:r>
              <a:rPr lang="fr-FR" sz="1600" dirty="0"/>
              <a:t>, maître du Maroc</a:t>
            </a:r>
          </a:p>
          <a:p>
            <a:r>
              <a:rPr lang="fr-FR" sz="1600" dirty="0"/>
              <a:t>En</a:t>
            </a:r>
            <a:r>
              <a:rPr lang="fr-FR" sz="1500" dirty="0"/>
              <a:t>treprend de conquérir le </a:t>
            </a:r>
            <a:r>
              <a:rPr lang="fr-FR" sz="1500" i="1" dirty="0"/>
              <a:t>Bilal </a:t>
            </a:r>
            <a:r>
              <a:rPr lang="fr-FR" sz="1500" i="1" dirty="0" err="1"/>
              <a:t>al-Soudan</a:t>
            </a:r>
            <a:r>
              <a:rPr lang="fr-FR" sz="1500" dirty="0"/>
              <a:t>, le Pays des Noirs</a:t>
            </a:r>
          </a:p>
          <a:p>
            <a:endParaRPr lang="fr-FR" sz="1600" dirty="0"/>
          </a:p>
          <a:p>
            <a:r>
              <a:rPr lang="fr-FR" sz="1600" dirty="0"/>
              <a:t>*Avec quatre objectifs…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232FC7-A366-D0EF-861D-D3B8E5902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834" y="89624"/>
            <a:ext cx="6880831" cy="6678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73AB235-1A4A-27EB-F32C-533BB8554653}"/>
              </a:ext>
            </a:extLst>
          </p:cNvPr>
          <p:cNvSpPr/>
          <p:nvPr/>
        </p:nvSpPr>
        <p:spPr>
          <a:xfrm>
            <a:off x="8393929" y="12019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3BAF4D0-29EE-617A-CC13-AE29090045F3}"/>
              </a:ext>
            </a:extLst>
          </p:cNvPr>
          <p:cNvSpPr/>
          <p:nvPr/>
        </p:nvSpPr>
        <p:spPr>
          <a:xfrm>
            <a:off x="8480064" y="19055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A118753-89BC-B496-A52C-2445233BF7D1}"/>
              </a:ext>
            </a:extLst>
          </p:cNvPr>
          <p:cNvSpPr/>
          <p:nvPr/>
        </p:nvSpPr>
        <p:spPr>
          <a:xfrm>
            <a:off x="11538301" y="5262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17AFE97-0854-8A51-FE92-42AD59F910E3}"/>
              </a:ext>
            </a:extLst>
          </p:cNvPr>
          <p:cNvSpPr/>
          <p:nvPr/>
        </p:nvSpPr>
        <p:spPr>
          <a:xfrm>
            <a:off x="7607193" y="1423004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1C1A7D-F6C2-9C71-B3AA-41A583392EF6}"/>
              </a:ext>
            </a:extLst>
          </p:cNvPr>
          <p:cNvSpPr/>
          <p:nvPr/>
        </p:nvSpPr>
        <p:spPr>
          <a:xfrm>
            <a:off x="8191448" y="758682"/>
            <a:ext cx="143202" cy="238883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F23F3F-8FBD-28C7-7722-A0AFD2512CF5}"/>
              </a:ext>
            </a:extLst>
          </p:cNvPr>
          <p:cNvSpPr/>
          <p:nvPr/>
        </p:nvSpPr>
        <p:spPr>
          <a:xfrm>
            <a:off x="8339470" y="758681"/>
            <a:ext cx="143202" cy="238883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B3DA8F3-F2EA-0CB6-5027-5A4E24968D42}"/>
              </a:ext>
            </a:extLst>
          </p:cNvPr>
          <p:cNvSpPr/>
          <p:nvPr/>
        </p:nvSpPr>
        <p:spPr>
          <a:xfrm>
            <a:off x="8778521" y="91567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80B6012-4544-058A-27D0-CFC27874A01B}"/>
              </a:ext>
            </a:extLst>
          </p:cNvPr>
          <p:cNvSpPr/>
          <p:nvPr/>
        </p:nvSpPr>
        <p:spPr>
          <a:xfrm>
            <a:off x="9320881" y="74337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559209F-2792-90C3-638F-0F041AADD7FF}"/>
              </a:ext>
            </a:extLst>
          </p:cNvPr>
          <p:cNvSpPr/>
          <p:nvPr/>
        </p:nvSpPr>
        <p:spPr>
          <a:xfrm>
            <a:off x="9183721" y="10849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F3CEAA1-D43E-837A-7038-6A78B0567A2A}"/>
              </a:ext>
            </a:extLst>
          </p:cNvPr>
          <p:cNvSpPr/>
          <p:nvPr/>
        </p:nvSpPr>
        <p:spPr>
          <a:xfrm>
            <a:off x="10084394" y="5262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1D9CE16-0B00-C415-F001-18882A66291A}"/>
              </a:ext>
            </a:extLst>
          </p:cNvPr>
          <p:cNvSpPr/>
          <p:nvPr/>
        </p:nvSpPr>
        <p:spPr>
          <a:xfrm>
            <a:off x="7557432" y="89624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5FAA5D7-94F9-FE59-857B-1057A4A86C37}"/>
              </a:ext>
            </a:extLst>
          </p:cNvPr>
          <p:cNvSpPr/>
          <p:nvPr/>
        </p:nvSpPr>
        <p:spPr>
          <a:xfrm>
            <a:off x="8617224" y="600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3D2179-2C76-8E84-D16D-79D89B689D66}"/>
              </a:ext>
            </a:extLst>
          </p:cNvPr>
          <p:cNvSpPr/>
          <p:nvPr/>
        </p:nvSpPr>
        <p:spPr>
          <a:xfrm>
            <a:off x="7738704" y="17885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925090-DE07-7983-6F23-8D029288A1C6}"/>
              </a:ext>
            </a:extLst>
          </p:cNvPr>
          <p:cNvSpPr/>
          <p:nvPr/>
        </p:nvSpPr>
        <p:spPr>
          <a:xfrm>
            <a:off x="11834345" y="143577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5D646E-4E39-72C2-228A-1A99089ABF1C}"/>
              </a:ext>
            </a:extLst>
          </p:cNvPr>
          <p:cNvSpPr/>
          <p:nvPr/>
        </p:nvSpPr>
        <p:spPr>
          <a:xfrm>
            <a:off x="106904" y="274067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9CC283-7D55-91C0-9933-3E079662F2AA}"/>
              </a:ext>
            </a:extLst>
          </p:cNvPr>
          <p:cNvSpPr/>
          <p:nvPr/>
        </p:nvSpPr>
        <p:spPr>
          <a:xfrm>
            <a:off x="106904" y="323734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CC37C-F002-9C05-0FF0-BFA3353EA748}"/>
              </a:ext>
            </a:extLst>
          </p:cNvPr>
          <p:cNvSpPr/>
          <p:nvPr/>
        </p:nvSpPr>
        <p:spPr>
          <a:xfrm>
            <a:off x="1037731" y="374444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D2337-CB44-54B2-0D30-338239C2B368}"/>
              </a:ext>
            </a:extLst>
          </p:cNvPr>
          <p:cNvSpPr/>
          <p:nvPr/>
        </p:nvSpPr>
        <p:spPr>
          <a:xfrm>
            <a:off x="114197" y="375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E3E3F-8D7C-4830-A179-9C6468AD1F3E}"/>
              </a:ext>
            </a:extLst>
          </p:cNvPr>
          <p:cNvSpPr/>
          <p:nvPr/>
        </p:nvSpPr>
        <p:spPr>
          <a:xfrm>
            <a:off x="1037731" y="324331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674C356-B424-363D-41DF-3384999F2A8E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>
            <a:off x="540576" y="313633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130EA80-4027-2B97-326E-92DACAD9204C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>
            <a:off x="1471406" y="363746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98826562-DA78-F395-DE74-E8EC8751EF9B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 rot="16200000" flipH="1">
            <a:off x="952500" y="272440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58AC0E0-E172-8EC3-EBCF-35DACC40546F}"/>
              </a:ext>
            </a:extLst>
          </p:cNvPr>
          <p:cNvSpPr/>
          <p:nvPr/>
        </p:nvSpPr>
        <p:spPr>
          <a:xfrm>
            <a:off x="2914469" y="337725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295412-0D42-D5B8-5E78-A5353876A9FF}"/>
              </a:ext>
            </a:extLst>
          </p:cNvPr>
          <p:cNvSpPr/>
          <p:nvPr/>
        </p:nvSpPr>
        <p:spPr>
          <a:xfrm>
            <a:off x="1961266" y="3750261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EC5A71D7-6CDD-BFA1-F401-B5C7A2B40E37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 rot="5400000">
            <a:off x="953242" y="323209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70ED3956-9BD5-6A25-0576-B4624FB34E54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 rot="16200000" flipH="1">
            <a:off x="1876776" y="323209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75D6AAD-BB90-50F1-2ACE-04BC9E480DF4}"/>
              </a:ext>
            </a:extLst>
          </p:cNvPr>
          <p:cNvSpPr/>
          <p:nvPr/>
        </p:nvSpPr>
        <p:spPr>
          <a:xfrm>
            <a:off x="114197" y="422818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654D055-AE8B-9FE2-C0DB-D723CDCC0674}"/>
              </a:ext>
            </a:extLst>
          </p:cNvPr>
          <p:cNvCxnSpPr>
            <a:cxnSpLocks/>
            <a:stCxn id="21" idx="2"/>
            <a:endCxn id="30" idx="0"/>
          </p:cNvCxnSpPr>
          <p:nvPr/>
        </p:nvCxnSpPr>
        <p:spPr>
          <a:xfrm>
            <a:off x="547872" y="414441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F5B140F-C9FA-3AB2-5172-EC5CFCA2890D}"/>
              </a:ext>
            </a:extLst>
          </p:cNvPr>
          <p:cNvSpPr/>
          <p:nvPr/>
        </p:nvSpPr>
        <p:spPr>
          <a:xfrm>
            <a:off x="1961266" y="422818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267FDD5-1E23-C59F-ABAC-8F01B6AE3E69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>
            <a:off x="2394941" y="414441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CD143D5-5BCA-B1A3-25C0-9D7DA8F7957D}"/>
              </a:ext>
            </a:extLst>
          </p:cNvPr>
          <p:cNvSpPr/>
          <p:nvPr/>
        </p:nvSpPr>
        <p:spPr>
          <a:xfrm>
            <a:off x="2884802" y="422818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E5945A50-3B50-869F-1B64-3A879CBABE5D}"/>
              </a:ext>
            </a:extLst>
          </p:cNvPr>
          <p:cNvCxnSpPr>
            <a:cxnSpLocks/>
            <a:stCxn id="27" idx="2"/>
            <a:endCxn id="34" idx="0"/>
          </p:cNvCxnSpPr>
          <p:nvPr/>
        </p:nvCxnSpPr>
        <p:spPr>
          <a:xfrm rot="16200000" flipH="1">
            <a:off x="2814827" y="372453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2293DC3B-AA30-EA81-7FE1-2B1FF9CC8ED7}"/>
              </a:ext>
            </a:extLst>
          </p:cNvPr>
          <p:cNvSpPr/>
          <p:nvPr/>
        </p:nvSpPr>
        <p:spPr>
          <a:xfrm>
            <a:off x="2884802" y="479202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55DB704-414D-ABC2-FD0A-8E362059D797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>
            <a:off x="3318477" y="462233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101A986-84D7-FD15-842C-34211E399511}"/>
              </a:ext>
            </a:extLst>
          </p:cNvPr>
          <p:cNvSpPr/>
          <p:nvPr/>
        </p:nvSpPr>
        <p:spPr>
          <a:xfrm>
            <a:off x="3808339" y="479202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628C1ADF-6A3E-946A-228B-EDEAB7723815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 rot="16200000" flipH="1">
            <a:off x="3695403" y="424540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EB72FA7-BD49-01EE-012D-9D86336C6D90}"/>
              </a:ext>
            </a:extLst>
          </p:cNvPr>
          <p:cNvSpPr/>
          <p:nvPr/>
        </p:nvSpPr>
        <p:spPr>
          <a:xfrm>
            <a:off x="1933173" y="479201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4F258FB5-77D8-B498-98BB-9E47ECA765CB}"/>
              </a:ext>
            </a:extLst>
          </p:cNvPr>
          <p:cNvCxnSpPr>
            <a:cxnSpLocks/>
            <a:stCxn id="34" idx="2"/>
            <a:endCxn id="40" idx="0"/>
          </p:cNvCxnSpPr>
          <p:nvPr/>
        </p:nvCxnSpPr>
        <p:spPr>
          <a:xfrm rot="5400000">
            <a:off x="2757821" y="423136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3CA4278-65B6-FEC1-84FF-743F4B3212BA}"/>
              </a:ext>
            </a:extLst>
          </p:cNvPr>
          <p:cNvSpPr/>
          <p:nvPr/>
        </p:nvSpPr>
        <p:spPr>
          <a:xfrm>
            <a:off x="3808339" y="529218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ABE200C-E89E-FBE5-B718-4D2526378FF7}"/>
              </a:ext>
            </a:extLst>
          </p:cNvPr>
          <p:cNvCxnSpPr>
            <a:cxnSpLocks/>
            <a:stCxn id="38" idx="2"/>
            <a:endCxn id="42" idx="0"/>
          </p:cNvCxnSpPr>
          <p:nvPr/>
        </p:nvCxnSpPr>
        <p:spPr>
          <a:xfrm>
            <a:off x="4242014" y="518617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2DF48483-CB54-6D94-FEF0-89E2B7537B9D}"/>
              </a:ext>
            </a:extLst>
          </p:cNvPr>
          <p:cNvSpPr/>
          <p:nvPr/>
        </p:nvSpPr>
        <p:spPr>
          <a:xfrm>
            <a:off x="5777824" y="1552711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C23CEB8-DF7F-D5C8-7B0E-C36F1FA76C77}"/>
              </a:ext>
            </a:extLst>
          </p:cNvPr>
          <p:cNvSpPr/>
          <p:nvPr/>
        </p:nvSpPr>
        <p:spPr>
          <a:xfrm>
            <a:off x="5833849" y="2623741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A5FB0F9-59F5-DDB6-F308-7373FCBD4BF8}"/>
              </a:ext>
            </a:extLst>
          </p:cNvPr>
          <p:cNvSpPr/>
          <p:nvPr/>
        </p:nvSpPr>
        <p:spPr>
          <a:xfrm>
            <a:off x="5767664" y="5875670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37541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67EF1-BE9E-FC59-052C-793E7763C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B4ADCC8-D9EE-D8C4-A48A-CE0D3C65DE14}"/>
              </a:ext>
            </a:extLst>
          </p:cNvPr>
          <p:cNvSpPr/>
          <p:nvPr/>
        </p:nvSpPr>
        <p:spPr>
          <a:xfrm>
            <a:off x="34495" y="62273"/>
            <a:ext cx="5073533" cy="5001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11) 1578-1591 : Au Soudan, le </a:t>
            </a:r>
            <a:r>
              <a:rPr lang="fr-FR" sz="1600" b="1" dirty="0" err="1"/>
              <a:t>Saadien</a:t>
            </a:r>
            <a:r>
              <a:rPr lang="fr-FR" sz="1600" b="1" dirty="0"/>
              <a:t> Al-Mansour s’empare de Tombouctou et de Gao et conquiert l’empire du Songhaï de l’Askia Ishaq II</a:t>
            </a:r>
          </a:p>
          <a:p>
            <a:endParaRPr lang="fr-FR" sz="1600" dirty="0"/>
          </a:p>
          <a:p>
            <a:r>
              <a:rPr lang="fr-FR" sz="1600" dirty="0"/>
              <a:t>a) Rétablir l’empire des Almoravides (XIe-XIIe siècles)</a:t>
            </a:r>
          </a:p>
          <a:p>
            <a:r>
              <a:rPr lang="fr-FR" sz="1600" dirty="0"/>
              <a:t>Empire qui s’étendait de Saragosse au fleuve Sénégal</a:t>
            </a:r>
          </a:p>
          <a:p>
            <a:endParaRPr lang="fr-FR" sz="1600" dirty="0"/>
          </a:p>
          <a:p>
            <a:r>
              <a:rPr lang="fr-FR" sz="1500" dirty="0"/>
              <a:t>b) Rétablir l’unité de l’Islam autour de son califat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Contenir l’expansion ottomane en Afrique du Nord…</a:t>
            </a:r>
          </a:p>
          <a:p>
            <a:r>
              <a:rPr lang="fr-FR" sz="1600" dirty="0"/>
              <a:t>*1517 : L’Egypte des Mamelouks</a:t>
            </a:r>
          </a:p>
          <a:p>
            <a:r>
              <a:rPr lang="fr-FR" sz="1600" dirty="0"/>
              <a:t>*1519-51-74-87 : Régences d’Alger, de Tripoli et de Tunis</a:t>
            </a:r>
          </a:p>
          <a:p>
            <a:r>
              <a:rPr lang="fr-FR" sz="1600" dirty="0"/>
              <a:t>*Mais aussi au Sahara, dans les oasis</a:t>
            </a:r>
          </a:p>
          <a:p>
            <a:r>
              <a:rPr lang="fr-FR" sz="1600" dirty="0"/>
              <a:t>1552-57-79 : Turcs à Ouargla, au Fezzan</a:t>
            </a:r>
          </a:p>
          <a:p>
            <a:r>
              <a:rPr lang="fr-FR" sz="1600" dirty="0"/>
              <a:t>Et au Touât au sud du Maroc</a:t>
            </a:r>
          </a:p>
          <a:p>
            <a:endParaRPr lang="fr-FR" sz="1600" dirty="0"/>
          </a:p>
          <a:p>
            <a:r>
              <a:rPr lang="fr-FR" sz="1600" dirty="0"/>
              <a:t>*De plus, bloqué à l’est par les Turcs</a:t>
            </a:r>
          </a:p>
          <a:p>
            <a:r>
              <a:rPr lang="fr-FR" sz="1600" dirty="0"/>
              <a:t>Le Maroc s’engage dans une conquête du sud…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pic>
        <p:nvPicPr>
          <p:cNvPr id="58" name="Image 57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ECEF2D10-4A78-E624-C55F-79D226D65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93300"/>
            <a:ext cx="6951385" cy="6671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C5DCC263-2E8B-5D9F-1505-3B00C3BD6925}"/>
              </a:ext>
            </a:extLst>
          </p:cNvPr>
          <p:cNvSpPr/>
          <p:nvPr/>
        </p:nvSpPr>
        <p:spPr>
          <a:xfrm rot="18073205">
            <a:off x="8441398" y="3697486"/>
            <a:ext cx="621192" cy="7570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7126AFB5-1DAF-1E82-AC1C-E68BFD46A987}"/>
              </a:ext>
            </a:extLst>
          </p:cNvPr>
          <p:cNvCxnSpPr>
            <a:cxnSpLocks/>
          </p:cNvCxnSpPr>
          <p:nvPr/>
        </p:nvCxnSpPr>
        <p:spPr>
          <a:xfrm flipH="1">
            <a:off x="7630510" y="3997306"/>
            <a:ext cx="1463220" cy="6272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F4B0AA96-9982-C6A7-A8F7-8BC425D2225E}"/>
              </a:ext>
            </a:extLst>
          </p:cNvPr>
          <p:cNvCxnSpPr>
            <a:cxnSpLocks/>
          </p:cNvCxnSpPr>
          <p:nvPr/>
        </p:nvCxnSpPr>
        <p:spPr>
          <a:xfrm>
            <a:off x="8863650" y="3428999"/>
            <a:ext cx="134778" cy="758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5174E418-8AEB-0EDD-EDB5-EFFDD941F7EF}"/>
              </a:ext>
            </a:extLst>
          </p:cNvPr>
          <p:cNvCxnSpPr>
            <a:cxnSpLocks/>
          </p:cNvCxnSpPr>
          <p:nvPr/>
        </p:nvCxnSpPr>
        <p:spPr>
          <a:xfrm flipH="1">
            <a:off x="8863650" y="2270234"/>
            <a:ext cx="795357" cy="1158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DF664453-8699-9DDE-A4FA-346FC6F1254F}"/>
              </a:ext>
            </a:extLst>
          </p:cNvPr>
          <p:cNvSpPr/>
          <p:nvPr/>
        </p:nvSpPr>
        <p:spPr>
          <a:xfrm>
            <a:off x="8791642" y="3428999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1E27456-F8C6-D3BF-84D5-A5190599F26D}"/>
              </a:ext>
            </a:extLst>
          </p:cNvPr>
          <p:cNvSpPr/>
          <p:nvPr/>
        </p:nvSpPr>
        <p:spPr>
          <a:xfrm rot="16200000">
            <a:off x="9230310" y="2997669"/>
            <a:ext cx="578068" cy="2793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73AC4D61-E017-72D2-7487-7523D492650B}"/>
              </a:ext>
            </a:extLst>
          </p:cNvPr>
          <p:cNvCxnSpPr>
            <a:cxnSpLocks/>
          </p:cNvCxnSpPr>
          <p:nvPr/>
        </p:nvCxnSpPr>
        <p:spPr>
          <a:xfrm flipH="1">
            <a:off x="9564414" y="2281920"/>
            <a:ext cx="65446" cy="10495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133F42F5-820B-9DA6-D114-CB417EA58C7A}"/>
              </a:ext>
            </a:extLst>
          </p:cNvPr>
          <p:cNvCxnSpPr>
            <a:cxnSpLocks/>
          </p:cNvCxnSpPr>
          <p:nvPr/>
        </p:nvCxnSpPr>
        <p:spPr>
          <a:xfrm>
            <a:off x="9564414" y="3331473"/>
            <a:ext cx="0" cy="5100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B083B40C-99A7-6AEB-7AB2-7F315E58B1BF}"/>
              </a:ext>
            </a:extLst>
          </p:cNvPr>
          <p:cNvSpPr/>
          <p:nvPr/>
        </p:nvSpPr>
        <p:spPr>
          <a:xfrm>
            <a:off x="9492406" y="3209161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9313491-E0AA-CB12-C6F3-09D9FA82D8D9}"/>
              </a:ext>
            </a:extLst>
          </p:cNvPr>
          <p:cNvCxnSpPr>
            <a:cxnSpLocks/>
          </p:cNvCxnSpPr>
          <p:nvPr/>
        </p:nvCxnSpPr>
        <p:spPr>
          <a:xfrm flipH="1">
            <a:off x="9659007" y="1692166"/>
            <a:ext cx="977462" cy="5780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5BA3632C-0519-FC5B-A190-21EDC0ABEC3B}"/>
              </a:ext>
            </a:extLst>
          </p:cNvPr>
          <p:cNvCxnSpPr>
            <a:cxnSpLocks/>
          </p:cNvCxnSpPr>
          <p:nvPr/>
        </p:nvCxnSpPr>
        <p:spPr>
          <a:xfrm flipH="1">
            <a:off x="9652036" y="1613338"/>
            <a:ext cx="225675" cy="6212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7B397275-C82F-7EEF-B089-DC061AF2B428}"/>
              </a:ext>
            </a:extLst>
          </p:cNvPr>
          <p:cNvCxnSpPr>
            <a:cxnSpLocks/>
          </p:cNvCxnSpPr>
          <p:nvPr/>
        </p:nvCxnSpPr>
        <p:spPr>
          <a:xfrm flipV="1">
            <a:off x="10636469" y="1502018"/>
            <a:ext cx="993709" cy="1901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2BC4C49D-192E-8E45-303E-CE20E18E5B8D}"/>
              </a:ext>
            </a:extLst>
          </p:cNvPr>
          <p:cNvCxnSpPr>
            <a:cxnSpLocks/>
          </p:cNvCxnSpPr>
          <p:nvPr/>
        </p:nvCxnSpPr>
        <p:spPr>
          <a:xfrm flipH="1" flipV="1">
            <a:off x="9126648" y="1613338"/>
            <a:ext cx="1502126" cy="788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8DAD9BD-255D-B32B-1676-AAD65B560A00}"/>
              </a:ext>
            </a:extLst>
          </p:cNvPr>
          <p:cNvCxnSpPr>
            <a:cxnSpLocks/>
          </p:cNvCxnSpPr>
          <p:nvPr/>
        </p:nvCxnSpPr>
        <p:spPr>
          <a:xfrm flipH="1">
            <a:off x="8178151" y="1613338"/>
            <a:ext cx="955055" cy="3926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CF5589F3-AE44-F3F6-24AE-83B959E66079}"/>
              </a:ext>
            </a:extLst>
          </p:cNvPr>
          <p:cNvCxnSpPr>
            <a:cxnSpLocks/>
            <a:endCxn id="93" idx="4"/>
          </p:cNvCxnSpPr>
          <p:nvPr/>
        </p:nvCxnSpPr>
        <p:spPr>
          <a:xfrm flipV="1">
            <a:off x="9126648" y="740683"/>
            <a:ext cx="31723" cy="8726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A3DA5441-3137-4752-999F-C31734900983}"/>
              </a:ext>
            </a:extLst>
          </p:cNvPr>
          <p:cNvCxnSpPr>
            <a:cxnSpLocks/>
            <a:endCxn id="90" idx="5"/>
          </p:cNvCxnSpPr>
          <p:nvPr/>
        </p:nvCxnSpPr>
        <p:spPr>
          <a:xfrm flipH="1" flipV="1">
            <a:off x="9731724" y="1366164"/>
            <a:ext cx="145987" cy="3140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54180563-D94C-4473-F55B-0070818571A4}"/>
              </a:ext>
            </a:extLst>
          </p:cNvPr>
          <p:cNvCxnSpPr>
            <a:cxnSpLocks/>
          </p:cNvCxnSpPr>
          <p:nvPr/>
        </p:nvCxnSpPr>
        <p:spPr>
          <a:xfrm flipH="1" flipV="1">
            <a:off x="10476790" y="1311982"/>
            <a:ext cx="167374" cy="3682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35C24830-2345-5F95-BD4B-6C912FFC8F09}"/>
              </a:ext>
            </a:extLst>
          </p:cNvPr>
          <p:cNvSpPr/>
          <p:nvPr/>
        </p:nvSpPr>
        <p:spPr>
          <a:xfrm>
            <a:off x="9054640" y="156199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215C49E-B26B-1B2B-D97E-1FD45827D02D}"/>
              </a:ext>
            </a:extLst>
          </p:cNvPr>
          <p:cNvSpPr/>
          <p:nvPr/>
        </p:nvSpPr>
        <p:spPr>
          <a:xfrm>
            <a:off x="9796086" y="159180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DB82280-C02D-A5DA-91CB-913D6947C204}"/>
              </a:ext>
            </a:extLst>
          </p:cNvPr>
          <p:cNvSpPr/>
          <p:nvPr/>
        </p:nvSpPr>
        <p:spPr>
          <a:xfrm>
            <a:off x="9501644" y="117612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8206002-AED6-E425-DC43-03B001F584BC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DEBD4B3-1D59-BD05-28C5-090C2ED21762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A161E60D-623C-8237-AA23-FC297D821579}"/>
              </a:ext>
            </a:extLst>
          </p:cNvPr>
          <p:cNvSpPr/>
          <p:nvPr/>
        </p:nvSpPr>
        <p:spPr>
          <a:xfrm>
            <a:off x="9023593" y="518042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30DB86CA-0F7A-9B49-B46E-1EB54A82B414}"/>
              </a:ext>
            </a:extLst>
          </p:cNvPr>
          <p:cNvSpPr/>
          <p:nvPr/>
        </p:nvSpPr>
        <p:spPr>
          <a:xfrm rot="16380531">
            <a:off x="7262275" y="2871684"/>
            <a:ext cx="621192" cy="1448523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853A87E-FA50-7D31-60F1-2CF5E5FDE355}"/>
              </a:ext>
            </a:extLst>
          </p:cNvPr>
          <p:cNvCxnSpPr>
            <a:cxnSpLocks/>
          </p:cNvCxnSpPr>
          <p:nvPr/>
        </p:nvCxnSpPr>
        <p:spPr>
          <a:xfrm flipH="1">
            <a:off x="7325360" y="3551311"/>
            <a:ext cx="162176" cy="4133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749B0D2C-9F10-FCF4-1BE3-E2AB1D38545E}"/>
              </a:ext>
            </a:extLst>
          </p:cNvPr>
          <p:cNvCxnSpPr>
            <a:cxnSpLocks/>
          </p:cNvCxnSpPr>
          <p:nvPr/>
        </p:nvCxnSpPr>
        <p:spPr>
          <a:xfrm>
            <a:off x="7325360" y="2621280"/>
            <a:ext cx="162176" cy="93003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34967C9D-7192-CB16-8249-6C4140A6F52B}"/>
              </a:ext>
            </a:extLst>
          </p:cNvPr>
          <p:cNvCxnSpPr>
            <a:cxnSpLocks/>
          </p:cNvCxnSpPr>
          <p:nvPr/>
        </p:nvCxnSpPr>
        <p:spPr>
          <a:xfrm>
            <a:off x="7325360" y="1390697"/>
            <a:ext cx="0" cy="12305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8F188CF0-5631-7B0F-4177-6D9298245E5D}"/>
              </a:ext>
            </a:extLst>
          </p:cNvPr>
          <p:cNvCxnSpPr>
            <a:cxnSpLocks/>
          </p:cNvCxnSpPr>
          <p:nvPr/>
        </p:nvCxnSpPr>
        <p:spPr>
          <a:xfrm>
            <a:off x="6878320" y="1390697"/>
            <a:ext cx="447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21EFB3F0-D2F3-D204-CD75-FC93004C001F}"/>
              </a:ext>
            </a:extLst>
          </p:cNvPr>
          <p:cNvCxnSpPr>
            <a:cxnSpLocks/>
          </p:cNvCxnSpPr>
          <p:nvPr/>
        </p:nvCxnSpPr>
        <p:spPr>
          <a:xfrm flipH="1" flipV="1">
            <a:off x="7211219" y="731520"/>
            <a:ext cx="114141" cy="6591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9F990F0F-1A84-37FF-1D8F-E3255B9949D0}"/>
              </a:ext>
            </a:extLst>
          </p:cNvPr>
          <p:cNvCxnSpPr>
            <a:cxnSpLocks/>
          </p:cNvCxnSpPr>
          <p:nvPr/>
        </p:nvCxnSpPr>
        <p:spPr>
          <a:xfrm flipH="1">
            <a:off x="7406448" y="1998805"/>
            <a:ext cx="795357" cy="12143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AD5E4053-3B93-BBBF-0F3C-2F6E1A8FB594}"/>
              </a:ext>
            </a:extLst>
          </p:cNvPr>
          <p:cNvSpPr/>
          <p:nvPr/>
        </p:nvSpPr>
        <p:spPr>
          <a:xfrm>
            <a:off x="7159212" y="1006338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42121C41-1B2B-B657-DF17-421D9E156F7F}"/>
              </a:ext>
            </a:extLst>
          </p:cNvPr>
          <p:cNvSpPr/>
          <p:nvPr/>
        </p:nvSpPr>
        <p:spPr>
          <a:xfrm>
            <a:off x="6829033" y="127988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590BBCB2-63F7-E429-FED1-D67A2D76BCA4}"/>
              </a:ext>
            </a:extLst>
          </p:cNvPr>
          <p:cNvCxnSpPr>
            <a:cxnSpLocks/>
          </p:cNvCxnSpPr>
          <p:nvPr/>
        </p:nvCxnSpPr>
        <p:spPr>
          <a:xfrm>
            <a:off x="7763853" y="3428999"/>
            <a:ext cx="647448" cy="8424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D51B6847-FF93-895A-C3A4-30044E8CA9C4}"/>
              </a:ext>
            </a:extLst>
          </p:cNvPr>
          <p:cNvCxnSpPr>
            <a:cxnSpLocks/>
          </p:cNvCxnSpPr>
          <p:nvPr/>
        </p:nvCxnSpPr>
        <p:spPr>
          <a:xfrm flipH="1">
            <a:off x="7539224" y="3428999"/>
            <a:ext cx="224629" cy="456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059C5D4D-3068-6C27-EBCD-CDC27E3E69A2}"/>
              </a:ext>
            </a:extLst>
          </p:cNvPr>
          <p:cNvSpPr/>
          <p:nvPr/>
        </p:nvSpPr>
        <p:spPr>
          <a:xfrm>
            <a:off x="7395208" y="341353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52CCE5FD-2563-518D-E2A8-52601C370821}"/>
              </a:ext>
            </a:extLst>
          </p:cNvPr>
          <p:cNvSpPr/>
          <p:nvPr/>
        </p:nvSpPr>
        <p:spPr>
          <a:xfrm>
            <a:off x="7776176" y="3484930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1F49DEB7-4EE5-3194-D521-BF045B44AC89}"/>
              </a:ext>
            </a:extLst>
          </p:cNvPr>
          <p:cNvSpPr/>
          <p:nvPr/>
        </p:nvSpPr>
        <p:spPr>
          <a:xfrm>
            <a:off x="9542693" y="2120204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9D282A71-84F9-A50D-FA20-622B327ED6AD}"/>
              </a:ext>
            </a:extLst>
          </p:cNvPr>
          <p:cNvCxnSpPr>
            <a:cxnSpLocks/>
            <a:stCxn id="90" idx="4"/>
            <a:endCxn id="116" idx="0"/>
          </p:cNvCxnSpPr>
          <p:nvPr/>
        </p:nvCxnSpPr>
        <p:spPr>
          <a:xfrm>
            <a:off x="9636422" y="1398769"/>
            <a:ext cx="41049" cy="72143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054178CF-FD50-6D4A-CFD1-0AC6A4B57EBA}"/>
              </a:ext>
            </a:extLst>
          </p:cNvPr>
          <p:cNvCxnSpPr>
            <a:cxnSpLocks/>
          </p:cNvCxnSpPr>
          <p:nvPr/>
        </p:nvCxnSpPr>
        <p:spPr>
          <a:xfrm>
            <a:off x="7377367" y="1395217"/>
            <a:ext cx="588073" cy="9476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7CC5541E-DFC1-295A-4DA0-4BD9E78A992D}"/>
              </a:ext>
            </a:extLst>
          </p:cNvPr>
          <p:cNvSpPr/>
          <p:nvPr/>
        </p:nvSpPr>
        <p:spPr>
          <a:xfrm>
            <a:off x="7611236" y="1776164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C1E343B-A3AF-7E94-0653-190018F30544}"/>
              </a:ext>
            </a:extLst>
          </p:cNvPr>
          <p:cNvSpPr/>
          <p:nvPr/>
        </p:nvSpPr>
        <p:spPr>
          <a:xfrm>
            <a:off x="8116943" y="390354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E7345A4-E106-EB3F-57AE-13AF62D61919}"/>
              </a:ext>
            </a:extLst>
          </p:cNvPr>
          <p:cNvSpPr/>
          <p:nvPr/>
        </p:nvSpPr>
        <p:spPr>
          <a:xfrm>
            <a:off x="6476092" y="4154676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59AFBAB-5FF4-A6B2-4C7F-13F0909B5193}"/>
              </a:ext>
            </a:extLst>
          </p:cNvPr>
          <p:cNvCxnSpPr>
            <a:cxnSpLocks/>
          </p:cNvCxnSpPr>
          <p:nvPr/>
        </p:nvCxnSpPr>
        <p:spPr>
          <a:xfrm flipH="1" flipV="1">
            <a:off x="5796646" y="3780369"/>
            <a:ext cx="622165" cy="63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436089E-D076-E289-78C7-9C63F4833317}"/>
              </a:ext>
            </a:extLst>
          </p:cNvPr>
          <p:cNvCxnSpPr>
            <a:cxnSpLocks/>
          </p:cNvCxnSpPr>
          <p:nvPr/>
        </p:nvCxnSpPr>
        <p:spPr>
          <a:xfrm flipH="1">
            <a:off x="6831216" y="3925783"/>
            <a:ext cx="452307" cy="2882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715BA4E1-98FE-C42F-5130-577D0346ED5C}"/>
              </a:ext>
            </a:extLst>
          </p:cNvPr>
          <p:cNvSpPr/>
          <p:nvPr/>
        </p:nvSpPr>
        <p:spPr>
          <a:xfrm>
            <a:off x="6708291" y="4196089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B12CD45-92EA-CDCC-D2B2-94F0CCF80095}"/>
              </a:ext>
            </a:extLst>
          </p:cNvPr>
          <p:cNvSpPr/>
          <p:nvPr/>
        </p:nvSpPr>
        <p:spPr>
          <a:xfrm>
            <a:off x="8260959" y="4187342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815F9C2-912F-FD8B-BF66-B4BD4F2F575E}"/>
              </a:ext>
            </a:extLst>
          </p:cNvPr>
          <p:cNvCxnSpPr>
            <a:cxnSpLocks/>
          </p:cNvCxnSpPr>
          <p:nvPr/>
        </p:nvCxnSpPr>
        <p:spPr>
          <a:xfrm>
            <a:off x="7559023" y="4717904"/>
            <a:ext cx="107789" cy="2299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3B6CFD7-37BB-6414-C3DB-1D1958508E78}"/>
              </a:ext>
            </a:extLst>
          </p:cNvPr>
          <p:cNvCxnSpPr>
            <a:cxnSpLocks/>
          </p:cNvCxnSpPr>
          <p:nvPr/>
        </p:nvCxnSpPr>
        <p:spPr>
          <a:xfrm flipV="1">
            <a:off x="10300138" y="3964701"/>
            <a:ext cx="1759275" cy="326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BB64F88-F3F9-CF81-F531-DBF031228BFB}"/>
              </a:ext>
            </a:extLst>
          </p:cNvPr>
          <p:cNvCxnSpPr>
            <a:cxnSpLocks/>
          </p:cNvCxnSpPr>
          <p:nvPr/>
        </p:nvCxnSpPr>
        <p:spPr>
          <a:xfrm flipH="1">
            <a:off x="9093730" y="3794234"/>
            <a:ext cx="47068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007A4CE-14CB-33A6-6D09-9419E22EA8DD}"/>
              </a:ext>
            </a:extLst>
          </p:cNvPr>
          <p:cNvCxnSpPr>
            <a:cxnSpLocks/>
            <a:endCxn id="30" idx="4"/>
          </p:cNvCxnSpPr>
          <p:nvPr/>
        </p:nvCxnSpPr>
        <p:spPr>
          <a:xfrm>
            <a:off x="8998428" y="3964701"/>
            <a:ext cx="192399" cy="8038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F02F832-7D13-BF4B-39E3-AE7F48364213}"/>
              </a:ext>
            </a:extLst>
          </p:cNvPr>
          <p:cNvCxnSpPr>
            <a:cxnSpLocks/>
          </p:cNvCxnSpPr>
          <p:nvPr/>
        </p:nvCxnSpPr>
        <p:spPr>
          <a:xfrm flipH="1" flipV="1">
            <a:off x="9564414" y="3794234"/>
            <a:ext cx="73572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B48E646-D66D-1DE4-1623-E944FA110B0C}"/>
              </a:ext>
            </a:extLst>
          </p:cNvPr>
          <p:cNvSpPr/>
          <p:nvPr/>
        </p:nvSpPr>
        <p:spPr>
          <a:xfrm>
            <a:off x="8935658" y="3707527"/>
            <a:ext cx="1074033" cy="4798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5DF8C4C-FA62-14CD-8E58-A54918058016}"/>
              </a:ext>
            </a:extLst>
          </p:cNvPr>
          <p:cNvCxnSpPr>
            <a:cxnSpLocks/>
            <a:stCxn id="29" idx="0"/>
          </p:cNvCxnSpPr>
          <p:nvPr/>
        </p:nvCxnSpPr>
        <p:spPr>
          <a:xfrm flipH="1">
            <a:off x="9251829" y="3893114"/>
            <a:ext cx="223406" cy="84892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4D5652B2-B65A-2176-3580-492D92A591AB}"/>
              </a:ext>
            </a:extLst>
          </p:cNvPr>
          <p:cNvSpPr/>
          <p:nvPr/>
        </p:nvSpPr>
        <p:spPr>
          <a:xfrm>
            <a:off x="9740135" y="3809980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31179CB-90F8-740D-9BE1-6ED9A521BFEF}"/>
              </a:ext>
            </a:extLst>
          </p:cNvPr>
          <p:cNvSpPr/>
          <p:nvPr/>
        </p:nvSpPr>
        <p:spPr>
          <a:xfrm>
            <a:off x="9340457" y="38931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D845D6-8AF7-0D0E-96CC-8E1B4E081466}"/>
              </a:ext>
            </a:extLst>
          </p:cNvPr>
          <p:cNvSpPr/>
          <p:nvPr/>
        </p:nvSpPr>
        <p:spPr>
          <a:xfrm>
            <a:off x="8914510" y="453784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7AD1E6D-3EE7-82B2-0DEF-9F46262FD3ED}"/>
              </a:ext>
            </a:extLst>
          </p:cNvPr>
          <p:cNvSpPr/>
          <p:nvPr/>
        </p:nvSpPr>
        <p:spPr>
          <a:xfrm>
            <a:off x="8863650" y="3964701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4614D1F-C696-7E00-14F6-00AA56F2DA30}"/>
              </a:ext>
            </a:extLst>
          </p:cNvPr>
          <p:cNvCxnSpPr>
            <a:cxnSpLocks/>
          </p:cNvCxnSpPr>
          <p:nvPr/>
        </p:nvCxnSpPr>
        <p:spPr>
          <a:xfrm flipH="1" flipV="1">
            <a:off x="6368037" y="3786767"/>
            <a:ext cx="894395" cy="957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5DA1571-4B4E-A1DF-C29E-BB532DED4A67}"/>
              </a:ext>
            </a:extLst>
          </p:cNvPr>
          <p:cNvSpPr/>
          <p:nvPr/>
        </p:nvSpPr>
        <p:spPr>
          <a:xfrm>
            <a:off x="6223622" y="370602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CF8F2A5-2806-08F0-D54D-0D6F244A2C5D}"/>
              </a:ext>
            </a:extLst>
          </p:cNvPr>
          <p:cNvCxnSpPr>
            <a:cxnSpLocks/>
          </p:cNvCxnSpPr>
          <p:nvPr/>
        </p:nvCxnSpPr>
        <p:spPr>
          <a:xfrm>
            <a:off x="7325360" y="3964701"/>
            <a:ext cx="155351" cy="637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D12EA04F-1D79-7282-03B6-9943251BBD67}"/>
              </a:ext>
            </a:extLst>
          </p:cNvPr>
          <p:cNvSpPr/>
          <p:nvPr/>
        </p:nvSpPr>
        <p:spPr>
          <a:xfrm>
            <a:off x="7422226" y="4527389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38B8A69-FF50-EACF-8C1B-102FF51CB00D}"/>
              </a:ext>
            </a:extLst>
          </p:cNvPr>
          <p:cNvSpPr/>
          <p:nvPr/>
        </p:nvSpPr>
        <p:spPr>
          <a:xfrm>
            <a:off x="7262432" y="38213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A34C43F-7293-36C9-1587-0E5E043CF545}"/>
              </a:ext>
            </a:extLst>
          </p:cNvPr>
          <p:cNvCxnSpPr>
            <a:cxnSpLocks/>
            <a:endCxn id="137" idx="7"/>
          </p:cNvCxnSpPr>
          <p:nvPr/>
        </p:nvCxnSpPr>
        <p:spPr>
          <a:xfrm flipH="1">
            <a:off x="7841316" y="1255892"/>
            <a:ext cx="779937" cy="55287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06F56D1-0E82-F9CF-FD3E-6B8A845FFC1A}"/>
              </a:ext>
            </a:extLst>
          </p:cNvPr>
          <p:cNvCxnSpPr>
            <a:cxnSpLocks/>
            <a:stCxn id="38" idx="4"/>
            <a:endCxn id="39" idx="0"/>
          </p:cNvCxnSpPr>
          <p:nvPr/>
        </p:nvCxnSpPr>
        <p:spPr>
          <a:xfrm>
            <a:off x="8362120" y="790512"/>
            <a:ext cx="163831" cy="43277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62B38F1B-C719-6A5E-5F33-688AC9F87E9B}"/>
              </a:ext>
            </a:extLst>
          </p:cNvPr>
          <p:cNvSpPr/>
          <p:nvPr/>
        </p:nvSpPr>
        <p:spPr>
          <a:xfrm>
            <a:off x="8227342" y="567871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6D46D1D-4028-375F-E6F1-A9EA01FA02F3}"/>
              </a:ext>
            </a:extLst>
          </p:cNvPr>
          <p:cNvSpPr/>
          <p:nvPr/>
        </p:nvSpPr>
        <p:spPr>
          <a:xfrm>
            <a:off x="8391173" y="1223287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7392768-DBFC-23F2-AD09-8DB117975F10}"/>
              </a:ext>
            </a:extLst>
          </p:cNvPr>
          <p:cNvSpPr/>
          <p:nvPr/>
        </p:nvSpPr>
        <p:spPr>
          <a:xfrm>
            <a:off x="7610492" y="783165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1C4C67-B798-8AF7-A1A9-8E851D271138}"/>
              </a:ext>
            </a:extLst>
          </p:cNvPr>
          <p:cNvSpPr/>
          <p:nvPr/>
        </p:nvSpPr>
        <p:spPr>
          <a:xfrm>
            <a:off x="5545905" y="3659245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5D8718E-CBCB-568B-4EEA-4CC707FE4B75}"/>
              </a:ext>
            </a:extLst>
          </p:cNvPr>
          <p:cNvSpPr/>
          <p:nvPr/>
        </p:nvSpPr>
        <p:spPr>
          <a:xfrm>
            <a:off x="7573054" y="4854239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1660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E663-9E87-2261-8010-1F600E41D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024A453-4A81-A5A6-CF3E-F923F6843047}"/>
              </a:ext>
            </a:extLst>
          </p:cNvPr>
          <p:cNvSpPr/>
          <p:nvPr/>
        </p:nvSpPr>
        <p:spPr>
          <a:xfrm>
            <a:off x="34495" y="62273"/>
            <a:ext cx="4978231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11) 1578-1591 : Au Soudan, le </a:t>
            </a:r>
            <a:r>
              <a:rPr lang="fr-FR" sz="1600" b="1" dirty="0" err="1"/>
              <a:t>Saadien</a:t>
            </a:r>
            <a:r>
              <a:rPr lang="fr-FR" sz="1600" b="1" dirty="0"/>
              <a:t> Al-Mansour s’empare de Tombouctou et de Gao et conquiert l’empire du Songhaï de l’Askia Ishaq II</a:t>
            </a:r>
          </a:p>
          <a:p>
            <a:endParaRPr lang="fr-FR" sz="1600" dirty="0"/>
          </a:p>
          <a:p>
            <a:r>
              <a:rPr lang="fr-FR" sz="1600" dirty="0"/>
              <a:t>d) Mettre la main…</a:t>
            </a:r>
          </a:p>
          <a:p>
            <a:endParaRPr lang="fr-FR" sz="1600" dirty="0"/>
          </a:p>
          <a:p>
            <a:r>
              <a:rPr lang="fr-FR" sz="1600" dirty="0"/>
              <a:t>- Sur le sel des mines de </a:t>
            </a:r>
            <a:r>
              <a:rPr lang="fr-FR" sz="1600" dirty="0" err="1"/>
              <a:t>Teghazza</a:t>
            </a:r>
            <a:endParaRPr lang="fr-FR" sz="1600" dirty="0"/>
          </a:p>
          <a:p>
            <a:r>
              <a:rPr lang="fr-FR" sz="1600" dirty="0"/>
              <a:t>- Le commerce des esclaves</a:t>
            </a:r>
          </a:p>
          <a:p>
            <a:r>
              <a:rPr lang="fr-FR" sz="1600" dirty="0"/>
              <a:t>Pour ses nouvelles plantations de cannes à sucre</a:t>
            </a:r>
          </a:p>
          <a:p>
            <a:endParaRPr lang="fr-FR" sz="1600" dirty="0"/>
          </a:p>
          <a:p>
            <a:r>
              <a:rPr lang="fr-FR" sz="1600" dirty="0"/>
              <a:t>- Et l’</a:t>
            </a:r>
            <a:r>
              <a:rPr lang="fr-FR" sz="1600" i="1" dirty="0"/>
              <a:t>or du Soudan</a:t>
            </a:r>
            <a:r>
              <a:rPr lang="fr-FR" sz="1600" dirty="0"/>
              <a:t>, qui de plus en plus est drainé</a:t>
            </a:r>
          </a:p>
          <a:p>
            <a:r>
              <a:rPr lang="fr-FR" sz="1600" dirty="0"/>
              <a:t>Vers les comptoirs portugais</a:t>
            </a:r>
          </a:p>
          <a:p>
            <a:r>
              <a:rPr lang="fr-FR" sz="1600" dirty="0"/>
              <a:t>Gorée à l’ouest (1444) et El Mina au sud (1482)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L’Europe bénéficie de l’apport de l’or et de l’argent américains ; </a:t>
            </a:r>
            <a:r>
              <a:rPr lang="fr-FR" sz="1600" dirty="0"/>
              <a:t>Et ce sera…</a:t>
            </a:r>
          </a:p>
          <a:p>
            <a:endParaRPr lang="fr-FR" sz="1600" dirty="0"/>
          </a:p>
          <a:p>
            <a:r>
              <a:rPr lang="fr-FR" sz="1600" dirty="0"/>
              <a:t>*1582 : La conquête marocaine du Songhaï commence…</a:t>
            </a:r>
          </a:p>
        </p:txBody>
      </p:sp>
      <p:pic>
        <p:nvPicPr>
          <p:cNvPr id="58" name="Image 57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36CF3542-EEC3-CD76-85E1-123695901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93300"/>
            <a:ext cx="6951385" cy="6671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56E6DEFE-F616-8EF7-50DB-F0B18631CC2D}"/>
              </a:ext>
            </a:extLst>
          </p:cNvPr>
          <p:cNvSpPr/>
          <p:nvPr/>
        </p:nvSpPr>
        <p:spPr>
          <a:xfrm rot="18073205">
            <a:off x="8441398" y="3697486"/>
            <a:ext cx="621192" cy="7570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9982C259-7759-D1FA-6737-DA262C56819E}"/>
              </a:ext>
            </a:extLst>
          </p:cNvPr>
          <p:cNvCxnSpPr>
            <a:cxnSpLocks/>
          </p:cNvCxnSpPr>
          <p:nvPr/>
        </p:nvCxnSpPr>
        <p:spPr>
          <a:xfrm flipH="1">
            <a:off x="7630510" y="3997306"/>
            <a:ext cx="1463220" cy="6272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02ABE5B5-8513-D74B-F69A-C9E1B9AC2A2C}"/>
              </a:ext>
            </a:extLst>
          </p:cNvPr>
          <p:cNvCxnSpPr>
            <a:cxnSpLocks/>
          </p:cNvCxnSpPr>
          <p:nvPr/>
        </p:nvCxnSpPr>
        <p:spPr>
          <a:xfrm>
            <a:off x="8863650" y="3428999"/>
            <a:ext cx="134778" cy="758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486F11C8-0B6B-8541-A224-8C370B054946}"/>
              </a:ext>
            </a:extLst>
          </p:cNvPr>
          <p:cNvCxnSpPr>
            <a:cxnSpLocks/>
          </p:cNvCxnSpPr>
          <p:nvPr/>
        </p:nvCxnSpPr>
        <p:spPr>
          <a:xfrm flipH="1">
            <a:off x="8863650" y="2270234"/>
            <a:ext cx="795357" cy="1158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939BB40F-498E-781C-4AC1-DE9FE2CD378E}"/>
              </a:ext>
            </a:extLst>
          </p:cNvPr>
          <p:cNvSpPr/>
          <p:nvPr/>
        </p:nvSpPr>
        <p:spPr>
          <a:xfrm>
            <a:off x="8791642" y="3428999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F416E60-24FD-371E-8A2E-3767FD2E2753}"/>
              </a:ext>
            </a:extLst>
          </p:cNvPr>
          <p:cNvSpPr/>
          <p:nvPr/>
        </p:nvSpPr>
        <p:spPr>
          <a:xfrm rot="16200000">
            <a:off x="9230310" y="2997669"/>
            <a:ext cx="578068" cy="2793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4CEFD9F1-80E5-0137-69F2-5228A6AA696D}"/>
              </a:ext>
            </a:extLst>
          </p:cNvPr>
          <p:cNvCxnSpPr>
            <a:cxnSpLocks/>
          </p:cNvCxnSpPr>
          <p:nvPr/>
        </p:nvCxnSpPr>
        <p:spPr>
          <a:xfrm flipH="1">
            <a:off x="9564414" y="2281920"/>
            <a:ext cx="65446" cy="10495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2A39226C-7D3D-4115-A809-A1B81499E2A6}"/>
              </a:ext>
            </a:extLst>
          </p:cNvPr>
          <p:cNvCxnSpPr>
            <a:cxnSpLocks/>
          </p:cNvCxnSpPr>
          <p:nvPr/>
        </p:nvCxnSpPr>
        <p:spPr>
          <a:xfrm>
            <a:off x="9564414" y="3331473"/>
            <a:ext cx="0" cy="5100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D2CBED3F-34CA-EB11-81B2-BD8D1D1D20A0}"/>
              </a:ext>
            </a:extLst>
          </p:cNvPr>
          <p:cNvSpPr/>
          <p:nvPr/>
        </p:nvSpPr>
        <p:spPr>
          <a:xfrm>
            <a:off x="9492406" y="3209161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08D5522-DF46-30B6-7722-5C08CC7C8C4D}"/>
              </a:ext>
            </a:extLst>
          </p:cNvPr>
          <p:cNvCxnSpPr>
            <a:cxnSpLocks/>
          </p:cNvCxnSpPr>
          <p:nvPr/>
        </p:nvCxnSpPr>
        <p:spPr>
          <a:xfrm flipH="1">
            <a:off x="9659007" y="1692166"/>
            <a:ext cx="977462" cy="5780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B72C30E6-4EE0-6B2A-654F-6BCC1712E90B}"/>
              </a:ext>
            </a:extLst>
          </p:cNvPr>
          <p:cNvCxnSpPr>
            <a:cxnSpLocks/>
          </p:cNvCxnSpPr>
          <p:nvPr/>
        </p:nvCxnSpPr>
        <p:spPr>
          <a:xfrm flipH="1">
            <a:off x="9652036" y="1613338"/>
            <a:ext cx="225675" cy="6212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32A42A40-8265-5D84-4B9C-9A33F50AD374}"/>
              </a:ext>
            </a:extLst>
          </p:cNvPr>
          <p:cNvCxnSpPr>
            <a:cxnSpLocks/>
          </p:cNvCxnSpPr>
          <p:nvPr/>
        </p:nvCxnSpPr>
        <p:spPr>
          <a:xfrm flipV="1">
            <a:off x="10636469" y="1502018"/>
            <a:ext cx="993709" cy="1901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7682B387-319E-83BC-E533-A7378E384C10}"/>
              </a:ext>
            </a:extLst>
          </p:cNvPr>
          <p:cNvCxnSpPr>
            <a:cxnSpLocks/>
          </p:cNvCxnSpPr>
          <p:nvPr/>
        </p:nvCxnSpPr>
        <p:spPr>
          <a:xfrm flipH="1" flipV="1">
            <a:off x="9126648" y="1613338"/>
            <a:ext cx="1502126" cy="788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7CA82975-44A2-759E-1422-BBC86CC183D2}"/>
              </a:ext>
            </a:extLst>
          </p:cNvPr>
          <p:cNvCxnSpPr>
            <a:cxnSpLocks/>
          </p:cNvCxnSpPr>
          <p:nvPr/>
        </p:nvCxnSpPr>
        <p:spPr>
          <a:xfrm flipH="1">
            <a:off x="8178151" y="1613338"/>
            <a:ext cx="955055" cy="3926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FB601505-9DE0-7AD7-EF7E-5240DE13D44B}"/>
              </a:ext>
            </a:extLst>
          </p:cNvPr>
          <p:cNvCxnSpPr>
            <a:cxnSpLocks/>
            <a:endCxn id="93" idx="4"/>
          </p:cNvCxnSpPr>
          <p:nvPr/>
        </p:nvCxnSpPr>
        <p:spPr>
          <a:xfrm flipV="1">
            <a:off x="9126648" y="740683"/>
            <a:ext cx="31723" cy="8726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82094529-8BCA-9CDC-D0B5-7D8BF1B11BBC}"/>
              </a:ext>
            </a:extLst>
          </p:cNvPr>
          <p:cNvCxnSpPr>
            <a:cxnSpLocks/>
            <a:endCxn id="90" idx="5"/>
          </p:cNvCxnSpPr>
          <p:nvPr/>
        </p:nvCxnSpPr>
        <p:spPr>
          <a:xfrm flipH="1" flipV="1">
            <a:off x="9731724" y="1366164"/>
            <a:ext cx="145987" cy="3140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D189EA60-9114-D1DA-2F51-8B1F9CB876DB}"/>
              </a:ext>
            </a:extLst>
          </p:cNvPr>
          <p:cNvCxnSpPr>
            <a:cxnSpLocks/>
          </p:cNvCxnSpPr>
          <p:nvPr/>
        </p:nvCxnSpPr>
        <p:spPr>
          <a:xfrm flipH="1" flipV="1">
            <a:off x="10476790" y="1311982"/>
            <a:ext cx="167374" cy="3682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726078CB-7CE3-44A6-F89A-C23BEAA6E900}"/>
              </a:ext>
            </a:extLst>
          </p:cNvPr>
          <p:cNvSpPr/>
          <p:nvPr/>
        </p:nvSpPr>
        <p:spPr>
          <a:xfrm>
            <a:off x="9054640" y="156199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BF7D7AD-6F87-776E-D682-E88CEA7F82D4}"/>
              </a:ext>
            </a:extLst>
          </p:cNvPr>
          <p:cNvSpPr/>
          <p:nvPr/>
        </p:nvSpPr>
        <p:spPr>
          <a:xfrm>
            <a:off x="9796086" y="159180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B7CFD4C-1CC3-4292-C7E7-C901B38D1B2A}"/>
              </a:ext>
            </a:extLst>
          </p:cNvPr>
          <p:cNvSpPr/>
          <p:nvPr/>
        </p:nvSpPr>
        <p:spPr>
          <a:xfrm>
            <a:off x="9501644" y="117612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BC48B72-6342-7A78-A77E-C9C7A904AD43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75BE1A18-F5A5-B2CA-064C-7017437D618C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12D06D8-1527-F46B-E462-F1951795FA60}"/>
              </a:ext>
            </a:extLst>
          </p:cNvPr>
          <p:cNvSpPr/>
          <p:nvPr/>
        </p:nvSpPr>
        <p:spPr>
          <a:xfrm>
            <a:off x="9023593" y="518042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E5C46209-5BC2-EEED-C879-589AC71932FF}"/>
              </a:ext>
            </a:extLst>
          </p:cNvPr>
          <p:cNvSpPr/>
          <p:nvPr/>
        </p:nvSpPr>
        <p:spPr>
          <a:xfrm rot="16380531">
            <a:off x="7262275" y="2871684"/>
            <a:ext cx="621192" cy="1448523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DE1E32ED-8D79-4230-0907-ACB8A5431132}"/>
              </a:ext>
            </a:extLst>
          </p:cNvPr>
          <p:cNvCxnSpPr>
            <a:cxnSpLocks/>
          </p:cNvCxnSpPr>
          <p:nvPr/>
        </p:nvCxnSpPr>
        <p:spPr>
          <a:xfrm flipH="1">
            <a:off x="7325360" y="3551311"/>
            <a:ext cx="162176" cy="4133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3A927249-E79F-161F-8ABE-92ED1537A912}"/>
              </a:ext>
            </a:extLst>
          </p:cNvPr>
          <p:cNvCxnSpPr>
            <a:cxnSpLocks/>
          </p:cNvCxnSpPr>
          <p:nvPr/>
        </p:nvCxnSpPr>
        <p:spPr>
          <a:xfrm>
            <a:off x="7325360" y="2621280"/>
            <a:ext cx="162176" cy="93003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06A1301B-B421-16F8-B7B2-50F06E92A7E1}"/>
              </a:ext>
            </a:extLst>
          </p:cNvPr>
          <p:cNvCxnSpPr>
            <a:cxnSpLocks/>
          </p:cNvCxnSpPr>
          <p:nvPr/>
        </p:nvCxnSpPr>
        <p:spPr>
          <a:xfrm>
            <a:off x="7325360" y="1390697"/>
            <a:ext cx="0" cy="12305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4B3BAECB-5BDD-B806-8FF8-6FE86611169B}"/>
              </a:ext>
            </a:extLst>
          </p:cNvPr>
          <p:cNvCxnSpPr>
            <a:cxnSpLocks/>
          </p:cNvCxnSpPr>
          <p:nvPr/>
        </p:nvCxnSpPr>
        <p:spPr>
          <a:xfrm>
            <a:off x="6878320" y="1390697"/>
            <a:ext cx="447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61F36CF9-92AA-B92E-8833-9FFF49BB1884}"/>
              </a:ext>
            </a:extLst>
          </p:cNvPr>
          <p:cNvCxnSpPr>
            <a:cxnSpLocks/>
          </p:cNvCxnSpPr>
          <p:nvPr/>
        </p:nvCxnSpPr>
        <p:spPr>
          <a:xfrm flipH="1" flipV="1">
            <a:off x="7211219" y="731520"/>
            <a:ext cx="114141" cy="6591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84E775EE-DF07-28BA-108D-7D2CADF40DCF}"/>
              </a:ext>
            </a:extLst>
          </p:cNvPr>
          <p:cNvCxnSpPr>
            <a:cxnSpLocks/>
          </p:cNvCxnSpPr>
          <p:nvPr/>
        </p:nvCxnSpPr>
        <p:spPr>
          <a:xfrm flipH="1">
            <a:off x="7406448" y="1998805"/>
            <a:ext cx="795357" cy="12143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CD3FCBFE-B75B-D05C-D90A-DB7299FBEEB9}"/>
              </a:ext>
            </a:extLst>
          </p:cNvPr>
          <p:cNvSpPr/>
          <p:nvPr/>
        </p:nvSpPr>
        <p:spPr>
          <a:xfrm>
            <a:off x="7159212" y="1006338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8F78AF6D-47FA-0302-0EF7-41B2EFD35929}"/>
              </a:ext>
            </a:extLst>
          </p:cNvPr>
          <p:cNvSpPr/>
          <p:nvPr/>
        </p:nvSpPr>
        <p:spPr>
          <a:xfrm>
            <a:off x="6829033" y="127988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7C5D456C-6E8F-B6C8-8C2E-DD186C6E8D72}"/>
              </a:ext>
            </a:extLst>
          </p:cNvPr>
          <p:cNvCxnSpPr>
            <a:cxnSpLocks/>
          </p:cNvCxnSpPr>
          <p:nvPr/>
        </p:nvCxnSpPr>
        <p:spPr>
          <a:xfrm>
            <a:off x="7763853" y="3428999"/>
            <a:ext cx="647448" cy="8424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F9E5CDB2-9FB9-BD50-280B-F36895CB4CB1}"/>
              </a:ext>
            </a:extLst>
          </p:cNvPr>
          <p:cNvCxnSpPr>
            <a:cxnSpLocks/>
          </p:cNvCxnSpPr>
          <p:nvPr/>
        </p:nvCxnSpPr>
        <p:spPr>
          <a:xfrm flipH="1">
            <a:off x="7539224" y="3428999"/>
            <a:ext cx="224629" cy="456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F0BC0D11-FE1B-4A56-F828-B111293FDE84}"/>
              </a:ext>
            </a:extLst>
          </p:cNvPr>
          <p:cNvSpPr/>
          <p:nvPr/>
        </p:nvSpPr>
        <p:spPr>
          <a:xfrm>
            <a:off x="7395208" y="341353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AB0CE83B-0641-9EB3-E277-31394FCB9DFE}"/>
              </a:ext>
            </a:extLst>
          </p:cNvPr>
          <p:cNvSpPr/>
          <p:nvPr/>
        </p:nvSpPr>
        <p:spPr>
          <a:xfrm>
            <a:off x="7776176" y="3484930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EF08C5CB-388F-0AE4-85D8-F886A5E9EF66}"/>
              </a:ext>
            </a:extLst>
          </p:cNvPr>
          <p:cNvSpPr/>
          <p:nvPr/>
        </p:nvSpPr>
        <p:spPr>
          <a:xfrm>
            <a:off x="7231126" y="2454319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3F76468D-4243-21B7-7A85-1515F63A6545}"/>
              </a:ext>
            </a:extLst>
          </p:cNvPr>
          <p:cNvSpPr/>
          <p:nvPr/>
        </p:nvSpPr>
        <p:spPr>
          <a:xfrm>
            <a:off x="9542693" y="2120204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9140ABFF-A851-F126-C778-72ACD1B22CCF}"/>
              </a:ext>
            </a:extLst>
          </p:cNvPr>
          <p:cNvCxnSpPr>
            <a:cxnSpLocks/>
            <a:stCxn id="90" idx="4"/>
            <a:endCxn id="116" idx="0"/>
          </p:cNvCxnSpPr>
          <p:nvPr/>
        </p:nvCxnSpPr>
        <p:spPr>
          <a:xfrm>
            <a:off x="9636422" y="1398769"/>
            <a:ext cx="41049" cy="72143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B54F23B8-B790-C0CF-4940-25EA7E8997B9}"/>
              </a:ext>
            </a:extLst>
          </p:cNvPr>
          <p:cNvCxnSpPr>
            <a:cxnSpLocks/>
          </p:cNvCxnSpPr>
          <p:nvPr/>
        </p:nvCxnSpPr>
        <p:spPr>
          <a:xfrm>
            <a:off x="7377367" y="1395217"/>
            <a:ext cx="588073" cy="9476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FE1C50FA-082E-2534-E183-F9902F6F0710}"/>
              </a:ext>
            </a:extLst>
          </p:cNvPr>
          <p:cNvSpPr/>
          <p:nvPr/>
        </p:nvSpPr>
        <p:spPr>
          <a:xfrm>
            <a:off x="7611236" y="1776164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9E24F92-CC4C-1858-5795-519E2E2468F4}"/>
              </a:ext>
            </a:extLst>
          </p:cNvPr>
          <p:cNvSpPr/>
          <p:nvPr/>
        </p:nvSpPr>
        <p:spPr>
          <a:xfrm>
            <a:off x="8116943" y="390354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52FD01-0A41-9EB4-054C-40B892A92B51}"/>
              </a:ext>
            </a:extLst>
          </p:cNvPr>
          <p:cNvSpPr/>
          <p:nvPr/>
        </p:nvSpPr>
        <p:spPr>
          <a:xfrm>
            <a:off x="6476092" y="4154676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5388239-EAB7-A6F6-0C66-16A7761998EA}"/>
              </a:ext>
            </a:extLst>
          </p:cNvPr>
          <p:cNvCxnSpPr>
            <a:cxnSpLocks/>
          </p:cNvCxnSpPr>
          <p:nvPr/>
        </p:nvCxnSpPr>
        <p:spPr>
          <a:xfrm flipH="1" flipV="1">
            <a:off x="5796646" y="3780369"/>
            <a:ext cx="622165" cy="63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2740328-61B6-273F-F3D8-E0B53E99F630}"/>
              </a:ext>
            </a:extLst>
          </p:cNvPr>
          <p:cNvCxnSpPr>
            <a:cxnSpLocks/>
          </p:cNvCxnSpPr>
          <p:nvPr/>
        </p:nvCxnSpPr>
        <p:spPr>
          <a:xfrm flipH="1">
            <a:off x="6831216" y="3925783"/>
            <a:ext cx="452307" cy="2882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27A6ACC1-ADA9-8B0C-5DC9-318BC78A15F2}"/>
              </a:ext>
            </a:extLst>
          </p:cNvPr>
          <p:cNvSpPr/>
          <p:nvPr/>
        </p:nvSpPr>
        <p:spPr>
          <a:xfrm>
            <a:off x="6708291" y="4196089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6EB5A1-B742-18E8-E40C-8F170D6B9143}"/>
              </a:ext>
            </a:extLst>
          </p:cNvPr>
          <p:cNvSpPr/>
          <p:nvPr/>
        </p:nvSpPr>
        <p:spPr>
          <a:xfrm>
            <a:off x="8260959" y="4187342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8179749-C2C0-A73A-BA4E-A344CF65207F}"/>
              </a:ext>
            </a:extLst>
          </p:cNvPr>
          <p:cNvCxnSpPr>
            <a:cxnSpLocks/>
          </p:cNvCxnSpPr>
          <p:nvPr/>
        </p:nvCxnSpPr>
        <p:spPr>
          <a:xfrm>
            <a:off x="7559023" y="4717904"/>
            <a:ext cx="107789" cy="2299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D6B2DC1-2DDF-6212-2823-A6F7B9808CBC}"/>
              </a:ext>
            </a:extLst>
          </p:cNvPr>
          <p:cNvCxnSpPr>
            <a:cxnSpLocks/>
          </p:cNvCxnSpPr>
          <p:nvPr/>
        </p:nvCxnSpPr>
        <p:spPr>
          <a:xfrm flipV="1">
            <a:off x="10300138" y="3964701"/>
            <a:ext cx="1759275" cy="326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C55CB49-F44E-DB3A-4D90-62607CEC77C4}"/>
              </a:ext>
            </a:extLst>
          </p:cNvPr>
          <p:cNvCxnSpPr>
            <a:cxnSpLocks/>
          </p:cNvCxnSpPr>
          <p:nvPr/>
        </p:nvCxnSpPr>
        <p:spPr>
          <a:xfrm flipH="1">
            <a:off x="9093730" y="3794234"/>
            <a:ext cx="47068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7714549-4692-2992-1867-5479AC2BE063}"/>
              </a:ext>
            </a:extLst>
          </p:cNvPr>
          <p:cNvCxnSpPr>
            <a:cxnSpLocks/>
            <a:endCxn id="30" idx="4"/>
          </p:cNvCxnSpPr>
          <p:nvPr/>
        </p:nvCxnSpPr>
        <p:spPr>
          <a:xfrm>
            <a:off x="8998428" y="3964701"/>
            <a:ext cx="192399" cy="8038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C48DE5F-6B8E-5D99-C955-41E1EFF8B68B}"/>
              </a:ext>
            </a:extLst>
          </p:cNvPr>
          <p:cNvCxnSpPr>
            <a:cxnSpLocks/>
          </p:cNvCxnSpPr>
          <p:nvPr/>
        </p:nvCxnSpPr>
        <p:spPr>
          <a:xfrm flipH="1" flipV="1">
            <a:off x="9564414" y="3794234"/>
            <a:ext cx="73572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3D337F76-C119-54D5-EFD5-CA5BB18CB7F3}"/>
              </a:ext>
            </a:extLst>
          </p:cNvPr>
          <p:cNvSpPr/>
          <p:nvPr/>
        </p:nvSpPr>
        <p:spPr>
          <a:xfrm>
            <a:off x="8935658" y="3707527"/>
            <a:ext cx="1074033" cy="4798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CA26150-7876-8D3D-E824-E5DC35B4B948}"/>
              </a:ext>
            </a:extLst>
          </p:cNvPr>
          <p:cNvCxnSpPr>
            <a:cxnSpLocks/>
            <a:stCxn id="29" idx="0"/>
          </p:cNvCxnSpPr>
          <p:nvPr/>
        </p:nvCxnSpPr>
        <p:spPr>
          <a:xfrm flipH="1">
            <a:off x="9251829" y="3893114"/>
            <a:ext cx="223406" cy="84892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227EB93-7574-A0C0-F900-FA05BB9DE933}"/>
              </a:ext>
            </a:extLst>
          </p:cNvPr>
          <p:cNvSpPr/>
          <p:nvPr/>
        </p:nvSpPr>
        <p:spPr>
          <a:xfrm>
            <a:off x="9740135" y="3809980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8B3ECD5-E597-8A41-EFE8-F74AC7F35A8D}"/>
              </a:ext>
            </a:extLst>
          </p:cNvPr>
          <p:cNvSpPr/>
          <p:nvPr/>
        </p:nvSpPr>
        <p:spPr>
          <a:xfrm>
            <a:off x="9340457" y="38931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B9E2B55-32DB-31BE-EFB9-C04AEF12D3A8}"/>
              </a:ext>
            </a:extLst>
          </p:cNvPr>
          <p:cNvSpPr/>
          <p:nvPr/>
        </p:nvSpPr>
        <p:spPr>
          <a:xfrm>
            <a:off x="8914510" y="453784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4278407-E00E-92E1-AD06-E974A8FC74F0}"/>
              </a:ext>
            </a:extLst>
          </p:cNvPr>
          <p:cNvSpPr/>
          <p:nvPr/>
        </p:nvSpPr>
        <p:spPr>
          <a:xfrm>
            <a:off x="8863650" y="3964701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F9AE611-F083-726C-DAFB-3DEFA0BC676A}"/>
              </a:ext>
            </a:extLst>
          </p:cNvPr>
          <p:cNvCxnSpPr>
            <a:cxnSpLocks/>
          </p:cNvCxnSpPr>
          <p:nvPr/>
        </p:nvCxnSpPr>
        <p:spPr>
          <a:xfrm flipH="1" flipV="1">
            <a:off x="6368037" y="3786767"/>
            <a:ext cx="894395" cy="957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53EFECE1-6584-2E6E-6E76-AF273F1F79AA}"/>
              </a:ext>
            </a:extLst>
          </p:cNvPr>
          <p:cNvSpPr/>
          <p:nvPr/>
        </p:nvSpPr>
        <p:spPr>
          <a:xfrm>
            <a:off x="6223622" y="370602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CE55B26-999D-2B06-7430-C848CFC7B2D1}"/>
              </a:ext>
            </a:extLst>
          </p:cNvPr>
          <p:cNvCxnSpPr>
            <a:cxnSpLocks/>
          </p:cNvCxnSpPr>
          <p:nvPr/>
        </p:nvCxnSpPr>
        <p:spPr>
          <a:xfrm>
            <a:off x="7325360" y="3964701"/>
            <a:ext cx="155351" cy="637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B91F803D-834A-72F8-8162-4B50EB435E53}"/>
              </a:ext>
            </a:extLst>
          </p:cNvPr>
          <p:cNvSpPr/>
          <p:nvPr/>
        </p:nvSpPr>
        <p:spPr>
          <a:xfrm>
            <a:off x="7422226" y="4527389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277789C-B38E-61ED-FB5F-1667179A3FCF}"/>
              </a:ext>
            </a:extLst>
          </p:cNvPr>
          <p:cNvSpPr/>
          <p:nvPr/>
        </p:nvSpPr>
        <p:spPr>
          <a:xfrm>
            <a:off x="7262432" y="38213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556FA69-5370-6675-C7CA-5D4AD26EFB5A}"/>
              </a:ext>
            </a:extLst>
          </p:cNvPr>
          <p:cNvCxnSpPr>
            <a:cxnSpLocks/>
            <a:endCxn id="137" idx="7"/>
          </p:cNvCxnSpPr>
          <p:nvPr/>
        </p:nvCxnSpPr>
        <p:spPr>
          <a:xfrm flipH="1">
            <a:off x="7841316" y="1255892"/>
            <a:ext cx="779937" cy="55287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FD88D23-EFE3-613F-FE53-A48EE3B8DB2C}"/>
              </a:ext>
            </a:extLst>
          </p:cNvPr>
          <p:cNvCxnSpPr>
            <a:cxnSpLocks/>
            <a:stCxn id="38" idx="4"/>
            <a:endCxn id="39" idx="0"/>
          </p:cNvCxnSpPr>
          <p:nvPr/>
        </p:nvCxnSpPr>
        <p:spPr>
          <a:xfrm>
            <a:off x="8362120" y="790512"/>
            <a:ext cx="163831" cy="43277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A9148BE8-C572-0AE5-30C6-1563DF5E9590}"/>
              </a:ext>
            </a:extLst>
          </p:cNvPr>
          <p:cNvSpPr/>
          <p:nvPr/>
        </p:nvSpPr>
        <p:spPr>
          <a:xfrm>
            <a:off x="8227342" y="567871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CEF942E-3E33-2B05-92B1-5BE701A0379B}"/>
              </a:ext>
            </a:extLst>
          </p:cNvPr>
          <p:cNvSpPr/>
          <p:nvPr/>
        </p:nvSpPr>
        <p:spPr>
          <a:xfrm>
            <a:off x="8391173" y="122328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BC149D5-8D8D-7930-6EEF-08554FAE23DA}"/>
              </a:ext>
            </a:extLst>
          </p:cNvPr>
          <p:cNvSpPr/>
          <p:nvPr/>
        </p:nvSpPr>
        <p:spPr>
          <a:xfrm>
            <a:off x="7610492" y="783165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CD9858A-8AC8-A072-B819-7D82FB3E7CBE}"/>
              </a:ext>
            </a:extLst>
          </p:cNvPr>
          <p:cNvSpPr/>
          <p:nvPr/>
        </p:nvSpPr>
        <p:spPr>
          <a:xfrm>
            <a:off x="6978757" y="656287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6683C22-F8A0-C7F0-A11A-7097ADFAF9D9}"/>
              </a:ext>
            </a:extLst>
          </p:cNvPr>
          <p:cNvSpPr/>
          <p:nvPr/>
        </p:nvSpPr>
        <p:spPr>
          <a:xfrm>
            <a:off x="5545905" y="3659245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E946F2B-85E4-0489-F920-E3E426912E7F}"/>
              </a:ext>
            </a:extLst>
          </p:cNvPr>
          <p:cNvSpPr/>
          <p:nvPr/>
        </p:nvSpPr>
        <p:spPr>
          <a:xfrm>
            <a:off x="7573054" y="4854239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99039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B1490-4A24-6B1F-5CB4-5905E47FE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AF204E-2959-D1FC-70C5-41CABCF5A9F6}"/>
              </a:ext>
            </a:extLst>
          </p:cNvPr>
          <p:cNvSpPr/>
          <p:nvPr/>
        </p:nvSpPr>
        <p:spPr>
          <a:xfrm>
            <a:off x="55471" y="32222"/>
            <a:ext cx="4957255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11) 1578-1591 : Au Soudan, le </a:t>
            </a:r>
            <a:r>
              <a:rPr lang="fr-FR" sz="1600" b="1" dirty="0" err="1"/>
              <a:t>Saadien</a:t>
            </a:r>
            <a:r>
              <a:rPr lang="fr-FR" sz="1600" b="1" dirty="0"/>
              <a:t> Al-Mansour s’empare de Tombouctou et de Gao et conquiert l’empire du Songhaï de l’Askia Ishaq II</a:t>
            </a:r>
          </a:p>
          <a:p>
            <a:endParaRPr lang="fr-FR" sz="1600" dirty="0"/>
          </a:p>
          <a:p>
            <a:r>
              <a:rPr lang="fr-FR" sz="1600" dirty="0"/>
              <a:t>*1582 : Les Marocains reprennent le Touât aux Ottomans</a:t>
            </a:r>
          </a:p>
          <a:p>
            <a:r>
              <a:rPr lang="fr-FR" sz="1600" dirty="0"/>
              <a:t>*1583 : Al-Mansour obtient l’allégeance</a:t>
            </a:r>
          </a:p>
          <a:p>
            <a:r>
              <a:rPr lang="fr-FR" sz="1600" dirty="0"/>
              <a:t>D’</a:t>
            </a:r>
            <a:r>
              <a:rPr lang="fr-FR" sz="1600" dirty="0" err="1"/>
              <a:t>Alawoma</a:t>
            </a:r>
            <a:r>
              <a:rPr lang="fr-FR" sz="1600" dirty="0"/>
              <a:t>, le </a:t>
            </a:r>
            <a:r>
              <a:rPr lang="fr-FR" sz="1600" i="1" dirty="0"/>
              <a:t>mai</a:t>
            </a:r>
            <a:r>
              <a:rPr lang="fr-FR" sz="1600" dirty="0"/>
              <a:t> du Bornou-Kanem</a:t>
            </a:r>
          </a:p>
          <a:p>
            <a:endParaRPr lang="fr-FR" sz="1600" dirty="0"/>
          </a:p>
          <a:p>
            <a:r>
              <a:rPr lang="fr-FR" sz="1600" dirty="0"/>
              <a:t>*1586 : Les Marocains s’emparent de </a:t>
            </a:r>
            <a:r>
              <a:rPr lang="fr-FR" sz="1600" dirty="0" err="1"/>
              <a:t>Teghazza</a:t>
            </a:r>
            <a:endParaRPr lang="fr-FR" sz="1600" dirty="0"/>
          </a:p>
          <a:p>
            <a:r>
              <a:rPr lang="fr-FR" sz="1600" dirty="0"/>
              <a:t>Mais les Touaregs, alliés des Songhaïs</a:t>
            </a:r>
          </a:p>
          <a:p>
            <a:r>
              <a:rPr lang="fr-FR" sz="1600" dirty="0"/>
              <a:t>Se replient plus au sud, sur la mine de Taoudéni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Teghazza</a:t>
            </a:r>
            <a:r>
              <a:rPr lang="fr-FR" sz="1600" dirty="0"/>
              <a:t>, inexploitée, tombe en ruine</a:t>
            </a:r>
          </a:p>
          <a:p>
            <a:r>
              <a:rPr lang="fr-FR" sz="1600" dirty="0"/>
              <a:t>Mais la conquête marocaine se poursuit…</a:t>
            </a:r>
          </a:p>
        </p:txBody>
      </p:sp>
      <p:pic>
        <p:nvPicPr>
          <p:cNvPr id="61" name="Image 60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794B62A9-8DC7-BC62-FDE0-E15C2D915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93300"/>
            <a:ext cx="6951385" cy="6671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386CE129-CA99-7470-9B45-8D2624B2EF4D}"/>
              </a:ext>
            </a:extLst>
          </p:cNvPr>
          <p:cNvSpPr/>
          <p:nvPr/>
        </p:nvSpPr>
        <p:spPr>
          <a:xfrm rot="18073205">
            <a:off x="8441398" y="3697486"/>
            <a:ext cx="621192" cy="7570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25D4FFF-5036-4857-20EE-3E5A9F1260C2}"/>
              </a:ext>
            </a:extLst>
          </p:cNvPr>
          <p:cNvCxnSpPr>
            <a:cxnSpLocks/>
          </p:cNvCxnSpPr>
          <p:nvPr/>
        </p:nvCxnSpPr>
        <p:spPr>
          <a:xfrm flipH="1">
            <a:off x="7630510" y="3997306"/>
            <a:ext cx="1463220" cy="6272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C350DCEE-3579-15E1-D07A-0118F624D784}"/>
              </a:ext>
            </a:extLst>
          </p:cNvPr>
          <p:cNvCxnSpPr>
            <a:cxnSpLocks/>
          </p:cNvCxnSpPr>
          <p:nvPr/>
        </p:nvCxnSpPr>
        <p:spPr>
          <a:xfrm>
            <a:off x="8863650" y="3428999"/>
            <a:ext cx="134778" cy="758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88D07BC9-130A-BAB2-83D4-2B564E256B59}"/>
              </a:ext>
            </a:extLst>
          </p:cNvPr>
          <p:cNvCxnSpPr>
            <a:cxnSpLocks/>
          </p:cNvCxnSpPr>
          <p:nvPr/>
        </p:nvCxnSpPr>
        <p:spPr>
          <a:xfrm flipV="1">
            <a:off x="10300138" y="3964701"/>
            <a:ext cx="1759275" cy="326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BCE7905A-2BAE-92A7-8A75-9A29D9EDAE3E}"/>
              </a:ext>
            </a:extLst>
          </p:cNvPr>
          <p:cNvCxnSpPr>
            <a:cxnSpLocks/>
          </p:cNvCxnSpPr>
          <p:nvPr/>
        </p:nvCxnSpPr>
        <p:spPr>
          <a:xfrm flipH="1">
            <a:off x="9093730" y="3794234"/>
            <a:ext cx="47068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53A146B-764C-957D-1B04-3A69D0197E28}"/>
              </a:ext>
            </a:extLst>
          </p:cNvPr>
          <p:cNvCxnSpPr>
            <a:cxnSpLocks/>
          </p:cNvCxnSpPr>
          <p:nvPr/>
        </p:nvCxnSpPr>
        <p:spPr>
          <a:xfrm flipH="1">
            <a:off x="8863650" y="2270234"/>
            <a:ext cx="795357" cy="1158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77E3E9CB-9837-5F6B-E5A5-ECB94F07C608}"/>
              </a:ext>
            </a:extLst>
          </p:cNvPr>
          <p:cNvSpPr/>
          <p:nvPr/>
        </p:nvSpPr>
        <p:spPr>
          <a:xfrm>
            <a:off x="8791642" y="3428999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E537C03D-3D8D-B208-9BBC-77BDF9F3A47D}"/>
              </a:ext>
            </a:extLst>
          </p:cNvPr>
          <p:cNvCxnSpPr>
            <a:cxnSpLocks/>
          </p:cNvCxnSpPr>
          <p:nvPr/>
        </p:nvCxnSpPr>
        <p:spPr>
          <a:xfrm flipH="1" flipV="1">
            <a:off x="9564414" y="3794234"/>
            <a:ext cx="73572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BFB9394C-AEF4-B7C7-E5CE-BCDCE6C1E032}"/>
              </a:ext>
            </a:extLst>
          </p:cNvPr>
          <p:cNvSpPr/>
          <p:nvPr/>
        </p:nvSpPr>
        <p:spPr>
          <a:xfrm>
            <a:off x="8935658" y="3707527"/>
            <a:ext cx="1074033" cy="4798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222DEAA-22A4-15E9-B1AF-6378C79BB2CA}"/>
              </a:ext>
            </a:extLst>
          </p:cNvPr>
          <p:cNvSpPr/>
          <p:nvPr/>
        </p:nvSpPr>
        <p:spPr>
          <a:xfrm rot="16200000">
            <a:off x="9230310" y="2997669"/>
            <a:ext cx="578068" cy="2793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AF95B6F8-FC61-4F37-B777-FA27686BDFF5}"/>
              </a:ext>
            </a:extLst>
          </p:cNvPr>
          <p:cNvCxnSpPr>
            <a:cxnSpLocks/>
          </p:cNvCxnSpPr>
          <p:nvPr/>
        </p:nvCxnSpPr>
        <p:spPr>
          <a:xfrm flipH="1">
            <a:off x="9564414" y="2281920"/>
            <a:ext cx="65446" cy="10495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40BF0C54-6287-6611-57F4-099848844626}"/>
              </a:ext>
            </a:extLst>
          </p:cNvPr>
          <p:cNvCxnSpPr>
            <a:cxnSpLocks/>
          </p:cNvCxnSpPr>
          <p:nvPr/>
        </p:nvCxnSpPr>
        <p:spPr>
          <a:xfrm>
            <a:off x="9564414" y="3331473"/>
            <a:ext cx="0" cy="5100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5DDA894D-8EAE-5A22-767B-06CBA1E9D176}"/>
              </a:ext>
            </a:extLst>
          </p:cNvPr>
          <p:cNvSpPr/>
          <p:nvPr/>
        </p:nvSpPr>
        <p:spPr>
          <a:xfrm>
            <a:off x="9492406" y="3209161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CDFA930-9051-DCB1-04BE-0AE462A2AFFD}"/>
              </a:ext>
            </a:extLst>
          </p:cNvPr>
          <p:cNvSpPr/>
          <p:nvPr/>
        </p:nvSpPr>
        <p:spPr>
          <a:xfrm>
            <a:off x="9740135" y="3809980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2CCF39BE-3429-F61F-9E6F-F2BD4AA8A8BF}"/>
              </a:ext>
            </a:extLst>
          </p:cNvPr>
          <p:cNvCxnSpPr>
            <a:cxnSpLocks/>
          </p:cNvCxnSpPr>
          <p:nvPr/>
        </p:nvCxnSpPr>
        <p:spPr>
          <a:xfrm flipH="1">
            <a:off x="9659007" y="1692166"/>
            <a:ext cx="977462" cy="5780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0A3D9716-9410-DEBF-953B-C041D311E544}"/>
              </a:ext>
            </a:extLst>
          </p:cNvPr>
          <p:cNvCxnSpPr>
            <a:cxnSpLocks/>
          </p:cNvCxnSpPr>
          <p:nvPr/>
        </p:nvCxnSpPr>
        <p:spPr>
          <a:xfrm flipH="1">
            <a:off x="9652036" y="1613338"/>
            <a:ext cx="225675" cy="6212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90AF309A-E058-2AFC-2295-337923A16634}"/>
              </a:ext>
            </a:extLst>
          </p:cNvPr>
          <p:cNvCxnSpPr>
            <a:cxnSpLocks/>
          </p:cNvCxnSpPr>
          <p:nvPr/>
        </p:nvCxnSpPr>
        <p:spPr>
          <a:xfrm flipV="1">
            <a:off x="10636469" y="1502018"/>
            <a:ext cx="993709" cy="1901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4B044356-8137-14CB-2AE6-F3C6F7F126A8}"/>
              </a:ext>
            </a:extLst>
          </p:cNvPr>
          <p:cNvCxnSpPr>
            <a:cxnSpLocks/>
          </p:cNvCxnSpPr>
          <p:nvPr/>
        </p:nvCxnSpPr>
        <p:spPr>
          <a:xfrm flipH="1" flipV="1">
            <a:off x="9126648" y="1613338"/>
            <a:ext cx="1502126" cy="788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4657AD90-4129-0889-0F1A-65050ACB8103}"/>
              </a:ext>
            </a:extLst>
          </p:cNvPr>
          <p:cNvCxnSpPr>
            <a:cxnSpLocks/>
          </p:cNvCxnSpPr>
          <p:nvPr/>
        </p:nvCxnSpPr>
        <p:spPr>
          <a:xfrm flipH="1">
            <a:off x="8178151" y="1613338"/>
            <a:ext cx="955055" cy="3926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EBE40CB2-08F8-BF68-8193-53DD3BE995F5}"/>
              </a:ext>
            </a:extLst>
          </p:cNvPr>
          <p:cNvCxnSpPr>
            <a:cxnSpLocks/>
            <a:endCxn id="95" idx="4"/>
          </p:cNvCxnSpPr>
          <p:nvPr/>
        </p:nvCxnSpPr>
        <p:spPr>
          <a:xfrm flipV="1">
            <a:off x="9126648" y="740683"/>
            <a:ext cx="31723" cy="8726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E9B5FDD8-F205-1AC7-5E9F-245E78F04368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731724" y="1366164"/>
            <a:ext cx="145987" cy="3140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1C2FB015-9D83-8FF5-E6DB-2BD08350B071}"/>
              </a:ext>
            </a:extLst>
          </p:cNvPr>
          <p:cNvCxnSpPr>
            <a:cxnSpLocks/>
          </p:cNvCxnSpPr>
          <p:nvPr/>
        </p:nvCxnSpPr>
        <p:spPr>
          <a:xfrm flipH="1" flipV="1">
            <a:off x="10476790" y="1311982"/>
            <a:ext cx="167374" cy="3682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75709F22-7142-7424-4E37-AA1564028370}"/>
              </a:ext>
            </a:extLst>
          </p:cNvPr>
          <p:cNvSpPr/>
          <p:nvPr/>
        </p:nvSpPr>
        <p:spPr>
          <a:xfrm>
            <a:off x="9054640" y="156199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28DA7F0-BC72-4910-8604-ED86C3377336}"/>
              </a:ext>
            </a:extLst>
          </p:cNvPr>
          <p:cNvSpPr/>
          <p:nvPr/>
        </p:nvSpPr>
        <p:spPr>
          <a:xfrm>
            <a:off x="9796086" y="159180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821ECF1D-0F08-C96C-8018-7E1D3EA0613E}"/>
              </a:ext>
            </a:extLst>
          </p:cNvPr>
          <p:cNvSpPr/>
          <p:nvPr/>
        </p:nvSpPr>
        <p:spPr>
          <a:xfrm>
            <a:off x="9501644" y="117612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9966A0BF-59EE-1295-EF05-4314EB6577DD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7164576-F097-46C3-99B4-2EE2ED919D0C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4D7C91C-B3D9-D977-1304-9E1BBD66141B}"/>
              </a:ext>
            </a:extLst>
          </p:cNvPr>
          <p:cNvSpPr/>
          <p:nvPr/>
        </p:nvSpPr>
        <p:spPr>
          <a:xfrm>
            <a:off x="9023593" y="518042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DEE4258-2BE5-EA82-1D57-3C2033560BF9}"/>
              </a:ext>
            </a:extLst>
          </p:cNvPr>
          <p:cNvCxnSpPr>
            <a:cxnSpLocks/>
          </p:cNvCxnSpPr>
          <p:nvPr/>
        </p:nvCxnSpPr>
        <p:spPr>
          <a:xfrm>
            <a:off x="7325360" y="2621280"/>
            <a:ext cx="162176" cy="93003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6624EC3-11BD-FF5A-0533-3100C8AE3912}"/>
              </a:ext>
            </a:extLst>
          </p:cNvPr>
          <p:cNvCxnSpPr>
            <a:cxnSpLocks/>
          </p:cNvCxnSpPr>
          <p:nvPr/>
        </p:nvCxnSpPr>
        <p:spPr>
          <a:xfrm>
            <a:off x="7325360" y="1390697"/>
            <a:ext cx="0" cy="12305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67E1FAE5-221F-F099-208E-EBBC6FC6D200}"/>
              </a:ext>
            </a:extLst>
          </p:cNvPr>
          <p:cNvCxnSpPr>
            <a:cxnSpLocks/>
          </p:cNvCxnSpPr>
          <p:nvPr/>
        </p:nvCxnSpPr>
        <p:spPr>
          <a:xfrm>
            <a:off x="6878320" y="1390697"/>
            <a:ext cx="447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41EDB6E3-CD47-0998-9DFF-CB656EBBFDD2}"/>
              </a:ext>
            </a:extLst>
          </p:cNvPr>
          <p:cNvCxnSpPr>
            <a:cxnSpLocks/>
          </p:cNvCxnSpPr>
          <p:nvPr/>
        </p:nvCxnSpPr>
        <p:spPr>
          <a:xfrm flipH="1" flipV="1">
            <a:off x="7211219" y="731520"/>
            <a:ext cx="114141" cy="6591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B34D67BF-EE28-E20E-1C13-147F373D440E}"/>
              </a:ext>
            </a:extLst>
          </p:cNvPr>
          <p:cNvCxnSpPr>
            <a:cxnSpLocks/>
          </p:cNvCxnSpPr>
          <p:nvPr/>
        </p:nvCxnSpPr>
        <p:spPr>
          <a:xfrm flipH="1">
            <a:off x="7406448" y="1998805"/>
            <a:ext cx="795357" cy="12143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AE23C703-3C39-E1D7-D606-83741848F806}"/>
              </a:ext>
            </a:extLst>
          </p:cNvPr>
          <p:cNvSpPr/>
          <p:nvPr/>
        </p:nvSpPr>
        <p:spPr>
          <a:xfrm>
            <a:off x="7159212" y="1006338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CEE118A4-9255-0066-A4A5-F3A96CDE79A9}"/>
              </a:ext>
            </a:extLst>
          </p:cNvPr>
          <p:cNvSpPr/>
          <p:nvPr/>
        </p:nvSpPr>
        <p:spPr>
          <a:xfrm>
            <a:off x="6829033" y="127988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233191E-CABB-09B0-21DD-B4C29066CE3F}"/>
              </a:ext>
            </a:extLst>
          </p:cNvPr>
          <p:cNvSpPr/>
          <p:nvPr/>
        </p:nvSpPr>
        <p:spPr>
          <a:xfrm>
            <a:off x="9542693" y="2120204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53BD9047-009F-C466-ECD6-EAE3A3EEB4F2}"/>
              </a:ext>
            </a:extLst>
          </p:cNvPr>
          <p:cNvCxnSpPr>
            <a:cxnSpLocks/>
          </p:cNvCxnSpPr>
          <p:nvPr/>
        </p:nvCxnSpPr>
        <p:spPr>
          <a:xfrm>
            <a:off x="9636422" y="1398769"/>
            <a:ext cx="41049" cy="72143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436B2FD7-469E-3E69-4BED-F20A69EDC480}"/>
              </a:ext>
            </a:extLst>
          </p:cNvPr>
          <p:cNvCxnSpPr>
            <a:cxnSpLocks/>
          </p:cNvCxnSpPr>
          <p:nvPr/>
        </p:nvCxnSpPr>
        <p:spPr>
          <a:xfrm>
            <a:off x="7377367" y="1395217"/>
            <a:ext cx="588073" cy="9476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57414E70-7901-CF02-36BF-21EBCFF68919}"/>
              </a:ext>
            </a:extLst>
          </p:cNvPr>
          <p:cNvCxnSpPr>
            <a:cxnSpLocks/>
          </p:cNvCxnSpPr>
          <p:nvPr/>
        </p:nvCxnSpPr>
        <p:spPr>
          <a:xfrm>
            <a:off x="7356276" y="1438461"/>
            <a:ext cx="294436" cy="37030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10B4FB95-BED9-1DDF-372E-C1718B4CB1B7}"/>
              </a:ext>
            </a:extLst>
          </p:cNvPr>
          <p:cNvSpPr/>
          <p:nvPr/>
        </p:nvSpPr>
        <p:spPr>
          <a:xfrm>
            <a:off x="7611236" y="1776164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719FD7A7-BDCF-1052-5D14-EFD387C57118}"/>
              </a:ext>
            </a:extLst>
          </p:cNvPr>
          <p:cNvCxnSpPr>
            <a:cxnSpLocks/>
          </p:cNvCxnSpPr>
          <p:nvPr/>
        </p:nvCxnSpPr>
        <p:spPr>
          <a:xfrm>
            <a:off x="7305359" y="1456373"/>
            <a:ext cx="60545" cy="99794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059FA24-659E-117E-11EC-1C5305427B76}"/>
              </a:ext>
            </a:extLst>
          </p:cNvPr>
          <p:cNvSpPr/>
          <p:nvPr/>
        </p:nvSpPr>
        <p:spPr>
          <a:xfrm>
            <a:off x="7231126" y="2454319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E14C579-038E-F416-63C5-2C66D34E8F4E}"/>
              </a:ext>
            </a:extLst>
          </p:cNvPr>
          <p:cNvSpPr/>
          <p:nvPr/>
        </p:nvSpPr>
        <p:spPr>
          <a:xfrm>
            <a:off x="7233351" y="133406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8E3F5522-39E2-D11A-3CDA-E64D4CE3E78E}"/>
              </a:ext>
            </a:extLst>
          </p:cNvPr>
          <p:cNvSpPr/>
          <p:nvPr/>
        </p:nvSpPr>
        <p:spPr>
          <a:xfrm>
            <a:off x="7382670" y="2689037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2432A6C-955E-072F-ABAC-37E923A6B0EB}"/>
              </a:ext>
            </a:extLst>
          </p:cNvPr>
          <p:cNvCxnSpPr>
            <a:cxnSpLocks/>
          </p:cNvCxnSpPr>
          <p:nvPr/>
        </p:nvCxnSpPr>
        <p:spPr>
          <a:xfrm>
            <a:off x="7325360" y="3964701"/>
            <a:ext cx="155351" cy="637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C333E97-10F9-E453-40CD-AD2B240BF7D4}"/>
              </a:ext>
            </a:extLst>
          </p:cNvPr>
          <p:cNvCxnSpPr>
            <a:cxnSpLocks/>
          </p:cNvCxnSpPr>
          <p:nvPr/>
        </p:nvCxnSpPr>
        <p:spPr>
          <a:xfrm flipH="1">
            <a:off x="7325360" y="3551311"/>
            <a:ext cx="162176" cy="4133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1B180A7-9A99-D356-358F-FA7994001DA6}"/>
              </a:ext>
            </a:extLst>
          </p:cNvPr>
          <p:cNvCxnSpPr>
            <a:cxnSpLocks/>
          </p:cNvCxnSpPr>
          <p:nvPr/>
        </p:nvCxnSpPr>
        <p:spPr>
          <a:xfrm>
            <a:off x="7763853" y="3428999"/>
            <a:ext cx="647448" cy="8424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D692943-F371-7D41-6B22-64A86A4C0A77}"/>
              </a:ext>
            </a:extLst>
          </p:cNvPr>
          <p:cNvCxnSpPr>
            <a:cxnSpLocks/>
          </p:cNvCxnSpPr>
          <p:nvPr/>
        </p:nvCxnSpPr>
        <p:spPr>
          <a:xfrm flipH="1">
            <a:off x="7539224" y="3428999"/>
            <a:ext cx="224629" cy="456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7AB07CF9-64E2-6405-981E-4D5F045ACC1B}"/>
              </a:ext>
            </a:extLst>
          </p:cNvPr>
          <p:cNvSpPr/>
          <p:nvPr/>
        </p:nvSpPr>
        <p:spPr>
          <a:xfrm>
            <a:off x="7395208" y="341353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5D4DB4F-2060-BBBC-939F-7FDFB64F0660}"/>
              </a:ext>
            </a:extLst>
          </p:cNvPr>
          <p:cNvSpPr/>
          <p:nvPr/>
        </p:nvSpPr>
        <p:spPr>
          <a:xfrm>
            <a:off x="7776176" y="3484930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5BAB470-F2D5-BF2D-C0A5-98FC765DE6F8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6831216" y="3925783"/>
            <a:ext cx="452307" cy="2882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2E5F25E-F9E7-E18D-5CEC-DB39942A563D}"/>
              </a:ext>
            </a:extLst>
          </p:cNvPr>
          <p:cNvSpPr/>
          <p:nvPr/>
        </p:nvSpPr>
        <p:spPr>
          <a:xfrm>
            <a:off x="6708291" y="4196089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474DB41-E63C-6562-A1EC-103246DB84D9}"/>
              </a:ext>
            </a:extLst>
          </p:cNvPr>
          <p:cNvCxnSpPr>
            <a:cxnSpLocks/>
          </p:cNvCxnSpPr>
          <p:nvPr/>
        </p:nvCxnSpPr>
        <p:spPr>
          <a:xfrm flipH="1" flipV="1">
            <a:off x="6368037" y="3786767"/>
            <a:ext cx="894395" cy="957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1AA68F0-282B-91E4-AD2C-0E504C80A06B}"/>
              </a:ext>
            </a:extLst>
          </p:cNvPr>
          <p:cNvCxnSpPr>
            <a:cxnSpLocks/>
          </p:cNvCxnSpPr>
          <p:nvPr/>
        </p:nvCxnSpPr>
        <p:spPr>
          <a:xfrm flipH="1" flipV="1">
            <a:off x="5796646" y="3780369"/>
            <a:ext cx="622165" cy="63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B06E107-7E93-B74D-69B6-ABF25EC4EC87}"/>
              </a:ext>
            </a:extLst>
          </p:cNvPr>
          <p:cNvCxnSpPr>
            <a:cxnSpLocks/>
          </p:cNvCxnSpPr>
          <p:nvPr/>
        </p:nvCxnSpPr>
        <p:spPr>
          <a:xfrm>
            <a:off x="7559023" y="4717904"/>
            <a:ext cx="107789" cy="2299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8DD8B7D-0A1D-49C4-023A-96CD2C3E77D1}"/>
              </a:ext>
            </a:extLst>
          </p:cNvPr>
          <p:cNvSpPr/>
          <p:nvPr/>
        </p:nvSpPr>
        <p:spPr>
          <a:xfrm rot="16380531">
            <a:off x="7262275" y="2871684"/>
            <a:ext cx="621192" cy="1448523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B3527CB-FFC9-5F22-D508-7579438607D0}"/>
              </a:ext>
            </a:extLst>
          </p:cNvPr>
          <p:cNvSpPr/>
          <p:nvPr/>
        </p:nvSpPr>
        <p:spPr>
          <a:xfrm>
            <a:off x="7262432" y="38213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B72F20B-924F-2A52-4019-5E0A8B21B2D8}"/>
              </a:ext>
            </a:extLst>
          </p:cNvPr>
          <p:cNvSpPr/>
          <p:nvPr/>
        </p:nvSpPr>
        <p:spPr>
          <a:xfrm>
            <a:off x="8116943" y="390354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0AAE176-E6AF-987D-7B9B-7FAF0C092EC4}"/>
              </a:ext>
            </a:extLst>
          </p:cNvPr>
          <p:cNvSpPr/>
          <p:nvPr/>
        </p:nvSpPr>
        <p:spPr>
          <a:xfrm>
            <a:off x="6223622" y="370602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6479F17-59F1-1F33-A339-CBEC050BE3F1}"/>
              </a:ext>
            </a:extLst>
          </p:cNvPr>
          <p:cNvSpPr/>
          <p:nvPr/>
        </p:nvSpPr>
        <p:spPr>
          <a:xfrm>
            <a:off x="6476092" y="4154676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6DF938A-EEB9-50F1-4C93-E4E5EEA94697}"/>
              </a:ext>
            </a:extLst>
          </p:cNvPr>
          <p:cNvSpPr/>
          <p:nvPr/>
        </p:nvSpPr>
        <p:spPr>
          <a:xfrm>
            <a:off x="7422226" y="4527389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6B606C5-3E4F-21BF-3002-30AEFB39671A}"/>
              </a:ext>
            </a:extLst>
          </p:cNvPr>
          <p:cNvCxnSpPr>
            <a:cxnSpLocks/>
          </p:cNvCxnSpPr>
          <p:nvPr/>
        </p:nvCxnSpPr>
        <p:spPr>
          <a:xfrm>
            <a:off x="8998428" y="3964701"/>
            <a:ext cx="192399" cy="8038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3F338460-FDE7-91EA-181C-A1740D42F62E}"/>
              </a:ext>
            </a:extLst>
          </p:cNvPr>
          <p:cNvSpPr/>
          <p:nvPr/>
        </p:nvSpPr>
        <p:spPr>
          <a:xfrm>
            <a:off x="8863650" y="3964701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5791F5A-70B2-D5C3-664C-58DE41805279}"/>
              </a:ext>
            </a:extLst>
          </p:cNvPr>
          <p:cNvCxnSpPr>
            <a:cxnSpLocks/>
          </p:cNvCxnSpPr>
          <p:nvPr/>
        </p:nvCxnSpPr>
        <p:spPr>
          <a:xfrm flipH="1">
            <a:off x="9251829" y="3893114"/>
            <a:ext cx="223406" cy="84892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0E847A96-ED4B-10A8-8910-32ACBAF06C44}"/>
              </a:ext>
            </a:extLst>
          </p:cNvPr>
          <p:cNvSpPr/>
          <p:nvPr/>
        </p:nvSpPr>
        <p:spPr>
          <a:xfrm>
            <a:off x="9340457" y="3893114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D153F3A-E5AA-451E-1BB0-04A949C7782C}"/>
              </a:ext>
            </a:extLst>
          </p:cNvPr>
          <p:cNvSpPr/>
          <p:nvPr/>
        </p:nvSpPr>
        <p:spPr>
          <a:xfrm>
            <a:off x="8914510" y="453784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00EC6C8-DF7E-4A2E-29F1-3978179DED1D}"/>
              </a:ext>
            </a:extLst>
          </p:cNvPr>
          <p:cNvSpPr/>
          <p:nvPr/>
        </p:nvSpPr>
        <p:spPr>
          <a:xfrm>
            <a:off x="8391173" y="122328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1398CFD-C5CD-0267-94B0-E85BD0520EE0}"/>
              </a:ext>
            </a:extLst>
          </p:cNvPr>
          <p:cNvCxnSpPr>
            <a:cxnSpLocks/>
          </p:cNvCxnSpPr>
          <p:nvPr/>
        </p:nvCxnSpPr>
        <p:spPr>
          <a:xfrm>
            <a:off x="8362120" y="790512"/>
            <a:ext cx="163831" cy="43277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A09FC407-97FB-E754-3B10-41C2F00C1C94}"/>
              </a:ext>
            </a:extLst>
          </p:cNvPr>
          <p:cNvSpPr/>
          <p:nvPr/>
        </p:nvSpPr>
        <p:spPr>
          <a:xfrm>
            <a:off x="8227342" y="567871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2F29B9B-64C4-F300-42A4-D2F2A1EDD909}"/>
              </a:ext>
            </a:extLst>
          </p:cNvPr>
          <p:cNvSpPr/>
          <p:nvPr/>
        </p:nvSpPr>
        <p:spPr>
          <a:xfrm>
            <a:off x="7610492" y="783165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E94526-764F-2BD6-54A8-4CD77D088424}"/>
              </a:ext>
            </a:extLst>
          </p:cNvPr>
          <p:cNvSpPr/>
          <p:nvPr/>
        </p:nvSpPr>
        <p:spPr>
          <a:xfrm>
            <a:off x="6978757" y="656287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528DB5B-2891-DDDE-8BF1-DACC8220AA16}"/>
              </a:ext>
            </a:extLst>
          </p:cNvPr>
          <p:cNvSpPr/>
          <p:nvPr/>
        </p:nvSpPr>
        <p:spPr>
          <a:xfrm>
            <a:off x="5545905" y="3659245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1E15FC2-1305-3E9D-F335-FA6DBB4E0C31}"/>
              </a:ext>
            </a:extLst>
          </p:cNvPr>
          <p:cNvSpPr/>
          <p:nvPr/>
        </p:nvSpPr>
        <p:spPr>
          <a:xfrm>
            <a:off x="7573054" y="4854239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8EA552D-BD94-7CE7-A629-5EAF3956FFD3}"/>
              </a:ext>
            </a:extLst>
          </p:cNvPr>
          <p:cNvSpPr/>
          <p:nvPr/>
        </p:nvSpPr>
        <p:spPr>
          <a:xfrm>
            <a:off x="8260959" y="4187342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72700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5DAE-231A-D0A9-61EB-DE9D455C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039D9-77F0-104D-FE24-8D715DA3E573}"/>
              </a:ext>
            </a:extLst>
          </p:cNvPr>
          <p:cNvSpPr/>
          <p:nvPr/>
        </p:nvSpPr>
        <p:spPr>
          <a:xfrm>
            <a:off x="55471" y="32222"/>
            <a:ext cx="4957255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11) 1578-1591 : Au Soudan, le </a:t>
            </a:r>
            <a:r>
              <a:rPr lang="fr-FR" sz="1600" b="1" dirty="0" err="1"/>
              <a:t>Saadien</a:t>
            </a:r>
            <a:r>
              <a:rPr lang="fr-FR" sz="1600" b="1" dirty="0"/>
              <a:t> Al-Mansour s’empare de Tombouctou et de Gao et conquiert l’empire du Songhaï de l’Askia Ishaq II</a:t>
            </a:r>
          </a:p>
          <a:p>
            <a:endParaRPr lang="fr-FR" sz="1600" dirty="0"/>
          </a:p>
          <a:p>
            <a:r>
              <a:rPr lang="fr-FR" sz="1600" dirty="0"/>
              <a:t>*Oct. 1590 : Al-Mansour lance un corps expéditionnaire De mercenaires </a:t>
            </a:r>
            <a:r>
              <a:rPr lang="fr-FR" sz="1600" i="1" dirty="0"/>
              <a:t>Arma</a:t>
            </a:r>
            <a:r>
              <a:rPr lang="fr-FR" sz="1600" dirty="0"/>
              <a:t>, dirigé par Djouder Pacha</a:t>
            </a:r>
          </a:p>
          <a:p>
            <a:r>
              <a:rPr lang="fr-FR" sz="1600" dirty="0"/>
              <a:t>Les Arma atteignent Tombouctou en fév. 1591 ; Puis…</a:t>
            </a:r>
          </a:p>
          <a:p>
            <a:endParaRPr lang="fr-FR" sz="1600" dirty="0"/>
          </a:p>
          <a:p>
            <a:r>
              <a:rPr lang="fr-FR" sz="1600" dirty="0"/>
              <a:t>*Oct. 1591 : A la bataille de </a:t>
            </a:r>
            <a:r>
              <a:rPr lang="fr-FR" sz="1600" dirty="0" err="1"/>
              <a:t>Tondibi</a:t>
            </a:r>
            <a:endParaRPr lang="fr-FR" sz="1600" dirty="0"/>
          </a:p>
          <a:p>
            <a:r>
              <a:rPr lang="fr-FR" sz="1600" dirty="0"/>
              <a:t>A 50 km en amont de Gao</a:t>
            </a:r>
          </a:p>
          <a:p>
            <a:r>
              <a:rPr lang="fr-FR" sz="1600" dirty="0"/>
              <a:t>Victoire écrasante des Marocains contre l’</a:t>
            </a:r>
            <a:r>
              <a:rPr lang="fr-FR" sz="1600" i="1" dirty="0"/>
              <a:t>Askia</a:t>
            </a:r>
            <a:r>
              <a:rPr lang="fr-FR" sz="1600" dirty="0"/>
              <a:t> Ishaq II</a:t>
            </a:r>
          </a:p>
          <a:p>
            <a:r>
              <a:rPr lang="fr-FR" sz="1600" dirty="0"/>
              <a:t>Entrainant la chute de l’Empire du Songhaï…</a:t>
            </a:r>
          </a:p>
          <a:p>
            <a:endParaRPr lang="fr-FR" sz="1600" dirty="0"/>
          </a:p>
          <a:p>
            <a:r>
              <a:rPr lang="fr-FR" sz="1600" dirty="0"/>
              <a:t>NB : Songhaï qui se replie dans le </a:t>
            </a:r>
            <a:r>
              <a:rPr lang="fr-FR" sz="1600" dirty="0" err="1"/>
              <a:t>Dendi</a:t>
            </a:r>
            <a:r>
              <a:rPr lang="fr-FR" sz="1600" dirty="0"/>
              <a:t>, en aval de Gao</a:t>
            </a:r>
          </a:p>
          <a:p>
            <a:endParaRPr lang="fr-FR" sz="1600" dirty="0"/>
          </a:p>
          <a:p>
            <a:r>
              <a:rPr lang="fr-FR" sz="1600" dirty="0"/>
              <a:t>*Epilogue de cette conquête marocaine…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B6DFB3-F3ED-4FD2-91AB-5CDDF693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834" y="89624"/>
            <a:ext cx="6880831" cy="6678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610C808-1BF4-070F-D714-B4E7AD69F9E9}"/>
              </a:ext>
            </a:extLst>
          </p:cNvPr>
          <p:cNvSpPr/>
          <p:nvPr/>
        </p:nvSpPr>
        <p:spPr>
          <a:xfrm>
            <a:off x="8393929" y="12019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895EE46-E2B1-463B-B663-F8EA50CC267A}"/>
              </a:ext>
            </a:extLst>
          </p:cNvPr>
          <p:cNvSpPr/>
          <p:nvPr/>
        </p:nvSpPr>
        <p:spPr>
          <a:xfrm>
            <a:off x="11538301" y="5262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FFC679-1D7C-3DBB-F88C-C2F3C2B655A3}"/>
              </a:ext>
            </a:extLst>
          </p:cNvPr>
          <p:cNvSpPr/>
          <p:nvPr/>
        </p:nvSpPr>
        <p:spPr>
          <a:xfrm>
            <a:off x="7694592" y="1415430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B38327C-CFCF-0B0E-A79F-E355B852A1F7}"/>
              </a:ext>
            </a:extLst>
          </p:cNvPr>
          <p:cNvSpPr/>
          <p:nvPr/>
        </p:nvSpPr>
        <p:spPr>
          <a:xfrm>
            <a:off x="8191448" y="758682"/>
            <a:ext cx="143202" cy="238883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B55E694-AC60-C069-51D4-DB14E6BCE0D6}"/>
              </a:ext>
            </a:extLst>
          </p:cNvPr>
          <p:cNvSpPr/>
          <p:nvPr/>
        </p:nvSpPr>
        <p:spPr>
          <a:xfrm>
            <a:off x="8339470" y="758681"/>
            <a:ext cx="143202" cy="238883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FEE20-0166-DE6D-B86E-4E59D3379844}"/>
              </a:ext>
            </a:extLst>
          </p:cNvPr>
          <p:cNvSpPr/>
          <p:nvPr/>
        </p:nvSpPr>
        <p:spPr>
          <a:xfrm>
            <a:off x="8778521" y="91567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7AA5C68-7C4D-B43E-1A92-C1D5F1311E62}"/>
              </a:ext>
            </a:extLst>
          </p:cNvPr>
          <p:cNvSpPr/>
          <p:nvPr/>
        </p:nvSpPr>
        <p:spPr>
          <a:xfrm>
            <a:off x="9320881" y="74337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993154B-40FA-D35D-3FBC-75A58BA2FC46}"/>
              </a:ext>
            </a:extLst>
          </p:cNvPr>
          <p:cNvSpPr/>
          <p:nvPr/>
        </p:nvSpPr>
        <p:spPr>
          <a:xfrm>
            <a:off x="9183721" y="10849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B233B24-959D-CB51-A692-577D9CA641C4}"/>
              </a:ext>
            </a:extLst>
          </p:cNvPr>
          <p:cNvSpPr/>
          <p:nvPr/>
        </p:nvSpPr>
        <p:spPr>
          <a:xfrm>
            <a:off x="10084394" y="5262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292DC87-8D8A-C4FC-0D9D-54EF054E26F8}"/>
              </a:ext>
            </a:extLst>
          </p:cNvPr>
          <p:cNvSpPr/>
          <p:nvPr/>
        </p:nvSpPr>
        <p:spPr>
          <a:xfrm>
            <a:off x="7557432" y="89624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A4D321E-8FCE-93C1-646A-149277588512}"/>
              </a:ext>
            </a:extLst>
          </p:cNvPr>
          <p:cNvSpPr/>
          <p:nvPr/>
        </p:nvSpPr>
        <p:spPr>
          <a:xfrm>
            <a:off x="8617224" y="600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8FB418A-F3E7-1923-2CE2-9EB95265618D}"/>
              </a:ext>
            </a:extLst>
          </p:cNvPr>
          <p:cNvSpPr/>
          <p:nvPr/>
        </p:nvSpPr>
        <p:spPr>
          <a:xfrm>
            <a:off x="7738704" y="17885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BE025D7-677F-AC8F-45CE-2340CE5613DD}"/>
              </a:ext>
            </a:extLst>
          </p:cNvPr>
          <p:cNvSpPr/>
          <p:nvPr/>
        </p:nvSpPr>
        <p:spPr>
          <a:xfrm>
            <a:off x="10523894" y="172821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016D5BA-5D95-7A2E-17C7-816B5B377941}"/>
              </a:ext>
            </a:extLst>
          </p:cNvPr>
          <p:cNvCxnSpPr>
            <a:cxnSpLocks/>
          </p:cNvCxnSpPr>
          <p:nvPr/>
        </p:nvCxnSpPr>
        <p:spPr>
          <a:xfrm>
            <a:off x="8617224" y="1905506"/>
            <a:ext cx="596569" cy="111242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736DB7A-7DB7-0C9A-C191-093A7BDA88B7}"/>
              </a:ext>
            </a:extLst>
          </p:cNvPr>
          <p:cNvCxnSpPr>
            <a:cxnSpLocks/>
          </p:cNvCxnSpPr>
          <p:nvPr/>
        </p:nvCxnSpPr>
        <p:spPr>
          <a:xfrm flipH="1">
            <a:off x="8577748" y="3217552"/>
            <a:ext cx="539058" cy="45464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487FEADD-4B4B-0434-452E-B3B13E259D19}"/>
              </a:ext>
            </a:extLst>
          </p:cNvPr>
          <p:cNvSpPr/>
          <p:nvPr/>
        </p:nvSpPr>
        <p:spPr>
          <a:xfrm>
            <a:off x="9076633" y="301793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6CA0E19-B04F-5FBD-61C9-3E76E9257F10}"/>
              </a:ext>
            </a:extLst>
          </p:cNvPr>
          <p:cNvCxnSpPr>
            <a:cxnSpLocks/>
          </p:cNvCxnSpPr>
          <p:nvPr/>
        </p:nvCxnSpPr>
        <p:spPr>
          <a:xfrm>
            <a:off x="8777773" y="3972610"/>
            <a:ext cx="310799" cy="131151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784781C0-1E89-1D3D-F081-4F3C4791F391}"/>
              </a:ext>
            </a:extLst>
          </p:cNvPr>
          <p:cNvSpPr/>
          <p:nvPr/>
        </p:nvSpPr>
        <p:spPr>
          <a:xfrm>
            <a:off x="8347668" y="363959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FA4E229-DD94-F50B-C23D-6737307BB619}"/>
              </a:ext>
            </a:extLst>
          </p:cNvPr>
          <p:cNvCxnSpPr>
            <a:cxnSpLocks/>
          </p:cNvCxnSpPr>
          <p:nvPr/>
        </p:nvCxnSpPr>
        <p:spPr>
          <a:xfrm>
            <a:off x="8577748" y="3829632"/>
            <a:ext cx="295327" cy="33301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8F07D2CE-028F-EC1E-6E52-531D1C93DEA3}"/>
              </a:ext>
            </a:extLst>
          </p:cNvPr>
          <p:cNvSpPr/>
          <p:nvPr/>
        </p:nvSpPr>
        <p:spPr>
          <a:xfrm>
            <a:off x="8642995" y="3972610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10CEEEF-EBC9-1C46-2204-5ED42E9FD6E4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8013024" y="1905506"/>
            <a:ext cx="604200" cy="116935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E4A82EB7-2D49-5F82-77BC-A3C49FAD9EBB}"/>
              </a:ext>
            </a:extLst>
          </p:cNvPr>
          <p:cNvSpPr/>
          <p:nvPr/>
        </p:nvSpPr>
        <p:spPr>
          <a:xfrm>
            <a:off x="8480064" y="19055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304302FC-A64E-2859-17B3-D67235FC34CB}"/>
              </a:ext>
            </a:extLst>
          </p:cNvPr>
          <p:cNvCxnSpPr>
            <a:cxnSpLocks/>
          </p:cNvCxnSpPr>
          <p:nvPr/>
        </p:nvCxnSpPr>
        <p:spPr>
          <a:xfrm>
            <a:off x="8993270" y="5316734"/>
            <a:ext cx="641407" cy="22264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AE891907-9686-B40A-E831-5FBC56FD773A}"/>
              </a:ext>
            </a:extLst>
          </p:cNvPr>
          <p:cNvSpPr/>
          <p:nvPr/>
        </p:nvSpPr>
        <p:spPr>
          <a:xfrm>
            <a:off x="8953794" y="5284129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B8EE8D9F-562A-123B-1306-EDD2797B3977}"/>
              </a:ext>
            </a:extLst>
          </p:cNvPr>
          <p:cNvCxnSpPr>
            <a:cxnSpLocks/>
          </p:cNvCxnSpPr>
          <p:nvPr/>
        </p:nvCxnSpPr>
        <p:spPr>
          <a:xfrm>
            <a:off x="9825281" y="5696806"/>
            <a:ext cx="162164" cy="32944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D3F4D170-7A27-F496-6DEC-29AB64F27692}"/>
              </a:ext>
            </a:extLst>
          </p:cNvPr>
          <p:cNvSpPr/>
          <p:nvPr/>
        </p:nvSpPr>
        <p:spPr>
          <a:xfrm>
            <a:off x="9595201" y="5506770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896CEAD-6B94-5282-7522-393CC6306FA6}"/>
              </a:ext>
            </a:extLst>
          </p:cNvPr>
          <p:cNvSpPr/>
          <p:nvPr/>
        </p:nvSpPr>
        <p:spPr>
          <a:xfrm>
            <a:off x="9852667" y="6026252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626587E-87D4-8BCD-61A8-1E2A60CD6BF2}"/>
              </a:ext>
            </a:extLst>
          </p:cNvPr>
          <p:cNvSpPr/>
          <p:nvPr/>
        </p:nvSpPr>
        <p:spPr>
          <a:xfrm>
            <a:off x="5767664" y="5875670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19775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352E-85B7-8FEE-F53B-4FFBB1E7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4FC535-E9DB-88FE-E990-38A43D3DB866}"/>
              </a:ext>
            </a:extLst>
          </p:cNvPr>
          <p:cNvSpPr/>
          <p:nvPr/>
        </p:nvSpPr>
        <p:spPr>
          <a:xfrm>
            <a:off x="83336" y="89624"/>
            <a:ext cx="5830866" cy="3616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1) 1511-1549 : Au Maroc, les Saadiens chassent les Portugais des </a:t>
            </a:r>
            <a:r>
              <a:rPr lang="fr-FR" sz="1500" b="1" i="1" dirty="0" err="1"/>
              <a:t>fronteiras</a:t>
            </a:r>
            <a:r>
              <a:rPr lang="fr-FR" sz="1500" b="1" dirty="0"/>
              <a:t> de la côte atlantique ; Et après les prises de Marrakech et de Fès, ils supplantent les Wattassides</a:t>
            </a:r>
            <a:endParaRPr lang="fr-FR" sz="1500" dirty="0"/>
          </a:p>
          <a:p>
            <a:endParaRPr lang="fr-FR" sz="800" dirty="0"/>
          </a:p>
          <a:p>
            <a:r>
              <a:rPr lang="fr-FR" sz="1600" dirty="0"/>
              <a:t>*1511 : Les Saadiens, dirigés par Abou al-</a:t>
            </a:r>
            <a:r>
              <a:rPr lang="fr-FR" sz="1600" dirty="0" err="1"/>
              <a:t>Qaim</a:t>
            </a:r>
            <a:endParaRPr lang="fr-FR" sz="1600" dirty="0"/>
          </a:p>
          <a:p>
            <a:r>
              <a:rPr lang="fr-FR" sz="1600" dirty="0"/>
              <a:t>Lancent le </a:t>
            </a:r>
            <a:r>
              <a:rPr lang="fr-FR" sz="1600" i="1" dirty="0"/>
              <a:t>djihad</a:t>
            </a:r>
            <a:r>
              <a:rPr lang="fr-FR" sz="1600" dirty="0"/>
              <a:t> contre les Portugais</a:t>
            </a:r>
          </a:p>
          <a:p>
            <a:r>
              <a:rPr lang="fr-FR" sz="1600" dirty="0"/>
              <a:t>Saadiens en lutte également contre les Wattassides de Fès</a:t>
            </a:r>
          </a:p>
          <a:p>
            <a:endParaRPr lang="fr-FR" sz="1600" dirty="0"/>
          </a:p>
          <a:p>
            <a:r>
              <a:rPr lang="fr-FR" sz="1600" dirty="0"/>
              <a:t>*Une double-lutte d’une quarantaine d’années ; Chronologie…</a:t>
            </a:r>
          </a:p>
          <a:p>
            <a:endParaRPr lang="fr-FR" sz="1600" dirty="0"/>
          </a:p>
          <a:p>
            <a:r>
              <a:rPr lang="fr-FR" sz="1600" dirty="0"/>
              <a:t>*1525 : Ahmed al-</a:t>
            </a:r>
            <a:r>
              <a:rPr lang="fr-FR" sz="1600" dirty="0" err="1"/>
              <a:t>Araj</a:t>
            </a:r>
            <a:r>
              <a:rPr lang="fr-FR" sz="1600" dirty="0"/>
              <a:t> (1517) prend Marrakech aux </a:t>
            </a:r>
            <a:r>
              <a:rPr lang="fr-FR" sz="1600" dirty="0" err="1"/>
              <a:t>Hintata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*1527 : Traité de paix avec les Wattassides</a:t>
            </a:r>
          </a:p>
          <a:p>
            <a:r>
              <a:rPr lang="fr-FR" sz="1600" dirty="0"/>
              <a:t>Les Saadiens conservent le Souss et Marrakech</a:t>
            </a:r>
          </a:p>
          <a:p>
            <a:r>
              <a:rPr lang="fr-FR" sz="1600" dirty="0"/>
              <a:t>Et peuvent ainsi poursuivre leur lutte contre les Portugais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315D7-AE74-20BB-F442-F831328456DD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7A25B-4D5C-E647-EEBB-2A2D6134685A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E62020-D28F-6E5D-FD15-D3D4FC274195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C5E67-E3D0-B133-FCEF-A1CDB720E78C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90D5A-A749-2A35-50AF-C1CED127C006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FF9B610-A5EF-465F-D93B-FC1AE1FAD121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6D9F2BA-B4A1-2B3D-D00B-137B73F9532C}"/>
              </a:ext>
            </a:extLst>
          </p:cNvPr>
          <p:cNvCxnSpPr>
            <a:cxnSpLocks/>
            <a:stCxn id="7" idx="2"/>
            <a:endCxn id="4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FADE3D0B-727A-B7C1-D199-F037717E929E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C26832D-C241-6462-04B6-AB7EEB38E460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ED2D42-340C-D034-E104-9A1B0BFE9679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992136ED-7B5F-014D-05D4-2D41A3133ABF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57893433-DD9A-BBC1-2AE6-26BF5D124608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D373546-43F5-9F25-AF49-FBD396AEBEC5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F97BEF4-8E83-C4D8-8506-05BB0D2B8018}"/>
              </a:ext>
            </a:extLst>
          </p:cNvPr>
          <p:cNvCxnSpPr>
            <a:cxnSpLocks/>
            <a:stCxn id="6" idx="2"/>
            <a:endCxn id="31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E6FD617-3D0A-5ABD-31D1-AE0440EFD3E9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1B8E0BA-921E-E684-C0C9-B11899A6921D}"/>
              </a:ext>
            </a:extLst>
          </p:cNvPr>
          <p:cNvCxnSpPr>
            <a:cxnSpLocks/>
            <a:stCxn id="13" idx="2"/>
            <a:endCxn id="39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B6090BD-C159-05F9-BD53-CBC318235E82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49" name="Connecteur : en angle 48">
            <a:extLst>
              <a:ext uri="{FF2B5EF4-FFF2-40B4-BE49-F238E27FC236}">
                <a16:creationId xmlns:a16="http://schemas.microsoft.com/office/drawing/2014/main" id="{016558F0-4496-3863-7239-C8904EAF5D21}"/>
              </a:ext>
            </a:extLst>
          </p:cNvPr>
          <p:cNvCxnSpPr>
            <a:cxnSpLocks/>
            <a:stCxn id="13" idx="2"/>
            <a:endCxn id="48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D6B019F5-AFC5-DDF5-0400-33C8D5411196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A0B722C-9BEC-D0B8-31F5-5E0F20C42A84}"/>
              </a:ext>
            </a:extLst>
          </p:cNvPr>
          <p:cNvCxnSpPr>
            <a:cxnSpLocks/>
            <a:stCxn id="48" idx="2"/>
            <a:endCxn id="52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E3CF24D8-F466-2131-7269-FDD364A31EE4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58" name="Connecteur : en angle 57">
            <a:extLst>
              <a:ext uri="{FF2B5EF4-FFF2-40B4-BE49-F238E27FC236}">
                <a16:creationId xmlns:a16="http://schemas.microsoft.com/office/drawing/2014/main" id="{FEFB66CF-E5BD-500E-114F-518CBEDEEF60}"/>
              </a:ext>
            </a:extLst>
          </p:cNvPr>
          <p:cNvCxnSpPr>
            <a:cxnSpLocks/>
            <a:stCxn id="48" idx="2"/>
            <a:endCxn id="56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EF49B94D-CCB6-5E20-F138-A958E1E2BCC1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1FE517B5-3865-9FDC-D9C0-DFE00043551D}"/>
              </a:ext>
            </a:extLst>
          </p:cNvPr>
          <p:cNvCxnSpPr>
            <a:cxnSpLocks/>
            <a:stCxn id="48" idx="2"/>
            <a:endCxn id="61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58C4869F-31D4-697E-2F18-C453BA21A114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55E424B-4E6E-728E-5B09-2677D847CE3D}"/>
              </a:ext>
            </a:extLst>
          </p:cNvPr>
          <p:cNvCxnSpPr>
            <a:cxnSpLocks/>
            <a:stCxn id="56" idx="2"/>
            <a:endCxn id="69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B61C7FC6-E0EF-D6BB-AB2E-8CD3BCB1D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6BDB492F-3AD5-B4F1-0924-2F3CBA0AFE64}"/>
              </a:ext>
            </a:extLst>
          </p:cNvPr>
          <p:cNvSpPr/>
          <p:nvPr/>
        </p:nvSpPr>
        <p:spPr>
          <a:xfrm>
            <a:off x="6507426" y="4637595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ED885B-9AAF-265F-CC4E-7D1403B56B33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00154EC-E670-F24D-B9FC-B45890B043FD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058039D-9594-B74B-AF1D-CB9B485BD275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428AD79-E9C5-1046-0E5B-08F83644B595}"/>
              </a:ext>
            </a:extLst>
          </p:cNvPr>
          <p:cNvSpPr/>
          <p:nvPr/>
        </p:nvSpPr>
        <p:spPr>
          <a:xfrm>
            <a:off x="8376539" y="1869601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1557A40-C910-4A75-09B0-350903FF7BE7}"/>
              </a:ext>
            </a:extLst>
          </p:cNvPr>
          <p:cNvSpPr/>
          <p:nvPr/>
        </p:nvSpPr>
        <p:spPr>
          <a:xfrm>
            <a:off x="6507426" y="498839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AD1E503-4B87-285D-E31B-C191C45948D8}"/>
              </a:ext>
            </a:extLst>
          </p:cNvPr>
          <p:cNvSpPr/>
          <p:nvPr/>
        </p:nvSpPr>
        <p:spPr>
          <a:xfrm>
            <a:off x="6847732" y="3652075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E99E2DA-A1CE-EF12-6313-E803A60A9CA5}"/>
              </a:ext>
            </a:extLst>
          </p:cNvPr>
          <p:cNvSpPr/>
          <p:nvPr/>
        </p:nvSpPr>
        <p:spPr>
          <a:xfrm>
            <a:off x="7244026" y="310010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D05EEB-07F4-9FAA-4485-C8433481C1CF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8AB095-CC71-6D84-FC18-79CEF17756D7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8DF3BD1-4986-3E47-E73D-4F0C95BFEA73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9CA12DC-7DC5-80B7-B987-31396A95CF62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D09065D-C3B6-BEB3-D3E6-21030E847DC1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A23F151-3E4C-E1D2-5AD1-957B1A6789F7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FEC2353-F4A0-CEF6-FC5E-E86DAAA9DD0F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06AB1F6-C1D8-2B79-28B5-5EE686B1A3E9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7081466" y="4324992"/>
            <a:ext cx="339893" cy="4295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0E986CA0-D436-DE8C-95C7-4A9CE7C1EC3C}"/>
              </a:ext>
            </a:extLst>
          </p:cNvPr>
          <p:cNvSpPr/>
          <p:nvPr/>
        </p:nvSpPr>
        <p:spPr>
          <a:xfrm>
            <a:off x="6944306" y="4754529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91890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7B8A6-E69B-562F-6830-8EF386F0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D14A2-96CB-196F-4157-6EE5AF6C9AE6}"/>
              </a:ext>
            </a:extLst>
          </p:cNvPr>
          <p:cNvSpPr/>
          <p:nvPr/>
        </p:nvSpPr>
        <p:spPr>
          <a:xfrm>
            <a:off x="55471" y="32222"/>
            <a:ext cx="4957255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11) 1578-1591 : Au Soudan, le </a:t>
            </a:r>
            <a:r>
              <a:rPr lang="fr-FR" sz="1600" b="1" dirty="0" err="1"/>
              <a:t>Saadien</a:t>
            </a:r>
            <a:r>
              <a:rPr lang="fr-FR" sz="1600" b="1" dirty="0"/>
              <a:t> Al-Mansour s’empare de Tombouctou et de Gao et conquiert l’empire du Songhaï de l’Askia Ishaq II</a:t>
            </a:r>
          </a:p>
          <a:p>
            <a:endParaRPr lang="fr-FR" sz="1600" dirty="0"/>
          </a:p>
          <a:p>
            <a:r>
              <a:rPr lang="fr-FR" sz="1600" dirty="0"/>
              <a:t>*1618 : Peu d’or, le Maroc</a:t>
            </a:r>
          </a:p>
          <a:p>
            <a:r>
              <a:rPr lang="fr-FR" sz="1600" dirty="0"/>
              <a:t>Se désintéresse du pachalik de Tombouctou</a:t>
            </a:r>
          </a:p>
          <a:p>
            <a:endParaRPr lang="fr-FR" sz="1600" dirty="0"/>
          </a:p>
          <a:p>
            <a:r>
              <a:rPr lang="fr-FR" sz="1600" dirty="0"/>
              <a:t>*En revanche, les </a:t>
            </a:r>
            <a:r>
              <a:rPr lang="fr-FR" sz="1600" i="1" dirty="0"/>
              <a:t>Arma</a:t>
            </a:r>
            <a:r>
              <a:rPr lang="fr-FR" sz="1600" dirty="0"/>
              <a:t> le contrôleront</a:t>
            </a:r>
          </a:p>
          <a:p>
            <a:r>
              <a:rPr lang="fr-FR" sz="1600" dirty="0"/>
              <a:t>Jusqu’au XVIIIe siècle</a:t>
            </a:r>
          </a:p>
          <a:p>
            <a:endParaRPr lang="fr-FR" sz="1600" dirty="0"/>
          </a:p>
          <a:p>
            <a:r>
              <a:rPr lang="fr-FR" sz="1600" b="1" dirty="0"/>
              <a:t>*Mais, pour le 12</a:t>
            </a:r>
            <a:r>
              <a:rPr lang="fr-FR" sz="1600" b="1" baseline="30000" dirty="0"/>
              <a:t>ème</a:t>
            </a:r>
            <a:r>
              <a:rPr lang="fr-FR" sz="1600" b="1" dirty="0"/>
              <a:t> et dernier temps</a:t>
            </a:r>
          </a:p>
          <a:p>
            <a:r>
              <a:rPr lang="fr-FR" sz="1600" b="1" dirty="0"/>
              <a:t>Revenons au Maroc</a:t>
            </a:r>
          </a:p>
          <a:p>
            <a:r>
              <a:rPr lang="fr-FR" sz="1600" b="1" dirty="0"/>
              <a:t>Et en 1578, au début du règne d’Al-Mansour…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87A5BE-C6D0-ACB1-F19C-40AC003B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834" y="89624"/>
            <a:ext cx="6880831" cy="6678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C5FFC4D-6883-9955-21E3-8F7D19EAEE9D}"/>
              </a:ext>
            </a:extLst>
          </p:cNvPr>
          <p:cNvSpPr/>
          <p:nvPr/>
        </p:nvSpPr>
        <p:spPr>
          <a:xfrm>
            <a:off x="8393929" y="12019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881A1F0-02F9-F188-552B-6F769CE8D83C}"/>
              </a:ext>
            </a:extLst>
          </p:cNvPr>
          <p:cNvSpPr/>
          <p:nvPr/>
        </p:nvSpPr>
        <p:spPr>
          <a:xfrm>
            <a:off x="11538301" y="5262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AC55895-187A-F77A-0EA4-FD43EE148655}"/>
              </a:ext>
            </a:extLst>
          </p:cNvPr>
          <p:cNvSpPr/>
          <p:nvPr/>
        </p:nvSpPr>
        <p:spPr>
          <a:xfrm>
            <a:off x="7694592" y="1415430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04BBE8-079F-A593-5A2F-6517CA692B6D}"/>
              </a:ext>
            </a:extLst>
          </p:cNvPr>
          <p:cNvSpPr/>
          <p:nvPr/>
        </p:nvSpPr>
        <p:spPr>
          <a:xfrm>
            <a:off x="8191448" y="758682"/>
            <a:ext cx="143202" cy="238883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359EAD-5BE7-2E0E-C30C-39AF0BE8439D}"/>
              </a:ext>
            </a:extLst>
          </p:cNvPr>
          <p:cNvSpPr/>
          <p:nvPr/>
        </p:nvSpPr>
        <p:spPr>
          <a:xfrm>
            <a:off x="8339470" y="758681"/>
            <a:ext cx="143202" cy="238883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1690C6B-2F6B-BD97-3271-4E9972EB16E6}"/>
              </a:ext>
            </a:extLst>
          </p:cNvPr>
          <p:cNvSpPr/>
          <p:nvPr/>
        </p:nvSpPr>
        <p:spPr>
          <a:xfrm>
            <a:off x="8778521" y="91567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CF940D-F3CC-B733-BCCF-E13ABF61C1D1}"/>
              </a:ext>
            </a:extLst>
          </p:cNvPr>
          <p:cNvSpPr/>
          <p:nvPr/>
        </p:nvSpPr>
        <p:spPr>
          <a:xfrm>
            <a:off x="9320881" y="74337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63EE0CB-6B1B-1F1E-1326-FD3F5A94F4FD}"/>
              </a:ext>
            </a:extLst>
          </p:cNvPr>
          <p:cNvSpPr/>
          <p:nvPr/>
        </p:nvSpPr>
        <p:spPr>
          <a:xfrm>
            <a:off x="9183721" y="10849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55EA4CC-028C-21A8-89B8-1B80EF14ABC1}"/>
              </a:ext>
            </a:extLst>
          </p:cNvPr>
          <p:cNvSpPr/>
          <p:nvPr/>
        </p:nvSpPr>
        <p:spPr>
          <a:xfrm>
            <a:off x="10084394" y="5262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8879BF1-7260-30A1-1D3E-DC47A2A91BF1}"/>
              </a:ext>
            </a:extLst>
          </p:cNvPr>
          <p:cNvSpPr/>
          <p:nvPr/>
        </p:nvSpPr>
        <p:spPr>
          <a:xfrm>
            <a:off x="7557432" y="89624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B63FFDE-A047-ABCF-7516-2A88CB95E1F6}"/>
              </a:ext>
            </a:extLst>
          </p:cNvPr>
          <p:cNvSpPr/>
          <p:nvPr/>
        </p:nvSpPr>
        <p:spPr>
          <a:xfrm>
            <a:off x="8617224" y="600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1B85719-A81F-4EDA-AB59-3C11A3F26F4C}"/>
              </a:ext>
            </a:extLst>
          </p:cNvPr>
          <p:cNvSpPr/>
          <p:nvPr/>
        </p:nvSpPr>
        <p:spPr>
          <a:xfrm>
            <a:off x="10523894" y="172821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5568772-FF46-4347-1510-C04598B82641}"/>
              </a:ext>
            </a:extLst>
          </p:cNvPr>
          <p:cNvCxnSpPr>
            <a:cxnSpLocks/>
          </p:cNvCxnSpPr>
          <p:nvPr/>
        </p:nvCxnSpPr>
        <p:spPr>
          <a:xfrm>
            <a:off x="8617224" y="1905506"/>
            <a:ext cx="596569" cy="111242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395A57B-E83F-689F-4C52-51DAF580B17B}"/>
              </a:ext>
            </a:extLst>
          </p:cNvPr>
          <p:cNvCxnSpPr>
            <a:cxnSpLocks/>
          </p:cNvCxnSpPr>
          <p:nvPr/>
        </p:nvCxnSpPr>
        <p:spPr>
          <a:xfrm flipH="1">
            <a:off x="8577748" y="3217552"/>
            <a:ext cx="539058" cy="45464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42F2B53D-9D53-A91A-37F8-D5843265F1E7}"/>
              </a:ext>
            </a:extLst>
          </p:cNvPr>
          <p:cNvSpPr/>
          <p:nvPr/>
        </p:nvSpPr>
        <p:spPr>
          <a:xfrm>
            <a:off x="9076633" y="301793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5300749-D471-8F19-711D-54B07CEDF805}"/>
              </a:ext>
            </a:extLst>
          </p:cNvPr>
          <p:cNvCxnSpPr>
            <a:cxnSpLocks/>
          </p:cNvCxnSpPr>
          <p:nvPr/>
        </p:nvCxnSpPr>
        <p:spPr>
          <a:xfrm>
            <a:off x="8777773" y="3972610"/>
            <a:ext cx="310799" cy="131151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86D72A8C-EF26-6FB2-21CA-95E874EB4BD8}"/>
              </a:ext>
            </a:extLst>
          </p:cNvPr>
          <p:cNvSpPr/>
          <p:nvPr/>
        </p:nvSpPr>
        <p:spPr>
          <a:xfrm>
            <a:off x="8347668" y="363959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5D02F532-2CEC-13D2-54F0-37E1A461B273}"/>
              </a:ext>
            </a:extLst>
          </p:cNvPr>
          <p:cNvCxnSpPr>
            <a:cxnSpLocks/>
          </p:cNvCxnSpPr>
          <p:nvPr/>
        </p:nvCxnSpPr>
        <p:spPr>
          <a:xfrm>
            <a:off x="8577748" y="3829632"/>
            <a:ext cx="295327" cy="33301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D6F48951-A626-29DA-8463-D49618EC6829}"/>
              </a:ext>
            </a:extLst>
          </p:cNvPr>
          <p:cNvSpPr/>
          <p:nvPr/>
        </p:nvSpPr>
        <p:spPr>
          <a:xfrm>
            <a:off x="8642995" y="3972610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F881000-C130-D53A-70C7-04E7A7442336}"/>
              </a:ext>
            </a:extLst>
          </p:cNvPr>
          <p:cNvCxnSpPr>
            <a:cxnSpLocks/>
          </p:cNvCxnSpPr>
          <p:nvPr/>
        </p:nvCxnSpPr>
        <p:spPr>
          <a:xfrm>
            <a:off x="8993270" y="5316734"/>
            <a:ext cx="641407" cy="22264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14ABE46C-F959-6A3E-BF75-1E0CB620CF6C}"/>
              </a:ext>
            </a:extLst>
          </p:cNvPr>
          <p:cNvSpPr/>
          <p:nvPr/>
        </p:nvSpPr>
        <p:spPr>
          <a:xfrm>
            <a:off x="8953794" y="528412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8037A85-EC39-8E6E-0385-7C4232487B47}"/>
              </a:ext>
            </a:extLst>
          </p:cNvPr>
          <p:cNvSpPr/>
          <p:nvPr/>
        </p:nvSpPr>
        <p:spPr>
          <a:xfrm>
            <a:off x="9595201" y="5506770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3BAC221-212A-DB68-1B02-66E5474360ED}"/>
              </a:ext>
            </a:extLst>
          </p:cNvPr>
          <p:cNvSpPr/>
          <p:nvPr/>
        </p:nvSpPr>
        <p:spPr>
          <a:xfrm>
            <a:off x="9852667" y="6026252"/>
            <a:ext cx="269556" cy="22264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0496D5D-2EE7-CAF3-B37B-84984936E74D}"/>
              </a:ext>
            </a:extLst>
          </p:cNvPr>
          <p:cNvSpPr/>
          <p:nvPr/>
        </p:nvSpPr>
        <p:spPr>
          <a:xfrm>
            <a:off x="7738704" y="17885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7E02C30-B086-CBFD-950D-97B9F8F2DD99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013024" y="1905506"/>
            <a:ext cx="604200" cy="116935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E397C125-82B3-E051-DACD-2EAB8E74F614}"/>
              </a:ext>
            </a:extLst>
          </p:cNvPr>
          <p:cNvSpPr/>
          <p:nvPr/>
        </p:nvSpPr>
        <p:spPr>
          <a:xfrm>
            <a:off x="8480064" y="19055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6119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B524B-4554-F939-4B39-694E3C887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1A16C12-FDEC-B859-B1FF-E8B55792407B}"/>
              </a:ext>
            </a:extLst>
          </p:cNvPr>
          <p:cNvSpPr/>
          <p:nvPr/>
        </p:nvSpPr>
        <p:spPr>
          <a:xfrm>
            <a:off x="55470" y="89624"/>
            <a:ext cx="5038003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12) 1578(-1603) : Règne d’Al-Mansour, sultan </a:t>
            </a:r>
            <a:r>
              <a:rPr lang="fr-FR" sz="1600" b="1" dirty="0" err="1"/>
              <a:t>saadien</a:t>
            </a:r>
            <a:r>
              <a:rPr lang="fr-FR" sz="1600" b="1" dirty="0"/>
              <a:t> du Maroc : Le Maroc affirme son indépendance face à l’Empire ottoman de Mourad III ; Puis il rejette l’alliance avec l’Espagne de Philippe II pour se rapprocher de l’Angleterre d’Elisabeth 1</a:t>
            </a:r>
            <a:r>
              <a:rPr lang="fr-FR" sz="1600" b="1" baseline="30000" dirty="0"/>
              <a:t>ère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*1578-81 : Après la victoire marocaine contre le Portugal</a:t>
            </a:r>
          </a:p>
          <a:p>
            <a:r>
              <a:rPr lang="fr-FR" sz="1600" dirty="0"/>
              <a:t>Et la fin - provisoire - de la guerre en Méditerranée</a:t>
            </a:r>
          </a:p>
          <a:p>
            <a:r>
              <a:rPr lang="fr-FR" sz="1600" dirty="0"/>
              <a:t>Entre Espagnols et Ottomans…</a:t>
            </a:r>
          </a:p>
          <a:p>
            <a:endParaRPr lang="fr-FR" sz="1600" dirty="0"/>
          </a:p>
          <a:p>
            <a:r>
              <a:rPr lang="fr-FR" sz="1600" dirty="0"/>
              <a:t>*1580-90 : Une nouvelle géopolitique complexe</a:t>
            </a:r>
          </a:p>
          <a:p>
            <a:r>
              <a:rPr lang="fr-FR" sz="1600" dirty="0"/>
              <a:t>Se met en place ; </a:t>
            </a:r>
            <a:r>
              <a:rPr lang="fr-FR" sz="1600" b="1" dirty="0"/>
              <a:t>En trois points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a) 1578 : Dans un 1</a:t>
            </a:r>
            <a:r>
              <a:rPr lang="fr-FR" sz="1600" baseline="30000" dirty="0"/>
              <a:t>er</a:t>
            </a:r>
            <a:r>
              <a:rPr lang="fr-FR" sz="1600" dirty="0"/>
              <a:t> temps, pour </a:t>
            </a:r>
            <a:r>
              <a:rPr lang="fr-FR" sz="1600" b="1" dirty="0"/>
              <a:t>Al-Mansour</a:t>
            </a:r>
            <a:r>
              <a:rPr lang="fr-FR" sz="1600" dirty="0"/>
              <a:t> (1578-1603)</a:t>
            </a:r>
            <a:endParaRPr lang="fr-FR" sz="1600" b="1" dirty="0"/>
          </a:p>
          <a:p>
            <a:r>
              <a:rPr lang="fr-FR" sz="1600" dirty="0"/>
              <a:t>Après sa victoire contre les Portugais, conserver</a:t>
            </a:r>
          </a:p>
          <a:p>
            <a:r>
              <a:rPr lang="fr-FR" sz="1600" dirty="0"/>
              <a:t>L’alliance avec </a:t>
            </a:r>
            <a:r>
              <a:rPr lang="fr-FR" sz="1600" b="1" dirty="0"/>
              <a:t>Philippe II </a:t>
            </a:r>
            <a:r>
              <a:rPr lang="fr-FR" sz="1600" dirty="0"/>
              <a:t>d’Espagne-Portugal (1556-98)</a:t>
            </a:r>
          </a:p>
          <a:p>
            <a:endParaRPr lang="fr-FR" sz="1600" dirty="0"/>
          </a:p>
          <a:p>
            <a:r>
              <a:rPr lang="fr-FR" sz="1600" dirty="0"/>
              <a:t>*Et malgré </a:t>
            </a:r>
            <a:r>
              <a:rPr lang="fr-FR" sz="1600" i="1" dirty="0"/>
              <a:t>l’admiration</a:t>
            </a:r>
            <a:r>
              <a:rPr lang="fr-FR" sz="1600" dirty="0"/>
              <a:t>, rejeter l’hégémonie ottomane</a:t>
            </a:r>
          </a:p>
          <a:p>
            <a:r>
              <a:rPr lang="fr-FR" sz="1600" b="1" dirty="0"/>
              <a:t>Ainsi</a:t>
            </a:r>
            <a:r>
              <a:rPr lang="fr-FR" sz="1600" dirty="0"/>
              <a:t>…</a:t>
            </a:r>
          </a:p>
        </p:txBody>
      </p:sp>
      <p:pic>
        <p:nvPicPr>
          <p:cNvPr id="31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E21C75C7-B5B7-BD56-259E-CCF53D2E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25" y="94645"/>
            <a:ext cx="6774106" cy="50117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22227D08-BB43-8709-0739-3EDE20572813}"/>
              </a:ext>
            </a:extLst>
          </p:cNvPr>
          <p:cNvSpPr/>
          <p:nvPr/>
        </p:nvSpPr>
        <p:spPr>
          <a:xfrm>
            <a:off x="7684795" y="1992298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6CC6C2D-5303-46CC-4D01-BFACC9D793C6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9E9E6DB-CCC7-483D-3BFA-6CCC2437262E}"/>
              </a:ext>
            </a:extLst>
          </p:cNvPr>
          <p:cNvCxnSpPr>
            <a:cxnSpLocks/>
            <a:stCxn id="36" idx="4"/>
          </p:cNvCxnSpPr>
          <p:nvPr/>
        </p:nvCxnSpPr>
        <p:spPr>
          <a:xfrm flipH="1">
            <a:off x="7789558" y="2196099"/>
            <a:ext cx="10160" cy="5942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9629FE3F-142F-18D0-C95C-04CCCAEBF6AC}"/>
              </a:ext>
            </a:extLst>
          </p:cNvPr>
          <p:cNvSpPr/>
          <p:nvPr/>
        </p:nvSpPr>
        <p:spPr>
          <a:xfrm>
            <a:off x="8978702" y="2192911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E077595-E6F8-5692-FDA0-32EDBB66679F}"/>
              </a:ext>
            </a:extLst>
          </p:cNvPr>
          <p:cNvSpPr/>
          <p:nvPr/>
        </p:nvSpPr>
        <p:spPr>
          <a:xfrm>
            <a:off x="8097342" y="1717640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ADD23D09-4033-A98F-EFA2-80B3BD7D2284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8595518" y="2166252"/>
            <a:ext cx="416844" cy="56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537BDCB-FCD7-CFDB-41D7-0958A6819ABE}"/>
              </a:ext>
            </a:extLst>
          </p:cNvPr>
          <p:cNvCxnSpPr>
            <a:cxnSpLocks/>
            <a:endCxn id="50" idx="5"/>
          </p:cNvCxnSpPr>
          <p:nvPr/>
        </p:nvCxnSpPr>
        <p:spPr>
          <a:xfrm flipH="1" flipV="1">
            <a:off x="8293527" y="1891595"/>
            <a:ext cx="139466" cy="1305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4C2E9E19-056A-5D74-2A9C-8F6F61F11881}"/>
              </a:ext>
            </a:extLst>
          </p:cNvPr>
          <p:cNvSpPr/>
          <p:nvPr/>
        </p:nvSpPr>
        <p:spPr>
          <a:xfrm>
            <a:off x="8399333" y="1992297"/>
            <a:ext cx="229845" cy="2038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138C88B-F064-1AAD-51AD-A565520771CF}"/>
              </a:ext>
            </a:extLst>
          </p:cNvPr>
          <p:cNvSpPr/>
          <p:nvPr/>
        </p:nvSpPr>
        <p:spPr>
          <a:xfrm>
            <a:off x="7674635" y="225551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86619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0DD94-2565-D880-FFB0-48032EFB2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76E5E43-B5D1-87B2-7755-2452FD42EBB5}"/>
              </a:ext>
            </a:extLst>
          </p:cNvPr>
          <p:cNvSpPr/>
          <p:nvPr/>
        </p:nvSpPr>
        <p:spPr>
          <a:xfrm>
            <a:off x="55470" y="89624"/>
            <a:ext cx="5118875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12) 1578(-1603) : Règne d’Al-Mansour, sultan </a:t>
            </a:r>
            <a:r>
              <a:rPr lang="fr-FR" sz="1600" b="1" dirty="0" err="1"/>
              <a:t>saadien</a:t>
            </a:r>
            <a:r>
              <a:rPr lang="fr-FR" sz="1600" b="1" dirty="0"/>
              <a:t> du Maroc : Le Maroc affirme son indépendance face à l’Empire ottoman de Mourad III ; Puis il rejette l’alliance avec l’Espagne de Philippe II pour se rapprocher de l’Angleterre d’Elisabeth 1</a:t>
            </a:r>
            <a:r>
              <a:rPr lang="fr-FR" sz="1600" b="1" baseline="30000" dirty="0"/>
              <a:t>ère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*1578 : Al-Mansour supprime la lecture du nom</a:t>
            </a:r>
          </a:p>
          <a:p>
            <a:r>
              <a:rPr lang="fr-FR" sz="1600" dirty="0"/>
              <a:t>Du sultan ottoman </a:t>
            </a:r>
            <a:r>
              <a:rPr lang="fr-FR" sz="1600" u="sng" dirty="0"/>
              <a:t>turc</a:t>
            </a:r>
            <a:r>
              <a:rPr lang="fr-FR" sz="1600" dirty="0"/>
              <a:t> lors de la prière du vendredi</a:t>
            </a:r>
          </a:p>
          <a:p>
            <a:r>
              <a:rPr lang="fr-FR" sz="1600" dirty="0"/>
              <a:t>Instaurée par son frère Abd el-Malik </a:t>
            </a:r>
            <a:r>
              <a:rPr lang="fr-FR" sz="1600" i="1" dirty="0"/>
              <a:t>reconnaissant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*Et en tant qu’Arabe et descendant de Mahomet</a:t>
            </a:r>
          </a:p>
          <a:p>
            <a:r>
              <a:rPr lang="fr-FR" sz="1600" dirty="0"/>
              <a:t>Il se proclame </a:t>
            </a:r>
            <a:r>
              <a:rPr lang="fr-FR" sz="1600" i="1" dirty="0" err="1"/>
              <a:t>amir</a:t>
            </a:r>
            <a:r>
              <a:rPr lang="fr-FR" sz="1600" i="1" dirty="0"/>
              <a:t> al-</a:t>
            </a:r>
            <a:r>
              <a:rPr lang="fr-FR" sz="1600" i="1" dirty="0" err="1"/>
              <a:t>muminim</a:t>
            </a:r>
            <a:r>
              <a:rPr lang="fr-FR" sz="1600" dirty="0"/>
              <a:t>, commandeur des croyants</a:t>
            </a:r>
          </a:p>
          <a:p>
            <a:endParaRPr lang="fr-FR" sz="1600" dirty="0"/>
          </a:p>
          <a:p>
            <a:r>
              <a:rPr lang="fr-FR" sz="1600" dirty="0"/>
              <a:t>*A Constantinople, le sultan ottoman </a:t>
            </a:r>
            <a:r>
              <a:rPr lang="fr-FR" sz="1600" b="1" dirty="0"/>
              <a:t>Mourad III </a:t>
            </a:r>
            <a:r>
              <a:rPr lang="fr-FR" sz="1600" dirty="0"/>
              <a:t>(1574-95)</a:t>
            </a:r>
          </a:p>
          <a:p>
            <a:r>
              <a:rPr lang="fr-FR" sz="1600" dirty="0"/>
              <a:t>Trop occupé…</a:t>
            </a:r>
          </a:p>
          <a:p>
            <a:r>
              <a:rPr lang="fr-FR" sz="1600" dirty="0"/>
              <a:t>- En Europe contre l’Autriche des Habsbourg (1591-1606)</a:t>
            </a:r>
          </a:p>
          <a:p>
            <a:r>
              <a:rPr lang="fr-FR" sz="1600" dirty="0"/>
              <a:t>- Et contre la Perse des Safavides (1578-90)</a:t>
            </a:r>
          </a:p>
          <a:p>
            <a:r>
              <a:rPr lang="fr-FR" sz="1600" dirty="0"/>
              <a:t>- Et après la paix avec l’Espagne en Méditerranée (1581)</a:t>
            </a:r>
          </a:p>
          <a:p>
            <a:r>
              <a:rPr lang="fr-FR" sz="1600" dirty="0"/>
              <a:t>Finit par accepter l’autonomie marocaine</a:t>
            </a:r>
          </a:p>
          <a:p>
            <a:endParaRPr lang="fr-FR" sz="1600" dirty="0"/>
          </a:p>
          <a:p>
            <a:r>
              <a:rPr lang="fr-FR" sz="1600" dirty="0"/>
              <a:t>*Mais 1580, 1</a:t>
            </a:r>
            <a:r>
              <a:rPr lang="fr-FR" sz="1600" baseline="30000" dirty="0"/>
              <a:t>er</a:t>
            </a:r>
            <a:r>
              <a:rPr lang="fr-FR" sz="1600" dirty="0"/>
              <a:t> changement…</a:t>
            </a:r>
          </a:p>
        </p:txBody>
      </p:sp>
      <p:pic>
        <p:nvPicPr>
          <p:cNvPr id="31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7E429B95-22C3-8056-2FC3-E005E32A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25" y="94645"/>
            <a:ext cx="6774106" cy="50117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059A2F14-8227-2FEE-3148-B33A094F73FD}"/>
              </a:ext>
            </a:extLst>
          </p:cNvPr>
          <p:cNvSpPr/>
          <p:nvPr/>
        </p:nvSpPr>
        <p:spPr>
          <a:xfrm>
            <a:off x="7684795" y="1992298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CD13DBD-19EF-A19D-96D2-F2CC4F35DC9B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13A5C1C-9DF3-6528-FC87-E9C8D10897DB}"/>
              </a:ext>
            </a:extLst>
          </p:cNvPr>
          <p:cNvCxnSpPr>
            <a:cxnSpLocks/>
            <a:stCxn id="36" idx="4"/>
          </p:cNvCxnSpPr>
          <p:nvPr/>
        </p:nvCxnSpPr>
        <p:spPr>
          <a:xfrm flipH="1">
            <a:off x="7789558" y="2196099"/>
            <a:ext cx="10160" cy="5942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846B83C1-1134-0409-B8C0-655BF028A31C}"/>
              </a:ext>
            </a:extLst>
          </p:cNvPr>
          <p:cNvSpPr/>
          <p:nvPr/>
        </p:nvSpPr>
        <p:spPr>
          <a:xfrm>
            <a:off x="8978702" y="2192911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709D79D-B120-651C-A8FB-B546B227D51B}"/>
              </a:ext>
            </a:extLst>
          </p:cNvPr>
          <p:cNvSpPr/>
          <p:nvPr/>
        </p:nvSpPr>
        <p:spPr>
          <a:xfrm>
            <a:off x="8097342" y="1717640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39A75AF-3863-4B75-FB66-2640437BBA67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8595518" y="2166252"/>
            <a:ext cx="416844" cy="56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3FE3972F-EC8F-405C-8349-9BE52A7617BB}"/>
              </a:ext>
            </a:extLst>
          </p:cNvPr>
          <p:cNvCxnSpPr>
            <a:cxnSpLocks/>
            <a:endCxn id="50" idx="5"/>
          </p:cNvCxnSpPr>
          <p:nvPr/>
        </p:nvCxnSpPr>
        <p:spPr>
          <a:xfrm flipH="1" flipV="1">
            <a:off x="8293527" y="1891595"/>
            <a:ext cx="139466" cy="1305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2F6DD9EE-B1D6-877E-0C93-E142BAA5A71C}"/>
              </a:ext>
            </a:extLst>
          </p:cNvPr>
          <p:cNvSpPr/>
          <p:nvPr/>
        </p:nvSpPr>
        <p:spPr>
          <a:xfrm>
            <a:off x="8399333" y="1992297"/>
            <a:ext cx="229845" cy="2038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46C7A1A-7DD0-2FEB-4EC1-53FFE784373F}"/>
              </a:ext>
            </a:extLst>
          </p:cNvPr>
          <p:cNvSpPr/>
          <p:nvPr/>
        </p:nvSpPr>
        <p:spPr>
          <a:xfrm>
            <a:off x="7674635" y="225551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32272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94CC3-38BE-CD98-DDD6-94262D9B5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1492-9ACF-BC8B-ED68-0B632F892972}"/>
              </a:ext>
            </a:extLst>
          </p:cNvPr>
          <p:cNvSpPr/>
          <p:nvPr/>
        </p:nvSpPr>
        <p:spPr>
          <a:xfrm>
            <a:off x="55470" y="32222"/>
            <a:ext cx="5085490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12) 1578(-1603) : Règne d’Al-Mansour, sultan </a:t>
            </a:r>
            <a:r>
              <a:rPr lang="fr-FR" sz="1600" b="1" dirty="0" err="1"/>
              <a:t>saadien</a:t>
            </a:r>
            <a:r>
              <a:rPr lang="fr-FR" sz="1600" b="1" dirty="0"/>
              <a:t> du Maroc : Le Maroc affirme son indépendance face à l’Empire ottoman de Mourad III ; Puis il rejette l’alliance avec l’Espagne de Philippe II pour se rapprocher de l’Angleterre d’Elisabeth 1</a:t>
            </a:r>
            <a:r>
              <a:rPr lang="fr-FR" sz="1600" b="1" baseline="30000" dirty="0"/>
              <a:t>ère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b) 1580 : Crispation croissante avec l’Espagne de </a:t>
            </a:r>
            <a:r>
              <a:rPr lang="fr-FR" sz="1600" u="sng" dirty="0"/>
              <a:t>Philippe II</a:t>
            </a:r>
            <a:endParaRPr lang="fr-FR" sz="1600" dirty="0"/>
          </a:p>
          <a:p>
            <a:r>
              <a:rPr lang="fr-FR" sz="1600" dirty="0"/>
              <a:t>*Récit…</a:t>
            </a:r>
          </a:p>
          <a:p>
            <a:endParaRPr lang="fr-FR" sz="1600" dirty="0"/>
          </a:p>
          <a:p>
            <a:r>
              <a:rPr lang="fr-FR" sz="1600" dirty="0"/>
              <a:t>*1556-80…</a:t>
            </a:r>
          </a:p>
          <a:p>
            <a:r>
              <a:rPr lang="fr-FR" sz="1600" dirty="0"/>
              <a:t>En dépit de la répression et de l’expulsion des Morisques (1568-1609-14), Philippe II entretient</a:t>
            </a:r>
          </a:p>
          <a:p>
            <a:r>
              <a:rPr lang="fr-FR" sz="1600" dirty="0"/>
              <a:t>De bonnes relations avec le Maroc</a:t>
            </a:r>
          </a:p>
          <a:p>
            <a:r>
              <a:rPr lang="fr-FR" sz="1600" dirty="0"/>
              <a:t>Et notamment contre les Ottomans ; </a:t>
            </a:r>
            <a:r>
              <a:rPr lang="fr-FR" sz="1600" b="1" dirty="0"/>
              <a:t>Mais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*1580 : Les liens se détériorent…</a:t>
            </a:r>
          </a:p>
          <a:p>
            <a:endParaRPr lang="fr-FR" sz="1600" dirty="0"/>
          </a:p>
          <a:p>
            <a:r>
              <a:rPr lang="fr-FR" sz="1600" dirty="0"/>
              <a:t>- 1581 : Paix en Méditerranée avec les Ottomans</a:t>
            </a:r>
          </a:p>
          <a:p>
            <a:r>
              <a:rPr lang="fr-FR" sz="1600" dirty="0"/>
              <a:t>Mais aussi…</a:t>
            </a:r>
          </a:p>
          <a:p>
            <a:endParaRPr lang="fr-FR" sz="1600" dirty="0"/>
          </a:p>
          <a:p>
            <a:r>
              <a:rPr lang="fr-FR" sz="1600" dirty="0"/>
              <a:t>- Refus marocain de céder le port de Larache ; Et surtout…</a:t>
            </a:r>
          </a:p>
          <a:p>
            <a:endParaRPr lang="fr-FR" sz="1600" dirty="0"/>
          </a:p>
          <a:p>
            <a:r>
              <a:rPr lang="fr-FR" sz="1600" dirty="0"/>
              <a:t>- Relations commerciales et diplomatiques marocaines</a:t>
            </a:r>
          </a:p>
          <a:p>
            <a:r>
              <a:rPr lang="fr-FR" sz="1600" dirty="0"/>
              <a:t>Avec l’Angleterre d’</a:t>
            </a:r>
            <a:r>
              <a:rPr lang="fr-FR" sz="1600" b="1" dirty="0"/>
              <a:t>Elisabeth</a:t>
            </a:r>
            <a:r>
              <a:rPr lang="fr-FR" sz="1600" dirty="0"/>
              <a:t> (1558-1603)</a:t>
            </a:r>
          </a:p>
          <a:p>
            <a:r>
              <a:rPr lang="fr-FR" sz="1600" dirty="0"/>
              <a:t>Principale ennemie de l’Espagne</a:t>
            </a:r>
          </a:p>
          <a:p>
            <a:r>
              <a:rPr lang="fr-FR" sz="1600" dirty="0"/>
              <a:t>*Angleterre qui de son côté, va jouer la carte musulmane…</a:t>
            </a:r>
          </a:p>
        </p:txBody>
      </p:sp>
      <p:pic>
        <p:nvPicPr>
          <p:cNvPr id="4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6B21BA0C-A9BF-2A4B-472A-A3D42B51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25" y="94645"/>
            <a:ext cx="6774106" cy="50117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587EF12-A173-064E-CB37-51E035E19C15}"/>
              </a:ext>
            </a:extLst>
          </p:cNvPr>
          <p:cNvSpPr/>
          <p:nvPr/>
        </p:nvSpPr>
        <p:spPr>
          <a:xfrm>
            <a:off x="7684795" y="1992298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E9EE55C-4BE9-BCBF-CD23-059FD482A180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FC31F77-A261-7263-F24C-86C3BC00D472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7789558" y="2196099"/>
            <a:ext cx="10160" cy="5942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6A73454D-5301-85F5-5FAA-C2A91F0A2298}"/>
              </a:ext>
            </a:extLst>
          </p:cNvPr>
          <p:cNvSpPr/>
          <p:nvPr/>
        </p:nvSpPr>
        <p:spPr>
          <a:xfrm>
            <a:off x="8978702" y="2192911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E222ACA-AFED-20B6-2C5E-7AD8A935AFBB}"/>
              </a:ext>
            </a:extLst>
          </p:cNvPr>
          <p:cNvSpPr/>
          <p:nvPr/>
        </p:nvSpPr>
        <p:spPr>
          <a:xfrm>
            <a:off x="8097342" y="1717640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E4CEF2B-3CD0-9591-C788-967BD374DD82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8595518" y="2166252"/>
            <a:ext cx="416844" cy="56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D96A427-D3E1-A7D2-44A2-83D3E6F66D9C}"/>
              </a:ext>
            </a:extLst>
          </p:cNvPr>
          <p:cNvCxnSpPr>
            <a:cxnSpLocks/>
            <a:endCxn id="19" idx="5"/>
          </p:cNvCxnSpPr>
          <p:nvPr/>
        </p:nvCxnSpPr>
        <p:spPr>
          <a:xfrm flipH="1" flipV="1">
            <a:off x="8293527" y="1891595"/>
            <a:ext cx="139466" cy="1305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3E1B6D8F-4DFB-3B4D-03C3-CB92F33BF6A4}"/>
              </a:ext>
            </a:extLst>
          </p:cNvPr>
          <p:cNvSpPr/>
          <p:nvPr/>
        </p:nvSpPr>
        <p:spPr>
          <a:xfrm>
            <a:off x="8399333" y="1992297"/>
            <a:ext cx="229845" cy="2038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043D459-F1F4-92D1-56FA-1F3D9F1CB834}"/>
              </a:ext>
            </a:extLst>
          </p:cNvPr>
          <p:cNvSpPr/>
          <p:nvPr/>
        </p:nvSpPr>
        <p:spPr>
          <a:xfrm>
            <a:off x="7674635" y="225551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4541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33C46-4E17-33D5-6B31-489E5A3A8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0245835-467E-AFCE-75EE-DAD73564648F}"/>
              </a:ext>
            </a:extLst>
          </p:cNvPr>
          <p:cNvSpPr/>
          <p:nvPr/>
        </p:nvSpPr>
        <p:spPr>
          <a:xfrm>
            <a:off x="55470" y="32222"/>
            <a:ext cx="5156478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12) 1578(-1603) : Règne d’Al-Mansour, sultan </a:t>
            </a:r>
            <a:r>
              <a:rPr lang="fr-FR" sz="1400" b="1" dirty="0" err="1"/>
              <a:t>saadien</a:t>
            </a:r>
            <a:r>
              <a:rPr lang="fr-FR" sz="1400" b="1" dirty="0"/>
              <a:t> du Maroc : Le Maroc affirme son indépendance face à l’Empire ottoman de Mourad III ; Puis il rejette l’alliance avec l’Espagne de Philippe II pour se rapprocher de l’Angleterre d’Elisabeth 1</a:t>
            </a:r>
            <a:r>
              <a:rPr lang="fr-FR" sz="1400" b="1" baseline="30000" dirty="0"/>
              <a:t>ère</a:t>
            </a:r>
            <a:endParaRPr lang="fr-FR" sz="1400" b="1" dirty="0"/>
          </a:p>
          <a:p>
            <a:endParaRPr lang="fr-FR" sz="1600" dirty="0"/>
          </a:p>
          <a:p>
            <a:r>
              <a:rPr lang="fr-FR" sz="1600" dirty="0"/>
              <a:t>c) 1580 : Rapprochement diplomatique et commercial</a:t>
            </a:r>
          </a:p>
          <a:p>
            <a:r>
              <a:rPr lang="fr-FR" sz="1600" dirty="0"/>
              <a:t>De l’Angleterre avec les puissances musulmanes contre l’Espagne-Portugal : Marocains, et Persans…</a:t>
            </a:r>
          </a:p>
          <a:p>
            <a:endParaRPr lang="fr-FR" sz="1600" dirty="0"/>
          </a:p>
          <a:p>
            <a:r>
              <a:rPr lang="fr-FR" sz="1600" dirty="0"/>
              <a:t>*1584 : A Londres, est fondée la </a:t>
            </a:r>
            <a:r>
              <a:rPr lang="fr-FR" sz="1600" i="1" dirty="0"/>
              <a:t>Barbary Company</a:t>
            </a:r>
          </a:p>
          <a:p>
            <a:r>
              <a:rPr lang="fr-FR" sz="1600" dirty="0"/>
              <a:t>- Dattes, ivoire et salpêtre marocains</a:t>
            </a:r>
          </a:p>
          <a:p>
            <a:r>
              <a:rPr lang="fr-FR" sz="1600" dirty="0"/>
              <a:t>- Contre textiles et armes anglaises</a:t>
            </a:r>
          </a:p>
          <a:p>
            <a:endParaRPr lang="fr-FR" sz="1600" dirty="0"/>
          </a:p>
          <a:p>
            <a:r>
              <a:rPr lang="fr-FR" sz="1600" dirty="0"/>
              <a:t>*1588-96 : Victoire anglaise contre l’Invincible Armada</a:t>
            </a:r>
          </a:p>
          <a:p>
            <a:r>
              <a:rPr lang="fr-FR" sz="1600" dirty="0"/>
              <a:t>Et Francis Drake attaque Cadix ; Pour Al-Mansour… </a:t>
            </a:r>
          </a:p>
          <a:p>
            <a:r>
              <a:rPr lang="fr-FR" sz="1600" dirty="0"/>
              <a:t>*Possibilité de reconquérir al-Andalus, </a:t>
            </a:r>
            <a:r>
              <a:rPr lang="fr-FR" sz="1600" i="1" dirty="0"/>
              <a:t>le paradis perdu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*1600 : Impressionné par les butins anglais venus d’Amérique ; Et au Soudan, auréolé de sa victoire contre le Songhaï (1591) et la reconnaissance du Bornou (1578)</a:t>
            </a:r>
          </a:p>
          <a:p>
            <a:r>
              <a:rPr lang="fr-FR" sz="1600" dirty="0"/>
              <a:t>Al-Mansour propose à Elisabeth</a:t>
            </a:r>
          </a:p>
          <a:p>
            <a:r>
              <a:rPr lang="fr-FR" sz="1600" dirty="0"/>
              <a:t>Une alliance pour conquérir l’Amérique ! </a:t>
            </a:r>
            <a:r>
              <a:rPr lang="fr-FR" sz="1600" b="1" dirty="0"/>
              <a:t>Mais</a:t>
            </a:r>
            <a:r>
              <a:rPr lang="fr-FR" sz="16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*Mars-août 1603 : Morts d’Elisabeth, puis d’Al-Mansour</a:t>
            </a:r>
          </a:p>
          <a:p>
            <a:endParaRPr lang="fr-FR" sz="1600" b="1" dirty="0"/>
          </a:p>
          <a:p>
            <a:r>
              <a:rPr lang="fr-FR" sz="1600" b="1" dirty="0"/>
              <a:t>*Retour au Maghreb, proprement dit…</a:t>
            </a:r>
          </a:p>
        </p:txBody>
      </p:sp>
      <p:pic>
        <p:nvPicPr>
          <p:cNvPr id="4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55F4EFC1-A4BA-7AEF-458F-F7C3E366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25" y="94645"/>
            <a:ext cx="6774106" cy="50117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00732C9-627E-9B8E-C21F-9E411AD38517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5FD70F-3FA8-C50E-AAD9-F111723D94FD}"/>
              </a:ext>
            </a:extLst>
          </p:cNvPr>
          <p:cNvSpPr/>
          <p:nvPr/>
        </p:nvSpPr>
        <p:spPr>
          <a:xfrm>
            <a:off x="7674634" y="273546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592DD63-313E-0C26-C2DA-19620F32B769}"/>
              </a:ext>
            </a:extLst>
          </p:cNvPr>
          <p:cNvSpPr/>
          <p:nvPr/>
        </p:nvSpPr>
        <p:spPr>
          <a:xfrm>
            <a:off x="9127514" y="2396712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EB1C404-340A-F33F-03AB-6191656B82F2}"/>
              </a:ext>
            </a:extLst>
          </p:cNvPr>
          <p:cNvCxnSpPr>
            <a:cxnSpLocks/>
          </p:cNvCxnSpPr>
          <p:nvPr/>
        </p:nvCxnSpPr>
        <p:spPr>
          <a:xfrm>
            <a:off x="7789558" y="2459320"/>
            <a:ext cx="10159" cy="27614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4AA4A90-85F1-D9D0-915A-CAF0ECEBA150}"/>
              </a:ext>
            </a:extLst>
          </p:cNvPr>
          <p:cNvSpPr/>
          <p:nvPr/>
        </p:nvSpPr>
        <p:spPr>
          <a:xfrm>
            <a:off x="8050555" y="2837369"/>
            <a:ext cx="229845" cy="20380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4BEAF6E-3589-D1BF-47E4-6DE0938BB9F2}"/>
              </a:ext>
            </a:extLst>
          </p:cNvPr>
          <p:cNvCxnSpPr>
            <a:cxnSpLocks/>
          </p:cNvCxnSpPr>
          <p:nvPr/>
        </p:nvCxnSpPr>
        <p:spPr>
          <a:xfrm flipH="1">
            <a:off x="6736080" y="2459320"/>
            <a:ext cx="1053478" cy="14119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51EF249-CCC5-61EC-9301-4C3CD283C2D0}"/>
              </a:ext>
            </a:extLst>
          </p:cNvPr>
          <p:cNvCxnSpPr>
            <a:cxnSpLocks/>
          </p:cNvCxnSpPr>
          <p:nvPr/>
        </p:nvCxnSpPr>
        <p:spPr>
          <a:xfrm flipH="1">
            <a:off x="6736080" y="1717640"/>
            <a:ext cx="1053478" cy="74168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E4F8526-BD5D-F444-8B69-6FD9DB3B9279}"/>
              </a:ext>
            </a:extLst>
          </p:cNvPr>
          <p:cNvCxnSpPr>
            <a:cxnSpLocks/>
            <a:endCxn id="14" idx="5"/>
          </p:cNvCxnSpPr>
          <p:nvPr/>
        </p:nvCxnSpPr>
        <p:spPr>
          <a:xfrm flipH="1" flipV="1">
            <a:off x="9323699" y="2570667"/>
            <a:ext cx="182472" cy="4705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8402657A-920E-705E-681D-83943A6A4376}"/>
              </a:ext>
            </a:extLst>
          </p:cNvPr>
          <p:cNvSpPr/>
          <p:nvPr/>
        </p:nvSpPr>
        <p:spPr>
          <a:xfrm>
            <a:off x="7684795" y="1992298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3EEAC64-8BBF-3C70-2AB5-A40F6544C1DC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94D5B2B-8E1F-F483-E847-14770C3DA75B}"/>
              </a:ext>
            </a:extLst>
          </p:cNvPr>
          <p:cNvCxnSpPr>
            <a:cxnSpLocks/>
            <a:stCxn id="41" idx="4"/>
          </p:cNvCxnSpPr>
          <p:nvPr/>
        </p:nvCxnSpPr>
        <p:spPr>
          <a:xfrm flipH="1">
            <a:off x="7789558" y="2196099"/>
            <a:ext cx="10160" cy="5942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6168ADE6-D04C-12A6-ABF5-E88473859372}"/>
              </a:ext>
            </a:extLst>
          </p:cNvPr>
          <p:cNvSpPr/>
          <p:nvPr/>
        </p:nvSpPr>
        <p:spPr>
          <a:xfrm>
            <a:off x="8978702" y="2192911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D7D7EB0-E8DA-DC97-8BA1-C7F92DE3F959}"/>
              </a:ext>
            </a:extLst>
          </p:cNvPr>
          <p:cNvSpPr/>
          <p:nvPr/>
        </p:nvSpPr>
        <p:spPr>
          <a:xfrm>
            <a:off x="8097342" y="1717640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769E1B9-9865-82CD-71AF-08582353FFBB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595518" y="2166252"/>
            <a:ext cx="416844" cy="56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95769AC-4C0C-6DB9-E2B4-F5837A78AA71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8293527" y="1891595"/>
            <a:ext cx="139466" cy="1305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1C7F4812-D8DF-0099-D415-B16A34823453}"/>
              </a:ext>
            </a:extLst>
          </p:cNvPr>
          <p:cNvSpPr/>
          <p:nvPr/>
        </p:nvSpPr>
        <p:spPr>
          <a:xfrm>
            <a:off x="8399333" y="1992297"/>
            <a:ext cx="229845" cy="2038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E0804D44-E83B-43FC-70F4-F45DEE5CC413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7870820" y="2429474"/>
            <a:ext cx="213395" cy="43774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B7A1A634-D7F4-DD9B-0327-A90FAF6804E3}"/>
              </a:ext>
            </a:extLst>
          </p:cNvPr>
          <p:cNvSpPr/>
          <p:nvPr/>
        </p:nvSpPr>
        <p:spPr>
          <a:xfrm>
            <a:off x="7674635" y="225551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206F4-9528-1A1E-7770-29F47CE4B53E}"/>
              </a:ext>
            </a:extLst>
          </p:cNvPr>
          <p:cNvSpPr/>
          <p:nvPr/>
        </p:nvSpPr>
        <p:spPr>
          <a:xfrm>
            <a:off x="6836696" y="76755"/>
            <a:ext cx="5156478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NB : 1622 : Les Persans, avec l’aide des Anglais, reprennent l'île d'Ormuz aux Portugais ; Les Portugais perdent le contrôle du commerce dans le golfe Persique au profit des Anglais ; Le chah Abbas fonde le port de Bandar Abbas…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891492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F4941-312F-F189-CE07-DD3A8DFA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527CF7C-C445-8B13-7052-64FC18F9F291}"/>
              </a:ext>
            </a:extLst>
          </p:cNvPr>
          <p:cNvSpPr/>
          <p:nvPr/>
        </p:nvSpPr>
        <p:spPr>
          <a:xfrm>
            <a:off x="55470" y="32222"/>
            <a:ext cx="5118875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*Au début du XVIIe siècle, au Maghreb…</a:t>
            </a:r>
          </a:p>
          <a:p>
            <a:endParaRPr lang="fr-FR" sz="1600" dirty="0"/>
          </a:p>
          <a:p>
            <a:r>
              <a:rPr lang="fr-FR" sz="1600" dirty="0"/>
              <a:t>a) A l’ouest, un Maroc indépendant des Saadiens</a:t>
            </a:r>
          </a:p>
          <a:p>
            <a:r>
              <a:rPr lang="fr-FR" sz="1600" dirty="0"/>
              <a:t>b) A l’est, des Régences ottomanes</a:t>
            </a:r>
          </a:p>
          <a:p>
            <a:endParaRPr lang="fr-FR" sz="1600" dirty="0"/>
          </a:p>
          <a:p>
            <a:r>
              <a:rPr lang="fr-FR" sz="1600" dirty="0"/>
              <a:t>*Et dans cet ordre, poursuivons le récit…</a:t>
            </a:r>
          </a:p>
        </p:txBody>
      </p:sp>
      <p:pic>
        <p:nvPicPr>
          <p:cNvPr id="2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F42F84D3-BF57-F85F-5E1E-715F4C77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25" y="94645"/>
            <a:ext cx="6774106" cy="50117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6E9FB47-1AB1-7ED2-109B-D98513287581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6473EE-A2C4-DE4E-E38F-8C747BAA0633}"/>
              </a:ext>
            </a:extLst>
          </p:cNvPr>
          <p:cNvSpPr/>
          <p:nvPr/>
        </p:nvSpPr>
        <p:spPr>
          <a:xfrm>
            <a:off x="7674634" y="273546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09442A4-D969-CCA8-FE99-6DC09D5C1724}"/>
              </a:ext>
            </a:extLst>
          </p:cNvPr>
          <p:cNvSpPr/>
          <p:nvPr/>
        </p:nvSpPr>
        <p:spPr>
          <a:xfrm>
            <a:off x="9127514" y="2396712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D2C8B52-99BD-2A66-9686-53F16819D291}"/>
              </a:ext>
            </a:extLst>
          </p:cNvPr>
          <p:cNvCxnSpPr>
            <a:cxnSpLocks/>
          </p:cNvCxnSpPr>
          <p:nvPr/>
        </p:nvCxnSpPr>
        <p:spPr>
          <a:xfrm>
            <a:off x="7789558" y="2459320"/>
            <a:ext cx="10159" cy="27614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1710C25D-F464-6EF3-DFC8-8317A7DA22FB}"/>
              </a:ext>
            </a:extLst>
          </p:cNvPr>
          <p:cNvSpPr/>
          <p:nvPr/>
        </p:nvSpPr>
        <p:spPr>
          <a:xfrm>
            <a:off x="8050555" y="2837369"/>
            <a:ext cx="229845" cy="20380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248C90A-E716-4BC0-F698-94EB9555C09A}"/>
              </a:ext>
            </a:extLst>
          </p:cNvPr>
          <p:cNvCxnSpPr>
            <a:cxnSpLocks/>
          </p:cNvCxnSpPr>
          <p:nvPr/>
        </p:nvCxnSpPr>
        <p:spPr>
          <a:xfrm flipH="1">
            <a:off x="6736080" y="2459320"/>
            <a:ext cx="1053478" cy="14119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AF3E082-E2B3-B9A1-65BD-D8DB22E0ABEB}"/>
              </a:ext>
            </a:extLst>
          </p:cNvPr>
          <p:cNvCxnSpPr>
            <a:cxnSpLocks/>
          </p:cNvCxnSpPr>
          <p:nvPr/>
        </p:nvCxnSpPr>
        <p:spPr>
          <a:xfrm flipH="1">
            <a:off x="6736080" y="1717640"/>
            <a:ext cx="1053478" cy="74168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61E080D-1CA0-06D3-FCCF-2035CB577E9B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9323699" y="2570667"/>
            <a:ext cx="182472" cy="4705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4F8325F7-79E1-DFE0-8BB9-0F60745DD672}"/>
              </a:ext>
            </a:extLst>
          </p:cNvPr>
          <p:cNvSpPr/>
          <p:nvPr/>
        </p:nvSpPr>
        <p:spPr>
          <a:xfrm>
            <a:off x="7684795" y="1992298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03C7856-9AC5-1557-CCEC-6A701D2E5503}"/>
              </a:ext>
            </a:extLst>
          </p:cNvPr>
          <p:cNvSpPr/>
          <p:nvPr/>
        </p:nvSpPr>
        <p:spPr>
          <a:xfrm>
            <a:off x="7799717" y="1513839"/>
            <a:ext cx="229845" cy="20380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4EE1ED2-9C6B-A90E-F2FE-913B0352DA0C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7789558" y="2196099"/>
            <a:ext cx="10160" cy="5942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37D9E27-76AE-2157-BD72-E8DD714247DE}"/>
              </a:ext>
            </a:extLst>
          </p:cNvPr>
          <p:cNvSpPr/>
          <p:nvPr/>
        </p:nvSpPr>
        <p:spPr>
          <a:xfrm>
            <a:off x="8978702" y="2192911"/>
            <a:ext cx="229845" cy="2038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D6A236C-9469-AF6D-E80B-FCE586963B00}"/>
              </a:ext>
            </a:extLst>
          </p:cNvPr>
          <p:cNvSpPr/>
          <p:nvPr/>
        </p:nvSpPr>
        <p:spPr>
          <a:xfrm>
            <a:off x="8097342" y="1717640"/>
            <a:ext cx="229845" cy="20380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A4E9E9E-CDA6-F381-208B-BE2820BDC3D7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595518" y="2166252"/>
            <a:ext cx="416844" cy="565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28228FE-6BF4-D46C-BEB9-78A25BA47B3A}"/>
              </a:ext>
            </a:extLst>
          </p:cNvPr>
          <p:cNvCxnSpPr>
            <a:cxnSpLocks/>
            <a:endCxn id="18" idx="5"/>
          </p:cNvCxnSpPr>
          <p:nvPr/>
        </p:nvCxnSpPr>
        <p:spPr>
          <a:xfrm flipH="1" flipV="1">
            <a:off x="8293527" y="1891595"/>
            <a:ext cx="139466" cy="1305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A8B9B697-FA67-FD38-35B1-5E8589E14EB3}"/>
              </a:ext>
            </a:extLst>
          </p:cNvPr>
          <p:cNvSpPr/>
          <p:nvPr/>
        </p:nvSpPr>
        <p:spPr>
          <a:xfrm>
            <a:off x="8399333" y="1992297"/>
            <a:ext cx="229845" cy="2038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7761B4E-84A5-4490-3409-9876598EDE3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870820" y="2429474"/>
            <a:ext cx="213395" cy="43774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F37EEBF-FCC8-38E1-E841-1DF90C942C19}"/>
              </a:ext>
            </a:extLst>
          </p:cNvPr>
          <p:cNvSpPr/>
          <p:nvPr/>
        </p:nvSpPr>
        <p:spPr>
          <a:xfrm>
            <a:off x="7674635" y="2255519"/>
            <a:ext cx="229845" cy="20380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28978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09B1A-A474-E020-CE9B-64A2B314D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C4B7ED-383D-C7CA-B036-7482A728CE99}"/>
              </a:ext>
            </a:extLst>
          </p:cNvPr>
          <p:cNvSpPr/>
          <p:nvPr/>
        </p:nvSpPr>
        <p:spPr>
          <a:xfrm>
            <a:off x="151410" y="188357"/>
            <a:ext cx="3185655" cy="286232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(1603-)1666-1822 : Au Maghreb occidental, le sultanat indépendant du Maroc des Alaouites</a:t>
            </a:r>
          </a:p>
          <a:p>
            <a:endParaRPr lang="fr-FR" b="1" dirty="0"/>
          </a:p>
          <a:p>
            <a:r>
              <a:rPr lang="fr-FR" b="1" dirty="0"/>
              <a:t>1587-1830 : Au Maghreb oriental, les régences d’Alger, de Tunis et de Tripoli sous suzeraineté ottomane, deviennent autonomes</a:t>
            </a:r>
            <a:endParaRPr lang="fr-FR" dirty="0"/>
          </a:p>
        </p:txBody>
      </p:sp>
      <p:pic>
        <p:nvPicPr>
          <p:cNvPr id="4" name="Image 3" descr="Une image contenant texte, carte, capture d’écran, atlas&#10;&#10;Le contenu généré par l’IA peut être incorrect.">
            <a:extLst>
              <a:ext uri="{FF2B5EF4-FFF2-40B4-BE49-F238E27FC236}">
                <a16:creationId xmlns:a16="http://schemas.microsoft.com/office/drawing/2014/main" id="{EA77B8DF-39A1-7844-749D-71B94CA1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24" y="223520"/>
            <a:ext cx="8540071" cy="5100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88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E6980-0DFF-0908-0EB0-25AD26D07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D634C9-908E-8B1A-A0C7-3BB157CE10E6}"/>
              </a:ext>
            </a:extLst>
          </p:cNvPr>
          <p:cNvSpPr/>
          <p:nvPr/>
        </p:nvSpPr>
        <p:spPr>
          <a:xfrm>
            <a:off x="116430" y="123662"/>
            <a:ext cx="5819409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(1603-)1666-1822 : Les Alaouites succèdent aux Saadiens et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*1603 : Mort d’Al-Mansour et déclin des Saadiens…</a:t>
            </a:r>
          </a:p>
          <a:p>
            <a:endParaRPr lang="fr-FR" sz="1600" dirty="0"/>
          </a:p>
          <a:p>
            <a:r>
              <a:rPr lang="fr-FR" sz="1600" dirty="0"/>
              <a:t>*1610 : Le domaine des Saadiens</a:t>
            </a:r>
          </a:p>
          <a:p>
            <a:r>
              <a:rPr lang="fr-FR" sz="1600" dirty="0"/>
              <a:t>Se scinde en deux : Fès et Marrakech</a:t>
            </a:r>
          </a:p>
          <a:p>
            <a:r>
              <a:rPr lang="fr-FR" sz="1600" dirty="0"/>
              <a:t>NB : 1610-14 : Les Espagnols en profitent</a:t>
            </a:r>
          </a:p>
          <a:p>
            <a:r>
              <a:rPr lang="fr-FR" sz="1600" dirty="0"/>
              <a:t>Pour s’emparer de Larache et Mehdia</a:t>
            </a:r>
          </a:p>
          <a:p>
            <a:endParaRPr lang="fr-FR" sz="1600" dirty="0"/>
          </a:p>
          <a:p>
            <a:r>
              <a:rPr lang="fr-FR" sz="1600" dirty="0"/>
              <a:t>*1618 : Abandon du Soudan</a:t>
            </a:r>
          </a:p>
          <a:p>
            <a:r>
              <a:rPr lang="fr-FR" sz="1600" dirty="0"/>
              <a:t>Et des </a:t>
            </a:r>
            <a:r>
              <a:rPr lang="fr-FR" sz="1600" i="1" dirty="0"/>
              <a:t>grands rêves</a:t>
            </a:r>
            <a:r>
              <a:rPr lang="fr-FR" sz="1600" dirty="0"/>
              <a:t> d’Al-Mansour…</a:t>
            </a:r>
          </a:p>
          <a:p>
            <a:endParaRPr lang="fr-FR" sz="1600" dirty="0"/>
          </a:p>
          <a:p>
            <a:r>
              <a:rPr lang="fr-FR" sz="1600" dirty="0"/>
              <a:t>*Toutefois, petit aparté positif ; Avec la </a:t>
            </a:r>
            <a:r>
              <a:rPr lang="fr-FR" sz="1600" i="1" dirty="0"/>
              <a:t>course </a:t>
            </a:r>
            <a:r>
              <a:rPr lang="fr-FR" sz="1600" i="1" dirty="0" err="1"/>
              <a:t>salétine</a:t>
            </a:r>
            <a:r>
              <a:rPr lang="fr-FR" sz="1600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4FCA2E-AAEF-EC60-CFBD-D25C9CEE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71E67BD-848F-E486-BB19-B76C33419F04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B3727A-9130-757F-CBA2-BF5B2FD8310F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2A9873-6394-1D78-9781-6D91741B01B3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755965D-C407-79ED-82FC-89EE4EBB02F9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8F35577-575E-DD1A-9700-5D3A2A0A1C99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7D76E92-4969-B01E-8D8C-E0A5D80C1832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1D17993-2C58-3779-4C93-E8CEC4ECD99C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4B2D0B6-7284-7556-2A00-F514F2DF0A60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049EDC4-1A15-CA9B-B479-BAE29F8CEADD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DB7134-3A99-CEB5-763D-139D83FAE378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3348966-80FA-F6B2-92E7-74041A5F6978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53AAECD-3DF9-49E0-9827-36FF020801F9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2DE7AB1-3E9E-8963-3B9A-8411D407E1C0}"/>
              </a:ext>
            </a:extLst>
          </p:cNvPr>
          <p:cNvSpPr/>
          <p:nvPr/>
        </p:nvSpPr>
        <p:spPr>
          <a:xfrm>
            <a:off x="8351156" y="2028840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27CEB8FF-56C3-110B-6720-056487BA955C}"/>
              </a:ext>
            </a:extLst>
          </p:cNvPr>
          <p:cNvCxnSpPr>
            <a:cxnSpLocks/>
          </p:cNvCxnSpPr>
          <p:nvPr/>
        </p:nvCxnSpPr>
        <p:spPr>
          <a:xfrm>
            <a:off x="8381799" y="4758800"/>
            <a:ext cx="27432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D66381F0-C3EC-50E1-F491-D5AFF31EA7D2}"/>
              </a:ext>
            </a:extLst>
          </p:cNvPr>
          <p:cNvSpPr/>
          <p:nvPr/>
        </p:nvSpPr>
        <p:spPr>
          <a:xfrm rot="689038">
            <a:off x="9056784" y="3757397"/>
            <a:ext cx="547635" cy="9484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23BD244-2E48-82D7-9E39-3CB106145F65}"/>
              </a:ext>
            </a:extLst>
          </p:cNvPr>
          <p:cNvSpPr/>
          <p:nvPr/>
        </p:nvSpPr>
        <p:spPr>
          <a:xfrm>
            <a:off x="8107479" y="2533008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7C22CE2-C889-A010-EE06-D83C2667363E}"/>
              </a:ext>
            </a:extLst>
          </p:cNvPr>
          <p:cNvSpPr/>
          <p:nvPr/>
        </p:nvSpPr>
        <p:spPr>
          <a:xfrm>
            <a:off x="7952397" y="2634019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661114-1B63-C0D7-6EB1-825B47C25FB7}"/>
              </a:ext>
            </a:extLst>
          </p:cNvPr>
          <p:cNvSpPr/>
          <p:nvPr/>
        </p:nvSpPr>
        <p:spPr>
          <a:xfrm>
            <a:off x="4993667" y="3333976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3E64B63-64DD-BC70-3B66-9813079F006E}"/>
              </a:ext>
            </a:extLst>
          </p:cNvPr>
          <p:cNvSpPr/>
          <p:nvPr/>
        </p:nvSpPr>
        <p:spPr>
          <a:xfrm>
            <a:off x="3759060" y="2145774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07B10D-8BB5-181A-234C-E459798E250C}"/>
              </a:ext>
            </a:extLst>
          </p:cNvPr>
          <p:cNvSpPr/>
          <p:nvPr/>
        </p:nvSpPr>
        <p:spPr>
          <a:xfrm>
            <a:off x="3484740" y="2145774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0A801A-D930-E11E-C8C6-65C63E82CFB4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EB8EB-2567-E284-F4ED-6D44495D02AB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BD980-0066-89B4-779F-B66E9E1343B4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8590A-7EA1-ED00-5EB4-5CFE8272B115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88B8B-B62B-02A5-FA49-B82921F708C5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25EC9A2-B9DD-6349-E247-C1331D71D4C8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F4823A0-118D-FC63-FAFA-652F10C04431}"/>
              </a:ext>
            </a:extLst>
          </p:cNvPr>
          <p:cNvCxnSpPr>
            <a:cxnSpLocks/>
            <a:stCxn id="12" idx="2"/>
            <a:endCxn id="6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833B086E-6C61-D593-098F-53A40C56154B}"/>
              </a:ext>
            </a:extLst>
          </p:cNvPr>
          <p:cNvCxnSpPr>
            <a:cxnSpLocks/>
            <a:stCxn id="2" idx="2"/>
            <a:endCxn id="12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0D3102C-1BB4-7C35-9050-BB31D679FF65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1D67D-3A63-A391-663F-4A21F7D9E4A6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C40E1220-971D-F8C5-C013-C4384712F51B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CFA004FF-222C-469E-B057-E1823A407296}"/>
              </a:ext>
            </a:extLst>
          </p:cNvPr>
          <p:cNvCxnSpPr>
            <a:cxnSpLocks/>
            <a:stCxn id="12" idx="2"/>
            <a:endCxn id="19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A8B0F85-AA23-2CF7-FC16-F0E87A0411CB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2891D4E-B559-C54A-BF68-687CC228CB29}"/>
              </a:ext>
            </a:extLst>
          </p:cNvPr>
          <p:cNvCxnSpPr>
            <a:cxnSpLocks/>
            <a:stCxn id="11" idx="2"/>
            <a:endCxn id="24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320372F-9013-0F6C-EC10-04846DCBBE11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5595F6E-26B0-1EA5-180E-0EF9248FA43C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53130F-C0BE-E4CA-D150-6863B416D2D1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9D393FDC-9C56-D46F-B703-F7E03822E247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70097A6-5436-33F5-96E0-123EBF413601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C7F7310-00C0-4F6D-E68F-FD40E8DE1171}"/>
              </a:ext>
            </a:extLst>
          </p:cNvPr>
          <p:cNvCxnSpPr>
            <a:cxnSpLocks/>
            <a:stCxn id="30" idx="2"/>
            <a:endCxn id="34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B3F9443-7FC1-B3E3-347A-4F2661A74E38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88688987-3CA5-B835-69C9-B7CF9D4912D9}"/>
              </a:ext>
            </a:extLst>
          </p:cNvPr>
          <p:cNvCxnSpPr>
            <a:cxnSpLocks/>
            <a:stCxn id="30" idx="2"/>
            <a:endCxn id="38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3DEEE00-98A3-FB54-3929-C2769A345710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6627744C-EFF2-B79D-BB99-299756D44583}"/>
              </a:ext>
            </a:extLst>
          </p:cNvPr>
          <p:cNvCxnSpPr>
            <a:cxnSpLocks/>
            <a:stCxn id="30" idx="2"/>
            <a:endCxn id="42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F6AD38D-9008-9810-9A1E-96EAB4046164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9A72C52-0D9F-7930-538D-9C31BDC5C919}"/>
              </a:ext>
            </a:extLst>
          </p:cNvPr>
          <p:cNvCxnSpPr>
            <a:cxnSpLocks/>
            <a:stCxn id="38" idx="2"/>
            <a:endCxn id="45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09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15C05-9631-D885-5E09-72C288FFF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6134A-5012-F3A4-1FBB-95972655FB90}"/>
              </a:ext>
            </a:extLst>
          </p:cNvPr>
          <p:cNvSpPr/>
          <p:nvPr/>
        </p:nvSpPr>
        <p:spPr>
          <a:xfrm>
            <a:off x="116431" y="123662"/>
            <a:ext cx="2860686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*La </a:t>
            </a:r>
            <a:r>
              <a:rPr lang="fr-FR" sz="1600" i="1" dirty="0"/>
              <a:t>course </a:t>
            </a:r>
            <a:r>
              <a:rPr lang="fr-FR" sz="1600" i="1" dirty="0" err="1"/>
              <a:t>salétine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*En Espagne, avant les décrets d’expulsion de 1609, des Morisques de </a:t>
            </a:r>
            <a:r>
              <a:rPr lang="fr-FR" sz="1600" dirty="0" err="1"/>
              <a:t>Hornachos</a:t>
            </a:r>
            <a:r>
              <a:rPr lang="fr-FR" sz="1600" dirty="0"/>
              <a:t> en Estrémadure, s’installent à Salé Au nord de Rabat</a:t>
            </a:r>
          </a:p>
          <a:p>
            <a:endParaRPr lang="fr-FR" sz="1600" dirty="0"/>
          </a:p>
          <a:p>
            <a:r>
              <a:rPr lang="fr-FR" sz="1600" dirty="0"/>
              <a:t>*1627 (-68) : Les </a:t>
            </a:r>
            <a:r>
              <a:rPr lang="fr-FR" sz="1600" i="1" dirty="0" err="1"/>
              <a:t>Hornacheros</a:t>
            </a:r>
            <a:r>
              <a:rPr lang="fr-FR" sz="1600" dirty="0"/>
              <a:t> Fondent la République de Salé</a:t>
            </a:r>
          </a:p>
          <a:p>
            <a:r>
              <a:rPr lang="fr-FR" sz="1600" dirty="0"/>
              <a:t>*Salé devient un repaire de pirates ; Avec notamment…</a:t>
            </a:r>
          </a:p>
          <a:p>
            <a:r>
              <a:rPr lang="fr-FR" sz="1600" dirty="0"/>
              <a:t>*Le renégat </a:t>
            </a:r>
            <a:r>
              <a:rPr lang="fr-FR" sz="1600" b="1" dirty="0"/>
              <a:t>Jan Janszoon </a:t>
            </a:r>
            <a:r>
              <a:rPr lang="fr-FR" sz="1600" dirty="0"/>
              <a:t>(1570-1641), alias </a:t>
            </a:r>
            <a:r>
              <a:rPr lang="fr-FR" sz="1600" b="1" dirty="0"/>
              <a:t>Murad Raïs</a:t>
            </a:r>
          </a:p>
          <a:p>
            <a:r>
              <a:rPr lang="fr-FR" sz="1600" dirty="0"/>
              <a:t>1627-31 : Raids à Reykjavik et Baltimore ; </a:t>
            </a:r>
            <a:r>
              <a:rPr lang="fr-FR" sz="1600" b="1" dirty="0"/>
              <a:t>Retour au Maroc</a:t>
            </a:r>
            <a:r>
              <a:rPr lang="fr-FR" sz="1600" dirty="0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6CE7B4-FC68-C3D3-C9BB-E7865135F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1527" b="21860"/>
          <a:stretch>
            <a:fillRect/>
          </a:stretch>
        </p:blipFill>
        <p:spPr bwMode="auto">
          <a:xfrm>
            <a:off x="3080426" y="123662"/>
            <a:ext cx="8995144" cy="53588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B3BAD1-6CB2-9709-31CF-7B211A920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61" t="81499" r="419"/>
          <a:stretch>
            <a:fillRect/>
          </a:stretch>
        </p:blipFill>
        <p:spPr bwMode="auto">
          <a:xfrm>
            <a:off x="7203069" y="5029201"/>
            <a:ext cx="4872501" cy="17051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8543277-2669-5D6A-2308-371E4EB89FF7}"/>
              </a:ext>
            </a:extLst>
          </p:cNvPr>
          <p:cNvSpPr/>
          <p:nvPr/>
        </p:nvSpPr>
        <p:spPr>
          <a:xfrm>
            <a:off x="8213805" y="2797750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14443A-8706-7D3C-5738-D14D85297C31}"/>
              </a:ext>
            </a:extLst>
          </p:cNvPr>
          <p:cNvSpPr/>
          <p:nvPr/>
        </p:nvSpPr>
        <p:spPr>
          <a:xfrm>
            <a:off x="6928749" y="547192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8CA0A6-553A-7ECC-F32D-A97C04472987}"/>
              </a:ext>
            </a:extLst>
          </p:cNvPr>
          <p:cNvSpPr/>
          <p:nvPr/>
        </p:nvSpPr>
        <p:spPr>
          <a:xfrm>
            <a:off x="4857461" y="1375529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E81191-2DBB-1F95-6E41-A108F2DB6243}"/>
              </a:ext>
            </a:extLst>
          </p:cNvPr>
          <p:cNvSpPr/>
          <p:nvPr/>
        </p:nvSpPr>
        <p:spPr>
          <a:xfrm>
            <a:off x="3080426" y="5816017"/>
            <a:ext cx="371661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NB : Robinson Crusoë (Daniel Defoe, p. 37) Prisonnier des corsaires de Salé</a:t>
            </a:r>
          </a:p>
        </p:txBody>
      </p:sp>
    </p:spTree>
    <p:extLst>
      <p:ext uri="{BB962C8B-B14F-4D97-AF65-F5344CB8AC3E}">
        <p14:creationId xmlns:p14="http://schemas.microsoft.com/office/powerpoint/2010/main" val="3925665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CD9A-4ACD-61E1-091F-55A2D7F1B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870BC8-E3A2-58B1-83FD-58218567182D}"/>
              </a:ext>
            </a:extLst>
          </p:cNvPr>
          <p:cNvSpPr/>
          <p:nvPr/>
        </p:nvSpPr>
        <p:spPr>
          <a:xfrm>
            <a:off x="116430" y="123662"/>
            <a:ext cx="5819409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1666-1822 : Les Alaouites succèdent aux Saadiens et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*Au début du XVIIe siècle, dans le Tafilalet</a:t>
            </a:r>
          </a:p>
          <a:p>
            <a:r>
              <a:rPr lang="fr-FR" sz="1600" dirty="0"/>
              <a:t>La tribu arabe des Alaouites s’enrichit</a:t>
            </a:r>
          </a:p>
          <a:p>
            <a:r>
              <a:rPr lang="fr-FR" sz="1600" dirty="0"/>
              <a:t>En captant les richesses des circuits commerciaux sahariens…</a:t>
            </a:r>
          </a:p>
          <a:p>
            <a:r>
              <a:rPr lang="fr-FR" sz="1600" dirty="0"/>
              <a:t>NB : Grâce notamment à la conquête de Tombouctou en 1591</a:t>
            </a:r>
          </a:p>
          <a:p>
            <a:endParaRPr lang="fr-FR" sz="1600" dirty="0"/>
          </a:p>
          <a:p>
            <a:r>
              <a:rPr lang="fr-FR" sz="1600" dirty="0"/>
              <a:t>*Petit rappel sur les Alaouites : Au XIIIe siècle, au Maroc</a:t>
            </a:r>
          </a:p>
          <a:p>
            <a:r>
              <a:rPr lang="fr-FR" sz="1600" dirty="0"/>
              <a:t>Nouvelle poussée arabe venue de l’est ; Dont…</a:t>
            </a:r>
          </a:p>
          <a:p>
            <a:r>
              <a:rPr lang="fr-FR" sz="1600" dirty="0"/>
              <a:t>*1300 : Les Banu Saad dans la vallée du </a:t>
            </a:r>
            <a:r>
              <a:rPr lang="fr-FR" sz="1600" dirty="0" err="1"/>
              <a:t>Drâa</a:t>
            </a:r>
            <a:endParaRPr lang="fr-FR" sz="1600" dirty="0"/>
          </a:p>
          <a:p>
            <a:r>
              <a:rPr lang="fr-FR" sz="1600" b="1" dirty="0"/>
              <a:t>*1266 : Les Alaouites à </a:t>
            </a:r>
            <a:r>
              <a:rPr lang="fr-FR" sz="1600" b="1" dirty="0" err="1"/>
              <a:t>Sijilmassa</a:t>
            </a:r>
            <a:r>
              <a:rPr lang="fr-FR" sz="1600" b="1" dirty="0"/>
              <a:t>, dans le Tafilalet</a:t>
            </a:r>
          </a:p>
          <a:p>
            <a:r>
              <a:rPr lang="fr-FR" sz="1600" dirty="0"/>
              <a:t>NB : </a:t>
            </a:r>
            <a:r>
              <a:rPr lang="fr-FR" sz="1600" i="1" dirty="0"/>
              <a:t>Alaouites</a:t>
            </a:r>
            <a:r>
              <a:rPr lang="fr-FR" sz="1600" dirty="0"/>
              <a:t>, descendants d’Ali ; </a:t>
            </a:r>
            <a:r>
              <a:rPr lang="fr-FR" sz="1600" i="1" dirty="0"/>
              <a:t>Chérifiens</a:t>
            </a:r>
            <a:r>
              <a:rPr lang="fr-FR" sz="1600" dirty="0"/>
              <a:t> comme les Saadiens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5909C9-39A2-3785-844D-E654519FD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FAAEE5E7-9F8F-FE07-093D-4B92E8C21A87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064FA1-350B-371B-C385-13C82CC4328C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949C4E4-68DB-12CF-9111-0384013A9F69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08661BE-34CA-AAEC-3BD3-DF1407E20C63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DF6C370-35DA-C58F-2D6D-6786725B278E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B8A1808-8EC4-3FE7-8214-C2508ECADC75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B32730D-D8F8-4C0D-B0D3-12CDF54A79EE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70EF62B-108F-2AF9-CD17-1133A148E19F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1D98695-B1E9-5816-665A-120F9E47AC15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F0EA620-C8C6-6C33-4AF0-0D382829D75F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838211A-DF81-C992-FE6D-E58C955E9C6B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4ADB036-778C-BF35-178B-CC037511B607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12D03EA-6B58-827F-78BE-C04288EB41A4}"/>
              </a:ext>
            </a:extLst>
          </p:cNvPr>
          <p:cNvSpPr/>
          <p:nvPr/>
        </p:nvSpPr>
        <p:spPr>
          <a:xfrm>
            <a:off x="8351156" y="202884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4D3E7E8-53F7-44CD-B650-C7BCDD89F191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6568E2E-FF74-6F8D-6C1C-5FB336CD11BB}"/>
              </a:ext>
            </a:extLst>
          </p:cNvPr>
          <p:cNvCxnSpPr>
            <a:cxnSpLocks/>
          </p:cNvCxnSpPr>
          <p:nvPr/>
        </p:nvCxnSpPr>
        <p:spPr>
          <a:xfrm>
            <a:off x="8381799" y="4758800"/>
            <a:ext cx="27432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30F6CC8A-F879-6910-6BE0-A7D5411AD7A0}"/>
              </a:ext>
            </a:extLst>
          </p:cNvPr>
          <p:cNvSpPr/>
          <p:nvPr/>
        </p:nvSpPr>
        <p:spPr>
          <a:xfrm rot="689038">
            <a:off x="9056784" y="3757397"/>
            <a:ext cx="547635" cy="9484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9F83182-7CF8-460B-D059-9BD0D0624566}"/>
              </a:ext>
            </a:extLst>
          </p:cNvPr>
          <p:cNvSpPr/>
          <p:nvPr/>
        </p:nvSpPr>
        <p:spPr>
          <a:xfrm>
            <a:off x="8107479" y="253300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8942E5-AA1B-329C-3DB1-EA519F373D0E}"/>
              </a:ext>
            </a:extLst>
          </p:cNvPr>
          <p:cNvSpPr/>
          <p:nvPr/>
        </p:nvSpPr>
        <p:spPr>
          <a:xfrm>
            <a:off x="4434772" y="2839352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FC0ACF5-0E3E-94CF-95E1-BD3AFC0664FE}"/>
              </a:ext>
            </a:extLst>
          </p:cNvPr>
          <p:cNvSpPr/>
          <p:nvPr/>
        </p:nvSpPr>
        <p:spPr>
          <a:xfrm>
            <a:off x="7952397" y="2634019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12BD1A-8949-AC3D-E267-730C1EBF7DA3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F864A-4347-06DA-E1CD-EB2073EA6E7D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C306A-D25B-BE67-4E43-DEB948B22E35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7DA82-7DEF-5A74-9877-DC017AE6730D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91AA7-96AE-E7D5-352D-2022BC20BC7D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8B60126-DA17-11F6-8E61-29FAB38E6EA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B262A3D-EC69-4339-97EB-8EC626002C9B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618A69A3-47D5-9797-AE17-7B6B0320ADC2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5C2EB90-2990-EC92-5C1D-6E20EE1E845B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DFC7B-80CE-584F-0331-AA5F5756847F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080620A1-B135-5EFA-CAB6-CD27A6E87EB7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DE8E87C2-1F58-FFF8-8B17-6167EBC0501B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59F395F-E2C1-697B-FA7C-97ED6C58E36C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D3CCE65-05E3-01BD-C1ED-A7AD1B5C6EB9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84FC8-EF6B-C456-EAE6-949C531A6207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0440F8D-2F7D-FCD6-79DA-2F5E33B4A976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9C005C7-FCF6-7BFC-5E7F-479FC67B94F5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DF54A785-A1D6-6B8C-C237-43D703C352C5}"/>
              </a:ext>
            </a:extLst>
          </p:cNvPr>
          <p:cNvCxnSpPr>
            <a:cxnSpLocks/>
            <a:stCxn id="15" idx="2"/>
            <a:endCxn id="28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1859E49-D2B8-7018-5425-90F2A065C3CD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32154F3-30A0-873B-B902-19CC53972FBE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4E32C06-D57A-C8C8-BB26-8A4C2E5FF490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10B79031-DBF4-5030-714B-3346BC24E486}"/>
              </a:ext>
            </a:extLst>
          </p:cNvPr>
          <p:cNvCxnSpPr>
            <a:cxnSpLocks/>
            <a:stCxn id="28" idx="2"/>
            <a:endCxn id="34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B4A197D-2656-B2B2-E3E3-05F38758A93A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3E82B85B-6F08-337D-B493-8D260A477EB0}"/>
              </a:ext>
            </a:extLst>
          </p:cNvPr>
          <p:cNvCxnSpPr>
            <a:cxnSpLocks/>
            <a:stCxn id="28" idx="2"/>
            <a:endCxn id="38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A83513F-6639-6633-17D0-6BB7A87CF4F9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109522F-1077-52D4-FA21-6FBC9DC844CE}"/>
              </a:ext>
            </a:extLst>
          </p:cNvPr>
          <p:cNvCxnSpPr>
            <a:cxnSpLocks/>
            <a:stCxn id="34" idx="2"/>
            <a:endCxn id="42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51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76051-933C-79DF-2426-37B978A3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EF7787-A224-57DD-7361-4F546A30862B}"/>
              </a:ext>
            </a:extLst>
          </p:cNvPr>
          <p:cNvSpPr/>
          <p:nvPr/>
        </p:nvSpPr>
        <p:spPr>
          <a:xfrm>
            <a:off x="83335" y="89624"/>
            <a:ext cx="571802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1511-1549 : Au Maroc, les Saadiens chassent les Portugais des </a:t>
            </a:r>
            <a:r>
              <a:rPr lang="fr-FR" sz="1600" b="1" i="1" dirty="0" err="1"/>
              <a:t>fronteiras</a:t>
            </a:r>
            <a:r>
              <a:rPr lang="fr-FR" sz="1600" b="1" dirty="0"/>
              <a:t> de la côte atlantique ; Et après les prises de Marrakech et de Fès, ils supplantent les Wattassides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*1541 : Son frère Mohammed Ech-Cheikh (1540)</a:t>
            </a:r>
          </a:p>
          <a:p>
            <a:r>
              <a:rPr lang="fr-FR" sz="1600" dirty="0"/>
              <a:t>Reprend Agadir et Massat aux Portugais</a:t>
            </a:r>
          </a:p>
          <a:p>
            <a:endParaRPr lang="fr-FR" sz="1600" dirty="0"/>
          </a:p>
          <a:p>
            <a:r>
              <a:rPr lang="fr-FR" sz="1600" dirty="0"/>
              <a:t>*1541-50 : Devenues coûteuses à protéger</a:t>
            </a:r>
          </a:p>
          <a:p>
            <a:r>
              <a:rPr lang="fr-FR" sz="1600" dirty="0"/>
              <a:t>Et inutiles après la conquête du Brésil et des Indes</a:t>
            </a:r>
          </a:p>
          <a:p>
            <a:r>
              <a:rPr lang="fr-FR" sz="1600" dirty="0"/>
              <a:t>Jean III du Portugal abandonne la plupart des </a:t>
            </a:r>
            <a:r>
              <a:rPr lang="fr-FR" sz="1600" i="1" dirty="0" err="1"/>
              <a:t>fronteiras</a:t>
            </a:r>
            <a:r>
              <a:rPr lang="fr-FR" sz="1600" dirty="0"/>
              <a:t> marocains</a:t>
            </a:r>
          </a:p>
          <a:p>
            <a:endParaRPr lang="fr-FR" sz="1600" dirty="0"/>
          </a:p>
          <a:p>
            <a:r>
              <a:rPr lang="fr-FR" sz="1600" dirty="0"/>
              <a:t>NB : Les Portugais ne conservent que…</a:t>
            </a:r>
          </a:p>
          <a:p>
            <a:r>
              <a:rPr lang="fr-FR" sz="1600" dirty="0"/>
              <a:t>a) Tanger ; Cédé aux Anglais en 1661 ; Et rendu au Maroc en 1684</a:t>
            </a:r>
          </a:p>
          <a:p>
            <a:r>
              <a:rPr lang="fr-FR" sz="1600" dirty="0"/>
              <a:t>b) Ceuta ; Cédé à l’Espagne en 1668 ; Et enfin…</a:t>
            </a:r>
          </a:p>
          <a:p>
            <a:r>
              <a:rPr lang="fr-FR" sz="1600" dirty="0"/>
              <a:t>c) Mazagan jusqu’en 1769</a:t>
            </a:r>
            <a:endParaRPr lang="fr-FR" sz="15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CAA5CF-0B64-A2A3-4866-88B0E4D2B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ED5BE82-626E-8341-B8B8-8E644283404B}"/>
              </a:ext>
            </a:extLst>
          </p:cNvPr>
          <p:cNvSpPr/>
          <p:nvPr/>
        </p:nvSpPr>
        <p:spPr>
          <a:xfrm>
            <a:off x="6507426" y="4637595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B18162-D994-5A60-3929-59B4F6E710EB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5CEB139-6D77-0E99-DF40-D6E28B9089A4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0FF4399-A101-210B-F7C5-9FF9D6E5D146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59A6BBF-220E-CFA7-AD2E-396DBB422B57}"/>
              </a:ext>
            </a:extLst>
          </p:cNvPr>
          <p:cNvSpPr/>
          <p:nvPr/>
        </p:nvSpPr>
        <p:spPr>
          <a:xfrm>
            <a:off x="8376539" y="1869601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C4D99C1-5702-73B2-51A5-62D36F601CE1}"/>
              </a:ext>
            </a:extLst>
          </p:cNvPr>
          <p:cNvSpPr/>
          <p:nvPr/>
        </p:nvSpPr>
        <p:spPr>
          <a:xfrm>
            <a:off x="6507426" y="4988399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FC8628E-0ACD-81D5-5026-01AB03A8FF3D}"/>
              </a:ext>
            </a:extLst>
          </p:cNvPr>
          <p:cNvSpPr/>
          <p:nvPr/>
        </p:nvSpPr>
        <p:spPr>
          <a:xfrm>
            <a:off x="6847732" y="3652075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1D39F4F-1355-3F7C-041B-3235522EDD86}"/>
              </a:ext>
            </a:extLst>
          </p:cNvPr>
          <p:cNvSpPr/>
          <p:nvPr/>
        </p:nvSpPr>
        <p:spPr>
          <a:xfrm>
            <a:off x="7244026" y="3100107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93CFAFE-4749-7C00-589B-A57EAA0D0E17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800DAC-9762-5892-1958-36778B023B23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016DDA4-0762-7261-71FF-8CC2E7844320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9AB834A-E75C-9B50-D861-39CE4C8E1546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A9EBA93-FECC-55DC-503C-1F0537018516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BDF95CE-CE74-2FF4-BE48-F03727116CDA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BC7AEE5-5267-FBC9-37D6-89B44F031912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4611DF-4FD1-5527-6CEC-01E8FD334A16}"/>
              </a:ext>
            </a:extLst>
          </p:cNvPr>
          <p:cNvSpPr/>
          <p:nvPr/>
        </p:nvSpPr>
        <p:spPr>
          <a:xfrm>
            <a:off x="83335" y="3888756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al-</a:t>
            </a:r>
            <a:r>
              <a:rPr lang="fr-FR" sz="1100" dirty="0" err="1">
                <a:solidFill>
                  <a:schemeClr val="tx1"/>
                </a:solidFill>
              </a:rPr>
              <a:t>Qaim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E04C7E-DA99-915E-7F02-8B7294E7A0E5}"/>
              </a:ext>
            </a:extLst>
          </p:cNvPr>
          <p:cNvSpPr/>
          <p:nvPr/>
        </p:nvSpPr>
        <p:spPr>
          <a:xfrm>
            <a:off x="83335" y="4385420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Ahmed al-</a:t>
            </a:r>
            <a:r>
              <a:rPr lang="fr-FR" sz="1100" dirty="0" err="1">
                <a:solidFill>
                  <a:schemeClr val="tx1"/>
                </a:solidFill>
              </a:rPr>
              <a:t>Araj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F44C86-0CD2-2A04-F01F-20AFE7308FAE}"/>
              </a:ext>
            </a:extLst>
          </p:cNvPr>
          <p:cNvSpPr/>
          <p:nvPr/>
        </p:nvSpPr>
        <p:spPr>
          <a:xfrm>
            <a:off x="1014162" y="4892529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 err="1">
                <a:solidFill>
                  <a:schemeClr val="tx1"/>
                </a:solidFill>
              </a:rPr>
              <a:t>Abd</a:t>
            </a:r>
            <a:r>
              <a:rPr lang="fr-FR" sz="800" dirty="0">
                <a:solidFill>
                  <a:schemeClr val="tx1"/>
                </a:solidFill>
              </a:rPr>
              <a:t> al-Malik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1576-78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151293-F2DC-7F8C-DC11-294825B3BD4D}"/>
              </a:ext>
            </a:extLst>
          </p:cNvPr>
          <p:cNvSpPr/>
          <p:nvPr/>
        </p:nvSpPr>
        <p:spPr>
          <a:xfrm>
            <a:off x="90628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Abdallah El-Ghalib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1557-74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E54861-6250-65F3-0C52-A9D67E51F88B}"/>
              </a:ext>
            </a:extLst>
          </p:cNvPr>
          <p:cNvSpPr/>
          <p:nvPr/>
        </p:nvSpPr>
        <p:spPr>
          <a:xfrm>
            <a:off x="1014162" y="4391392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1549-57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F159E29-1C38-12AB-9554-1408450FE0C9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517007" y="428441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37EE1B0-9220-E435-CCD3-466C951A2C0F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>
            <a:off x="1447837" y="4785547"/>
            <a:ext cx="0" cy="1069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3788B8F6-27FD-9E56-77EB-6818990DB20D}"/>
              </a:ext>
            </a:extLst>
          </p:cNvPr>
          <p:cNvCxnSpPr>
            <a:cxnSpLocks/>
            <a:stCxn id="14" idx="2"/>
            <a:endCxn id="18" idx="0"/>
          </p:cNvCxnSpPr>
          <p:nvPr/>
        </p:nvCxnSpPr>
        <p:spPr>
          <a:xfrm rot="16200000" flipH="1">
            <a:off x="928931" y="3872486"/>
            <a:ext cx="106982" cy="9308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E8B79D-6445-3E0A-2185-354E4179D42A}"/>
              </a:ext>
            </a:extLst>
          </p:cNvPr>
          <p:cNvSpPr/>
          <p:nvPr/>
        </p:nvSpPr>
        <p:spPr>
          <a:xfrm>
            <a:off x="2890900" y="4525335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Saadiens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1549-1659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61E8EB-8FD8-BF64-40BA-DB09FF77657C}"/>
              </a:ext>
            </a:extLst>
          </p:cNvPr>
          <p:cNvSpPr/>
          <p:nvPr/>
        </p:nvSpPr>
        <p:spPr>
          <a:xfrm>
            <a:off x="1937697" y="48983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Ahmed al-Mansour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1578-1603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5E5C7ECA-96CD-535C-5656-A91DE9A7E79E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 rot="5400000">
            <a:off x="929673" y="4380177"/>
            <a:ext cx="112794" cy="9235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64862BFD-A87F-B621-47DE-F08688E48E90}"/>
              </a:ext>
            </a:extLst>
          </p:cNvPr>
          <p:cNvCxnSpPr>
            <a:cxnSpLocks/>
            <a:stCxn id="18" idx="2"/>
            <a:endCxn id="23" idx="0"/>
          </p:cNvCxnSpPr>
          <p:nvPr/>
        </p:nvCxnSpPr>
        <p:spPr>
          <a:xfrm rot="16200000" flipH="1">
            <a:off x="1853207" y="4380176"/>
            <a:ext cx="112794" cy="923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5E57727-F289-98C0-4B81-65E49C9153B0}"/>
              </a:ext>
            </a:extLst>
          </p:cNvPr>
          <p:cNvSpPr/>
          <p:nvPr/>
        </p:nvSpPr>
        <p:spPr>
          <a:xfrm>
            <a:off x="90628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Muhammad al-</a:t>
            </a:r>
            <a:r>
              <a:rPr lang="fr-FR" sz="800" dirty="0" err="1">
                <a:solidFill>
                  <a:schemeClr val="tx1"/>
                </a:solidFill>
              </a:rPr>
              <a:t>Mutawwakil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1574-76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9967E1E-A9DD-CA6A-0F98-0ADC0D976A43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524303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5299F4-20A2-EE1F-8336-36DF37E5B582}"/>
              </a:ext>
            </a:extLst>
          </p:cNvPr>
          <p:cNvSpPr/>
          <p:nvPr/>
        </p:nvSpPr>
        <p:spPr>
          <a:xfrm>
            <a:off x="1937697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Abou Faris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1603-08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B1FF0E8-77AB-3CEC-86A6-1D80ECEA75FA}"/>
              </a:ext>
            </a:extLst>
          </p:cNvPr>
          <p:cNvCxnSpPr>
            <a:cxnSpLocks/>
            <a:stCxn id="23" idx="2"/>
            <a:endCxn id="28" idx="0"/>
          </p:cNvCxnSpPr>
          <p:nvPr/>
        </p:nvCxnSpPr>
        <p:spPr>
          <a:xfrm>
            <a:off x="2371372" y="5292496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E05C392-3365-0929-B624-A19E3E26F7BC}"/>
              </a:ext>
            </a:extLst>
          </p:cNvPr>
          <p:cNvSpPr/>
          <p:nvPr/>
        </p:nvSpPr>
        <p:spPr>
          <a:xfrm>
            <a:off x="2861233" y="537626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Zaidan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el-Nasir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1608-28</a:t>
            </a: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988900B5-37BC-BD3C-D6C8-32D331D874B9}"/>
              </a:ext>
            </a:extLst>
          </p:cNvPr>
          <p:cNvCxnSpPr>
            <a:cxnSpLocks/>
            <a:stCxn id="23" idx="2"/>
            <a:endCxn id="36" idx="0"/>
          </p:cNvCxnSpPr>
          <p:nvPr/>
        </p:nvCxnSpPr>
        <p:spPr>
          <a:xfrm rot="16200000" flipH="1">
            <a:off x="2791258" y="4872610"/>
            <a:ext cx="83764" cy="9235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B4D5C45-E821-63B2-0D18-0B31371A265A}"/>
              </a:ext>
            </a:extLst>
          </p:cNvPr>
          <p:cNvSpPr/>
          <p:nvPr/>
        </p:nvSpPr>
        <p:spPr>
          <a:xfrm>
            <a:off x="2861233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Al-Walid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1631-36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F2AB25A9-860C-4017-9BAB-A617A5DAA3AF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>
            <a:off x="3294908" y="5770415"/>
            <a:ext cx="0" cy="1696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BBE14109-62A6-4281-D19D-D1154CE681B4}"/>
              </a:ext>
            </a:extLst>
          </p:cNvPr>
          <p:cNvSpPr/>
          <p:nvPr/>
        </p:nvSpPr>
        <p:spPr>
          <a:xfrm>
            <a:off x="3784770" y="594010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</a:t>
            </a:r>
            <a:r>
              <a:rPr lang="fr-FR" sz="900" dirty="0" err="1">
                <a:solidFill>
                  <a:schemeClr val="tx1"/>
                </a:solidFill>
              </a:rPr>
              <a:t>ech</a:t>
            </a:r>
            <a:r>
              <a:rPr lang="fr-FR" sz="900" dirty="0">
                <a:solidFill>
                  <a:schemeClr val="tx1"/>
                </a:solidFill>
              </a:rPr>
              <a:t>-Cheikh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1636-54</a:t>
            </a: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0D6513BA-5D49-CC96-1CB1-F3EFAC341BDC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16200000" flipH="1">
            <a:off x="3671834" y="5393488"/>
            <a:ext cx="169685" cy="9235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4866BA8-80A5-D8B6-26B6-0C159612A375}"/>
              </a:ext>
            </a:extLst>
          </p:cNvPr>
          <p:cNvSpPr/>
          <p:nvPr/>
        </p:nvSpPr>
        <p:spPr>
          <a:xfrm>
            <a:off x="1909604" y="59400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 err="1">
                <a:solidFill>
                  <a:schemeClr val="tx1"/>
                </a:solidFill>
              </a:rPr>
              <a:t>Abd</a:t>
            </a:r>
            <a:r>
              <a:rPr lang="fr-FR" sz="900" dirty="0">
                <a:solidFill>
                  <a:schemeClr val="tx1"/>
                </a:solidFill>
              </a:rPr>
              <a:t> al-Malik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1628-31</a:t>
            </a:r>
          </a:p>
        </p:txBody>
      </p: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CBE02C02-9E42-9277-0EEB-7DD1A2CB34D9}"/>
              </a:ext>
            </a:extLst>
          </p:cNvPr>
          <p:cNvCxnSpPr>
            <a:cxnSpLocks/>
            <a:stCxn id="36" idx="2"/>
            <a:endCxn id="42" idx="0"/>
          </p:cNvCxnSpPr>
          <p:nvPr/>
        </p:nvCxnSpPr>
        <p:spPr>
          <a:xfrm rot="5400000">
            <a:off x="2734252" y="5379443"/>
            <a:ext cx="169684" cy="9516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9AA5C2A-45A1-A27F-25BC-D1D44E432F9F}"/>
              </a:ext>
            </a:extLst>
          </p:cNvPr>
          <p:cNvSpPr/>
          <p:nvPr/>
        </p:nvSpPr>
        <p:spPr>
          <a:xfrm>
            <a:off x="3784770" y="64402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Ahmad al-Abbas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1654-59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2C4242A-1557-4BE4-7E61-A20B308B4EB3}"/>
              </a:ext>
            </a:extLst>
          </p:cNvPr>
          <p:cNvCxnSpPr>
            <a:cxnSpLocks/>
            <a:stCxn id="40" idx="2"/>
            <a:endCxn id="44" idx="0"/>
          </p:cNvCxnSpPr>
          <p:nvPr/>
        </p:nvCxnSpPr>
        <p:spPr>
          <a:xfrm>
            <a:off x="4218445" y="6334255"/>
            <a:ext cx="0" cy="1060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A80E0E97-D160-BD58-B304-35E396FA7264}"/>
              </a:ext>
            </a:extLst>
          </p:cNvPr>
          <p:cNvCxnSpPr>
            <a:cxnSpLocks/>
            <a:endCxn id="6" idx="6"/>
          </p:cNvCxnSpPr>
          <p:nvPr/>
        </p:nvCxnSpPr>
        <p:spPr>
          <a:xfrm flipH="1" flipV="1">
            <a:off x="6781746" y="4754530"/>
            <a:ext cx="202733" cy="342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B638640-DFD6-F217-04D3-6E7E8F2EBCB9}"/>
              </a:ext>
            </a:extLst>
          </p:cNvPr>
          <p:cNvCxnSpPr>
            <a:cxnSpLocks/>
            <a:endCxn id="11" idx="6"/>
          </p:cNvCxnSpPr>
          <p:nvPr/>
        </p:nvCxnSpPr>
        <p:spPr>
          <a:xfrm flipH="1">
            <a:off x="6781746" y="4954150"/>
            <a:ext cx="202733" cy="1511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05510E88-2FC6-0147-57BD-451AC09918C0}"/>
              </a:ext>
            </a:extLst>
          </p:cNvPr>
          <p:cNvCxnSpPr>
            <a:cxnSpLocks/>
          </p:cNvCxnSpPr>
          <p:nvPr/>
        </p:nvCxnSpPr>
        <p:spPr>
          <a:xfrm flipV="1">
            <a:off x="7081466" y="4324992"/>
            <a:ext cx="339893" cy="4295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BBCF4463-12B0-E98C-86F6-6B77F588A547}"/>
              </a:ext>
            </a:extLst>
          </p:cNvPr>
          <p:cNvSpPr/>
          <p:nvPr/>
        </p:nvSpPr>
        <p:spPr>
          <a:xfrm>
            <a:off x="6944306" y="4754529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2440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FA22A-7A9F-26F4-CBA7-2F5EAF0E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A164F5-9EAE-A395-2481-82C69B44F8BF}"/>
              </a:ext>
            </a:extLst>
          </p:cNvPr>
          <p:cNvSpPr/>
          <p:nvPr/>
        </p:nvSpPr>
        <p:spPr>
          <a:xfrm>
            <a:off x="116431" y="123662"/>
            <a:ext cx="5756594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1666-1822 : Les Alaouites succèdent aux Saadiens et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*1659 : A Marrakech…</a:t>
            </a:r>
          </a:p>
          <a:p>
            <a:r>
              <a:rPr lang="fr-FR" sz="1600" dirty="0"/>
              <a:t>Mort du dernier sultan </a:t>
            </a:r>
            <a:r>
              <a:rPr lang="fr-FR" sz="1600" dirty="0" err="1"/>
              <a:t>Saadien</a:t>
            </a:r>
            <a:r>
              <a:rPr lang="fr-FR" sz="1600" dirty="0"/>
              <a:t>, Ahmad al-Abbas</a:t>
            </a:r>
          </a:p>
          <a:p>
            <a:endParaRPr lang="fr-FR" sz="1600" dirty="0"/>
          </a:p>
          <a:p>
            <a:r>
              <a:rPr lang="fr-FR" sz="1600" dirty="0"/>
              <a:t>*1666 : Parti du Tafilalet…</a:t>
            </a:r>
          </a:p>
          <a:p>
            <a:r>
              <a:rPr lang="fr-FR" sz="1600" dirty="0"/>
              <a:t>L’Alaouite </a:t>
            </a:r>
            <a:r>
              <a:rPr lang="fr-FR" sz="1600" u="sng" dirty="0"/>
              <a:t>Moulay Rachid</a:t>
            </a:r>
            <a:r>
              <a:rPr lang="fr-FR" sz="1600" dirty="0"/>
              <a:t> s’empare de Fès ; Puis…</a:t>
            </a:r>
          </a:p>
          <a:p>
            <a:endParaRPr lang="fr-FR" sz="1600" dirty="0"/>
          </a:p>
          <a:p>
            <a:r>
              <a:rPr lang="fr-FR" sz="1600" dirty="0"/>
              <a:t>*1668 : Il s’empare de Marrakech et devient le nouveau sultan</a:t>
            </a:r>
          </a:p>
          <a:p>
            <a:r>
              <a:rPr lang="fr-FR" sz="1600" dirty="0"/>
              <a:t>NB : Fès redevient la capitale du Maroc ; Jusqu’en 1912</a:t>
            </a:r>
          </a:p>
          <a:p>
            <a:endParaRPr lang="fr-FR" sz="1600" dirty="0"/>
          </a:p>
          <a:p>
            <a:r>
              <a:rPr lang="fr-FR" sz="1600" dirty="0"/>
              <a:t>*1672 : Mort de Moulay Rachid…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184015-3EAA-6282-E1E5-93EDE310E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6BD787E-52D3-1001-6403-BC50EAFD3D07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A6AB6A-420F-9757-7D52-3EDD29A4A6BE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066435-F864-2412-B17A-55AA16CCD070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5C0C30-4120-664B-983C-09279EE602CB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24AB27-21D3-D1F9-5945-833942A68A77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40A5477-B574-B708-F808-7C7618487B80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63D1227-C1DC-DDC2-E666-C489F9CDE012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8015117-6B9C-64BE-73DD-B39AC19D683F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2D0150-C709-72E2-E0AF-DEB6992F7369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AB2A39E-F074-2323-65BA-DB3C914EDC98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B31B8E2-6CC8-1660-712B-FD9A783517A0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7674D43-0B34-77BF-1C63-9A52BA712281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268E80C-7CF4-85C9-540B-D5960CA591B0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21FFD43-0B88-1B09-7DD4-E582FFA3A86B}"/>
              </a:ext>
            </a:extLst>
          </p:cNvPr>
          <p:cNvCxnSpPr>
            <a:cxnSpLocks/>
            <a:endCxn id="20" idx="6"/>
          </p:cNvCxnSpPr>
          <p:nvPr/>
        </p:nvCxnSpPr>
        <p:spPr>
          <a:xfrm flipH="1" flipV="1">
            <a:off x="9087739" y="2893641"/>
            <a:ext cx="350248" cy="953784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39F428C7-9A87-C5DE-82F1-EF6CA02C39F7}"/>
              </a:ext>
            </a:extLst>
          </p:cNvPr>
          <p:cNvSpPr/>
          <p:nvPr/>
        </p:nvSpPr>
        <p:spPr>
          <a:xfrm>
            <a:off x="8574387" y="278801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C175CC4-B5AB-4F22-18BC-927E92BBEEC0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7615333" y="4324992"/>
            <a:ext cx="766466" cy="433808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366830F-950E-7123-C277-4E138BCB4779}"/>
              </a:ext>
            </a:extLst>
          </p:cNvPr>
          <p:cNvCxnSpPr>
            <a:cxnSpLocks/>
          </p:cNvCxnSpPr>
          <p:nvPr/>
        </p:nvCxnSpPr>
        <p:spPr>
          <a:xfrm>
            <a:off x="8381799" y="4758800"/>
            <a:ext cx="27432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09CF58A-C3E0-E049-BAFA-F9BEAF0A7468}"/>
              </a:ext>
            </a:extLst>
          </p:cNvPr>
          <p:cNvCxnSpPr>
            <a:cxnSpLocks/>
          </p:cNvCxnSpPr>
          <p:nvPr/>
        </p:nvCxnSpPr>
        <p:spPr>
          <a:xfrm flipV="1">
            <a:off x="8656119" y="4632960"/>
            <a:ext cx="431620" cy="12584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E45D4359-4D3C-1A67-ED7C-748C6D4652B8}"/>
              </a:ext>
            </a:extLst>
          </p:cNvPr>
          <p:cNvSpPr/>
          <p:nvPr/>
        </p:nvSpPr>
        <p:spPr>
          <a:xfrm rot="689038">
            <a:off x="9056784" y="3757397"/>
            <a:ext cx="547635" cy="9484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1E62022-F3BD-D912-5958-506EE3CFA24E}"/>
              </a:ext>
            </a:extLst>
          </p:cNvPr>
          <p:cNvSpPr/>
          <p:nvPr/>
        </p:nvSpPr>
        <p:spPr>
          <a:xfrm>
            <a:off x="8351156" y="202884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533959D-AAEB-A86C-7344-90EF93F583FE}"/>
              </a:ext>
            </a:extLst>
          </p:cNvPr>
          <p:cNvSpPr/>
          <p:nvPr/>
        </p:nvSpPr>
        <p:spPr>
          <a:xfrm>
            <a:off x="8107479" y="253300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2192FE7-A062-8055-C9AB-A8B5AA40301A}"/>
              </a:ext>
            </a:extLst>
          </p:cNvPr>
          <p:cNvSpPr/>
          <p:nvPr/>
        </p:nvSpPr>
        <p:spPr>
          <a:xfrm>
            <a:off x="5963919" y="5337235"/>
            <a:ext cx="6144746" cy="1465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9E7D67F9-0F07-7562-6959-6908E22DDF26}"/>
              </a:ext>
            </a:extLst>
          </p:cNvPr>
          <p:cNvSpPr/>
          <p:nvPr/>
        </p:nvSpPr>
        <p:spPr>
          <a:xfrm>
            <a:off x="6342021" y="5388363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Moulay Ali Chérif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35C75AB-0D70-1882-D901-64CA4E550570}"/>
              </a:ext>
            </a:extLst>
          </p:cNvPr>
          <p:cNvSpPr/>
          <p:nvPr/>
        </p:nvSpPr>
        <p:spPr>
          <a:xfrm>
            <a:off x="6342021" y="5885027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Moulay Mohammed</a:t>
            </a:r>
          </a:p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Mohammed 1</a:t>
            </a:r>
            <a:r>
              <a:rPr lang="fr-FR" sz="800" baseline="30000" dirty="0">
                <a:solidFill>
                  <a:schemeClr val="tx1"/>
                </a:solidFill>
              </a:rPr>
              <a:t>er</a:t>
            </a:r>
            <a:r>
              <a:rPr lang="fr-FR" sz="8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3A331164-5669-33B3-59D7-79DFD7BCC27B}"/>
              </a:ext>
            </a:extLst>
          </p:cNvPr>
          <p:cNvSpPr/>
          <p:nvPr/>
        </p:nvSpPr>
        <p:spPr>
          <a:xfrm>
            <a:off x="7272848" y="6392136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Abdelmalek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1728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6467989-2285-DB9F-C12C-5130E794C587}"/>
              </a:ext>
            </a:extLst>
          </p:cNvPr>
          <p:cNvSpPr/>
          <p:nvPr/>
        </p:nvSpPr>
        <p:spPr>
          <a:xfrm>
            <a:off x="6349314" y="639794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Ahmed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1727-29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075FE6F7-03CB-3CE1-1163-B4CB09737B7E}"/>
              </a:ext>
            </a:extLst>
          </p:cNvPr>
          <p:cNvSpPr/>
          <p:nvPr/>
        </p:nvSpPr>
        <p:spPr>
          <a:xfrm>
            <a:off x="8203799" y="588744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Ismaïl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1672-1727</a:t>
            </a:r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94AE1116-DB2F-F57E-5632-361D0BBF8B83}"/>
              </a:ext>
            </a:extLst>
          </p:cNvPr>
          <p:cNvCxnSpPr>
            <a:cxnSpLocks/>
            <a:stCxn id="1030" idx="2"/>
            <a:endCxn id="1031" idx="0"/>
          </p:cNvCxnSpPr>
          <p:nvPr/>
        </p:nvCxnSpPr>
        <p:spPr>
          <a:xfrm>
            <a:off x="6775693" y="5784017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Connecteur droit avec flèche 1035">
            <a:extLst>
              <a:ext uri="{FF2B5EF4-FFF2-40B4-BE49-F238E27FC236}">
                <a16:creationId xmlns:a16="http://schemas.microsoft.com/office/drawing/2014/main" id="{389315A8-A2DC-E110-3B3B-63C14457C826}"/>
              </a:ext>
            </a:extLst>
          </p:cNvPr>
          <p:cNvCxnSpPr>
            <a:cxnSpLocks/>
            <a:stCxn id="1034" idx="2"/>
            <a:endCxn id="1039" idx="0"/>
          </p:cNvCxnSpPr>
          <p:nvPr/>
        </p:nvCxnSpPr>
        <p:spPr>
          <a:xfrm flipH="1">
            <a:off x="8630058" y="6281596"/>
            <a:ext cx="7416" cy="1163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cteur : en angle 1036">
            <a:extLst>
              <a:ext uri="{FF2B5EF4-FFF2-40B4-BE49-F238E27FC236}">
                <a16:creationId xmlns:a16="http://schemas.microsoft.com/office/drawing/2014/main" id="{EE6AE0D4-A1BC-CCA8-9A38-0BF03B82283D}"/>
              </a:ext>
            </a:extLst>
          </p:cNvPr>
          <p:cNvCxnSpPr>
            <a:cxnSpLocks/>
            <a:stCxn id="1030" idx="2"/>
            <a:endCxn id="1034" idx="0"/>
          </p:cNvCxnSpPr>
          <p:nvPr/>
        </p:nvCxnSpPr>
        <p:spPr>
          <a:xfrm rot="16200000" flipH="1">
            <a:off x="7654871" y="4904838"/>
            <a:ext cx="103424" cy="18617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E3C1A903-DEA5-5DB5-7F03-00FD38DD2497}"/>
              </a:ext>
            </a:extLst>
          </p:cNvPr>
          <p:cNvSpPr/>
          <p:nvPr/>
        </p:nvSpPr>
        <p:spPr>
          <a:xfrm>
            <a:off x="9128605" y="5542892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Alaouites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1666-1999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BF007BA-404C-956C-811A-C1BD5C0B2241}"/>
              </a:ext>
            </a:extLst>
          </p:cNvPr>
          <p:cNvSpPr/>
          <p:nvPr/>
        </p:nvSpPr>
        <p:spPr>
          <a:xfrm>
            <a:off x="8196383" y="639794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1729-34-40-57</a:t>
            </a:r>
          </a:p>
        </p:txBody>
      </p:sp>
      <p:cxnSp>
        <p:nvCxnSpPr>
          <p:cNvPr id="1040" name="Connecteur : en angle 1039">
            <a:extLst>
              <a:ext uri="{FF2B5EF4-FFF2-40B4-BE49-F238E27FC236}">
                <a16:creationId xmlns:a16="http://schemas.microsoft.com/office/drawing/2014/main" id="{46F43497-C993-E04F-CF86-A38072B310EB}"/>
              </a:ext>
            </a:extLst>
          </p:cNvPr>
          <p:cNvCxnSpPr>
            <a:cxnSpLocks/>
            <a:stCxn id="1034" idx="2"/>
            <a:endCxn id="1033" idx="0"/>
          </p:cNvCxnSpPr>
          <p:nvPr/>
        </p:nvCxnSpPr>
        <p:spPr>
          <a:xfrm rot="5400000">
            <a:off x="7652056" y="5412530"/>
            <a:ext cx="116352" cy="18544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eur : en angle 1040">
            <a:extLst>
              <a:ext uri="{FF2B5EF4-FFF2-40B4-BE49-F238E27FC236}">
                <a16:creationId xmlns:a16="http://schemas.microsoft.com/office/drawing/2014/main" id="{A1144CD3-AFAD-A501-7A99-E854B075C178}"/>
              </a:ext>
            </a:extLst>
          </p:cNvPr>
          <p:cNvCxnSpPr>
            <a:cxnSpLocks/>
            <a:stCxn id="1034" idx="2"/>
            <a:endCxn id="1032" idx="0"/>
          </p:cNvCxnSpPr>
          <p:nvPr/>
        </p:nvCxnSpPr>
        <p:spPr>
          <a:xfrm rot="5400000">
            <a:off x="8116729" y="5871391"/>
            <a:ext cx="110540" cy="9309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C4E7E24E-68E2-D46A-5BB9-A163742A06D6}"/>
              </a:ext>
            </a:extLst>
          </p:cNvPr>
          <p:cNvSpPr/>
          <p:nvPr/>
        </p:nvSpPr>
        <p:spPr>
          <a:xfrm>
            <a:off x="7269202" y="5885027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Rachid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1666-72</a:t>
            </a:r>
          </a:p>
        </p:txBody>
      </p:sp>
      <p:cxnSp>
        <p:nvCxnSpPr>
          <p:cNvPr id="1043" name="Connecteur : en angle 1042">
            <a:extLst>
              <a:ext uri="{FF2B5EF4-FFF2-40B4-BE49-F238E27FC236}">
                <a16:creationId xmlns:a16="http://schemas.microsoft.com/office/drawing/2014/main" id="{92CDC66C-3733-AC75-F4C3-668998681C49}"/>
              </a:ext>
            </a:extLst>
          </p:cNvPr>
          <p:cNvCxnSpPr>
            <a:cxnSpLocks/>
            <a:stCxn id="1030" idx="2"/>
            <a:endCxn id="1042" idx="0"/>
          </p:cNvCxnSpPr>
          <p:nvPr/>
        </p:nvCxnSpPr>
        <p:spPr>
          <a:xfrm rot="16200000" flipH="1">
            <a:off x="7188780" y="5370930"/>
            <a:ext cx="101010" cy="9271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81959978-B1C6-8B43-C924-43680859AAAF}"/>
              </a:ext>
            </a:extLst>
          </p:cNvPr>
          <p:cNvSpPr/>
          <p:nvPr/>
        </p:nvSpPr>
        <p:spPr>
          <a:xfrm>
            <a:off x="9119916" y="639794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Ali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1734-36</a:t>
            </a:r>
          </a:p>
        </p:txBody>
      </p:sp>
      <p:cxnSp>
        <p:nvCxnSpPr>
          <p:cNvPr id="1045" name="Connecteur : en angle 1044">
            <a:extLst>
              <a:ext uri="{FF2B5EF4-FFF2-40B4-BE49-F238E27FC236}">
                <a16:creationId xmlns:a16="http://schemas.microsoft.com/office/drawing/2014/main" id="{01D9A153-8712-3D41-8634-F6593BF9ED33}"/>
              </a:ext>
            </a:extLst>
          </p:cNvPr>
          <p:cNvCxnSpPr>
            <a:cxnSpLocks/>
            <a:stCxn id="1034" idx="2"/>
            <a:endCxn id="1044" idx="0"/>
          </p:cNvCxnSpPr>
          <p:nvPr/>
        </p:nvCxnSpPr>
        <p:spPr>
          <a:xfrm rot="16200000" flipH="1">
            <a:off x="9037357" y="5881712"/>
            <a:ext cx="116351" cy="9161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E79C8BF1-C3CC-E76E-A3D2-9401FD78298D}"/>
              </a:ext>
            </a:extLst>
          </p:cNvPr>
          <p:cNvSpPr/>
          <p:nvPr/>
        </p:nvSpPr>
        <p:spPr>
          <a:xfrm>
            <a:off x="10043456" y="638858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1736-38</a:t>
            </a:r>
          </a:p>
        </p:txBody>
      </p:sp>
      <p:cxnSp>
        <p:nvCxnSpPr>
          <p:cNvPr id="1047" name="Connecteur : en angle 1046">
            <a:extLst>
              <a:ext uri="{FF2B5EF4-FFF2-40B4-BE49-F238E27FC236}">
                <a16:creationId xmlns:a16="http://schemas.microsoft.com/office/drawing/2014/main" id="{223CF4A6-1DBB-26CC-EC77-5B24209716A6}"/>
              </a:ext>
            </a:extLst>
          </p:cNvPr>
          <p:cNvCxnSpPr>
            <a:cxnSpLocks/>
            <a:stCxn id="1034" idx="2"/>
            <a:endCxn id="1046" idx="0"/>
          </p:cNvCxnSpPr>
          <p:nvPr/>
        </p:nvCxnSpPr>
        <p:spPr>
          <a:xfrm rot="16200000" flipH="1">
            <a:off x="9503810" y="5415259"/>
            <a:ext cx="106984" cy="18396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406C337-3639-E13E-B4A5-D278E776D11B}"/>
              </a:ext>
            </a:extLst>
          </p:cNvPr>
          <p:cNvSpPr/>
          <p:nvPr/>
        </p:nvSpPr>
        <p:spPr>
          <a:xfrm>
            <a:off x="10966995" y="638857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Mostadi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1738-40</a:t>
            </a:r>
          </a:p>
        </p:txBody>
      </p:sp>
      <p:cxnSp>
        <p:nvCxnSpPr>
          <p:cNvPr id="1049" name="Connecteur : en angle 1048">
            <a:extLst>
              <a:ext uri="{FF2B5EF4-FFF2-40B4-BE49-F238E27FC236}">
                <a16:creationId xmlns:a16="http://schemas.microsoft.com/office/drawing/2014/main" id="{06522906-9FAA-8812-C32E-6F3C0155C87D}"/>
              </a:ext>
            </a:extLst>
          </p:cNvPr>
          <p:cNvCxnSpPr>
            <a:cxnSpLocks/>
            <a:stCxn id="1034" idx="2"/>
            <a:endCxn id="1048" idx="0"/>
          </p:cNvCxnSpPr>
          <p:nvPr/>
        </p:nvCxnSpPr>
        <p:spPr>
          <a:xfrm rot="16200000" flipH="1">
            <a:off x="9965581" y="4953489"/>
            <a:ext cx="106983" cy="2763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785C166C-5D11-43EE-AB3A-3D129040B11D}"/>
              </a:ext>
            </a:extLst>
          </p:cNvPr>
          <p:cNvSpPr/>
          <p:nvPr/>
        </p:nvSpPr>
        <p:spPr>
          <a:xfrm>
            <a:off x="7952397" y="2634019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98688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FF163-EE57-D157-0E61-7D0647F61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77D320-6A05-0B99-07CD-AF231E8B627C}"/>
              </a:ext>
            </a:extLst>
          </p:cNvPr>
          <p:cNvSpPr/>
          <p:nvPr/>
        </p:nvSpPr>
        <p:spPr>
          <a:xfrm>
            <a:off x="116431" y="123662"/>
            <a:ext cx="5756594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1666-1822 : Les Alaouites succèdent aux Saadiens et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*1672 : Mort de Moulay Rachid</a:t>
            </a:r>
          </a:p>
          <a:p>
            <a:r>
              <a:rPr lang="fr-FR" sz="1600" dirty="0"/>
              <a:t>Son frère </a:t>
            </a:r>
            <a:r>
              <a:rPr lang="fr-FR" sz="1600" u="sng" dirty="0"/>
              <a:t>Moulay Ismail</a:t>
            </a:r>
            <a:r>
              <a:rPr lang="fr-FR" sz="1600" dirty="0"/>
              <a:t> lui succède</a:t>
            </a:r>
          </a:p>
          <a:p>
            <a:endParaRPr lang="fr-FR" sz="1600" dirty="0"/>
          </a:p>
          <a:p>
            <a:r>
              <a:rPr lang="fr-FR" sz="1600" dirty="0"/>
              <a:t>*1672-80 : Avec son armée d’</a:t>
            </a:r>
            <a:r>
              <a:rPr lang="fr-FR" sz="1600" i="1" dirty="0" err="1"/>
              <a:t>abids</a:t>
            </a:r>
            <a:r>
              <a:rPr lang="fr-FR" sz="1600" dirty="0"/>
              <a:t>, esclaves noirs, il soumet le sud</a:t>
            </a:r>
          </a:p>
          <a:p>
            <a:r>
              <a:rPr lang="fr-FR" sz="1600" dirty="0"/>
              <a:t>*Il édifie une 2</a:t>
            </a:r>
            <a:r>
              <a:rPr lang="fr-FR" sz="1600" baseline="30000" dirty="0"/>
              <a:t>ème</a:t>
            </a:r>
            <a:r>
              <a:rPr lang="fr-FR" sz="1600" dirty="0"/>
              <a:t> capitale, Meknès, à l’ouest de Fès</a:t>
            </a:r>
          </a:p>
          <a:p>
            <a:r>
              <a:rPr lang="fr-FR" sz="1600" dirty="0"/>
              <a:t>*Et il fait la paix avec la Régence d’Alger</a:t>
            </a:r>
          </a:p>
          <a:p>
            <a:r>
              <a:rPr lang="fr-FR" sz="1600" dirty="0"/>
              <a:t>NB : Frontière fixée en 1696 ; Mais nouvelle guerre en 1701…</a:t>
            </a:r>
          </a:p>
          <a:p>
            <a:endParaRPr lang="fr-FR" sz="1600" dirty="0"/>
          </a:p>
          <a:p>
            <a:r>
              <a:rPr lang="fr-FR" sz="1600" dirty="0"/>
              <a:t>*Au tournant du XVIIe et du XVIIe siècle</a:t>
            </a:r>
          </a:p>
          <a:p>
            <a:r>
              <a:rPr lang="fr-FR" sz="1600" dirty="0"/>
              <a:t>Face aux menaces des puissances européennes…</a:t>
            </a:r>
          </a:p>
          <a:p>
            <a:endParaRPr lang="fr-FR" sz="1600" dirty="0"/>
          </a:p>
          <a:p>
            <a:r>
              <a:rPr lang="fr-FR" sz="1600" dirty="0"/>
              <a:t>Rapprochement avec les Ottomans</a:t>
            </a:r>
          </a:p>
          <a:p>
            <a:r>
              <a:rPr lang="fr-FR" sz="1600" dirty="0"/>
              <a:t>NB : Fin des alliances </a:t>
            </a:r>
            <a:r>
              <a:rPr lang="fr-FR" sz="1600" i="1" dirty="0"/>
              <a:t>contre-nature</a:t>
            </a:r>
            <a:r>
              <a:rPr lang="fr-FR" sz="1600" dirty="0"/>
              <a:t> : Espagne, Angleterre</a:t>
            </a:r>
          </a:p>
          <a:p>
            <a:r>
              <a:rPr lang="fr-FR" sz="1600" dirty="0"/>
              <a:t>*Et donc rapprochement avec Alger ; </a:t>
            </a:r>
            <a:r>
              <a:rPr lang="fr-FR" sz="1600" b="1" dirty="0"/>
              <a:t>Deux points</a:t>
            </a:r>
            <a:r>
              <a:rPr lang="fr-FR" sz="1600" dirty="0"/>
              <a:t>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70488B-A589-7CC0-80CF-6CB965773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0FDCBBE-7019-665A-77E0-D5E9C2DFB0C7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110A6A4-EA82-DFD3-769E-72F5A58A03E7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91ADD5-703C-8FD0-A7D5-1F9AE4B9DF65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47276A1-0D89-1311-9831-F696E700C1B6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00D30B7-14B6-8734-0001-46A7A8EF4D91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866A503-23D9-B1EF-5146-29504EC5CBC7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B7C7493-A442-EC9D-67E4-10850F503214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A16CCB-6F1A-3E0F-1EF0-095BEDE3138B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ED04D1F-3A03-A1E7-4DCB-F32E04B5EF51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7E354FC-0522-50D3-71EB-BCE316ADF14B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2640ED-BA89-5DD2-1CF1-312D72ACEF12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6DF6379-ECDB-C857-4874-05D194F4195C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BDAE8CA-6FEE-1E51-5AAD-DCAAE05EB5DE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53C4507-6C86-B223-70BD-4EB6311B237E}"/>
              </a:ext>
            </a:extLst>
          </p:cNvPr>
          <p:cNvCxnSpPr>
            <a:cxnSpLocks/>
            <a:endCxn id="20" idx="6"/>
          </p:cNvCxnSpPr>
          <p:nvPr/>
        </p:nvCxnSpPr>
        <p:spPr>
          <a:xfrm flipH="1" flipV="1">
            <a:off x="9087739" y="2893641"/>
            <a:ext cx="350248" cy="953784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3AEA37B-7073-BA64-7FDA-891B992E6F75}"/>
              </a:ext>
            </a:extLst>
          </p:cNvPr>
          <p:cNvSpPr/>
          <p:nvPr/>
        </p:nvSpPr>
        <p:spPr>
          <a:xfrm>
            <a:off x="8574387" y="278801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1615166-CAAB-1065-3E58-4F10BF8316B8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7615333" y="4324992"/>
            <a:ext cx="766466" cy="433808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38EF40A-86E7-B3C9-E9B2-3F4097E02576}"/>
              </a:ext>
            </a:extLst>
          </p:cNvPr>
          <p:cNvCxnSpPr>
            <a:cxnSpLocks/>
          </p:cNvCxnSpPr>
          <p:nvPr/>
        </p:nvCxnSpPr>
        <p:spPr>
          <a:xfrm>
            <a:off x="8381799" y="4758800"/>
            <a:ext cx="27432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AB73835-816F-13E1-A69A-979C30A4F8C8}"/>
              </a:ext>
            </a:extLst>
          </p:cNvPr>
          <p:cNvCxnSpPr>
            <a:cxnSpLocks/>
          </p:cNvCxnSpPr>
          <p:nvPr/>
        </p:nvCxnSpPr>
        <p:spPr>
          <a:xfrm flipV="1">
            <a:off x="8656119" y="4632960"/>
            <a:ext cx="431620" cy="12584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DD7861BA-1A43-429C-5D3B-819C10BB4B77}"/>
              </a:ext>
            </a:extLst>
          </p:cNvPr>
          <p:cNvSpPr/>
          <p:nvPr/>
        </p:nvSpPr>
        <p:spPr>
          <a:xfrm rot="689038">
            <a:off x="9056784" y="3757397"/>
            <a:ext cx="547635" cy="9484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8605A47-CC9B-34EE-DAFC-B429D41B13DE}"/>
              </a:ext>
            </a:extLst>
          </p:cNvPr>
          <p:cNvSpPr/>
          <p:nvPr/>
        </p:nvSpPr>
        <p:spPr>
          <a:xfrm>
            <a:off x="8351156" y="202884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DA6CCEB-50EC-1D8A-8749-B577255BE36B}"/>
              </a:ext>
            </a:extLst>
          </p:cNvPr>
          <p:cNvSpPr/>
          <p:nvPr/>
        </p:nvSpPr>
        <p:spPr>
          <a:xfrm>
            <a:off x="8107479" y="253300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E40030-E204-E5F2-8A0F-E3112A6DA891}"/>
              </a:ext>
            </a:extLst>
          </p:cNvPr>
          <p:cNvSpPr/>
          <p:nvPr/>
        </p:nvSpPr>
        <p:spPr>
          <a:xfrm>
            <a:off x="5963919" y="5337235"/>
            <a:ext cx="6144746" cy="1465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482C0353-264B-DE85-D3DD-2C9255B69846}"/>
              </a:ext>
            </a:extLst>
          </p:cNvPr>
          <p:cNvSpPr/>
          <p:nvPr/>
        </p:nvSpPr>
        <p:spPr>
          <a:xfrm>
            <a:off x="6342021" y="5388363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Moulay Ali Chérif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A3335E7-199F-FCC8-A3DC-C49F6997B30A}"/>
              </a:ext>
            </a:extLst>
          </p:cNvPr>
          <p:cNvSpPr/>
          <p:nvPr/>
        </p:nvSpPr>
        <p:spPr>
          <a:xfrm>
            <a:off x="6342021" y="5885027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Moulay Mohammed</a:t>
            </a:r>
          </a:p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Mohammed 1</a:t>
            </a:r>
            <a:r>
              <a:rPr lang="fr-FR" sz="800" baseline="30000" dirty="0">
                <a:solidFill>
                  <a:schemeClr val="tx1"/>
                </a:solidFill>
              </a:rPr>
              <a:t>er</a:t>
            </a:r>
            <a:r>
              <a:rPr lang="fr-FR" sz="8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F204BE6C-041B-6316-6C9E-E3EADD6CAA23}"/>
              </a:ext>
            </a:extLst>
          </p:cNvPr>
          <p:cNvSpPr/>
          <p:nvPr/>
        </p:nvSpPr>
        <p:spPr>
          <a:xfrm>
            <a:off x="7272848" y="6392136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Abdelmalek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1728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C55424F-80FB-146A-F8C1-EEC6BFB233C5}"/>
              </a:ext>
            </a:extLst>
          </p:cNvPr>
          <p:cNvSpPr/>
          <p:nvPr/>
        </p:nvSpPr>
        <p:spPr>
          <a:xfrm>
            <a:off x="6349314" y="639794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Ahmed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1727-29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08ED4731-4C67-D03B-EF2F-1AF0FF8A099C}"/>
              </a:ext>
            </a:extLst>
          </p:cNvPr>
          <p:cNvSpPr/>
          <p:nvPr/>
        </p:nvSpPr>
        <p:spPr>
          <a:xfrm>
            <a:off x="8203799" y="5887441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Ismaïl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1672-1727</a:t>
            </a:r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ED99B17C-C1E0-6532-BC8E-2811DB2A3744}"/>
              </a:ext>
            </a:extLst>
          </p:cNvPr>
          <p:cNvCxnSpPr>
            <a:cxnSpLocks/>
            <a:stCxn id="1030" idx="2"/>
            <a:endCxn id="1031" idx="0"/>
          </p:cNvCxnSpPr>
          <p:nvPr/>
        </p:nvCxnSpPr>
        <p:spPr>
          <a:xfrm>
            <a:off x="6775693" y="5784017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Connecteur droit avec flèche 1035">
            <a:extLst>
              <a:ext uri="{FF2B5EF4-FFF2-40B4-BE49-F238E27FC236}">
                <a16:creationId xmlns:a16="http://schemas.microsoft.com/office/drawing/2014/main" id="{78E7C671-D7A5-1535-BBD4-CDB37185F104}"/>
              </a:ext>
            </a:extLst>
          </p:cNvPr>
          <p:cNvCxnSpPr>
            <a:cxnSpLocks/>
            <a:stCxn id="1034" idx="2"/>
            <a:endCxn id="1039" idx="0"/>
          </p:cNvCxnSpPr>
          <p:nvPr/>
        </p:nvCxnSpPr>
        <p:spPr>
          <a:xfrm flipH="1">
            <a:off x="8630058" y="6281596"/>
            <a:ext cx="7416" cy="1163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cteur : en angle 1036">
            <a:extLst>
              <a:ext uri="{FF2B5EF4-FFF2-40B4-BE49-F238E27FC236}">
                <a16:creationId xmlns:a16="http://schemas.microsoft.com/office/drawing/2014/main" id="{AA46FD39-A2EF-FCC7-088E-74C1C542A3F4}"/>
              </a:ext>
            </a:extLst>
          </p:cNvPr>
          <p:cNvCxnSpPr>
            <a:cxnSpLocks/>
            <a:stCxn id="1030" idx="2"/>
            <a:endCxn id="1034" idx="0"/>
          </p:cNvCxnSpPr>
          <p:nvPr/>
        </p:nvCxnSpPr>
        <p:spPr>
          <a:xfrm rot="16200000" flipH="1">
            <a:off x="7654871" y="4904838"/>
            <a:ext cx="103424" cy="18617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D82CA322-4393-2224-AEA6-E6071AC77E8D}"/>
              </a:ext>
            </a:extLst>
          </p:cNvPr>
          <p:cNvSpPr/>
          <p:nvPr/>
        </p:nvSpPr>
        <p:spPr>
          <a:xfrm>
            <a:off x="9128605" y="5542892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Alaouites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1666-1999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3D9C269-4765-DB32-5B04-8F910B2CD702}"/>
              </a:ext>
            </a:extLst>
          </p:cNvPr>
          <p:cNvSpPr/>
          <p:nvPr/>
        </p:nvSpPr>
        <p:spPr>
          <a:xfrm>
            <a:off x="8196383" y="639794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1729-34-40-57</a:t>
            </a:r>
          </a:p>
        </p:txBody>
      </p:sp>
      <p:cxnSp>
        <p:nvCxnSpPr>
          <p:cNvPr id="1040" name="Connecteur : en angle 1039">
            <a:extLst>
              <a:ext uri="{FF2B5EF4-FFF2-40B4-BE49-F238E27FC236}">
                <a16:creationId xmlns:a16="http://schemas.microsoft.com/office/drawing/2014/main" id="{5B495A0D-A707-4F6D-078B-2EBFC88127C8}"/>
              </a:ext>
            </a:extLst>
          </p:cNvPr>
          <p:cNvCxnSpPr>
            <a:cxnSpLocks/>
            <a:stCxn id="1034" idx="2"/>
            <a:endCxn id="1033" idx="0"/>
          </p:cNvCxnSpPr>
          <p:nvPr/>
        </p:nvCxnSpPr>
        <p:spPr>
          <a:xfrm rot="5400000">
            <a:off x="7652056" y="5412530"/>
            <a:ext cx="116352" cy="18544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eur : en angle 1040">
            <a:extLst>
              <a:ext uri="{FF2B5EF4-FFF2-40B4-BE49-F238E27FC236}">
                <a16:creationId xmlns:a16="http://schemas.microsoft.com/office/drawing/2014/main" id="{65DB9893-9DE6-3312-A95D-97B7FD87B2CE}"/>
              </a:ext>
            </a:extLst>
          </p:cNvPr>
          <p:cNvCxnSpPr>
            <a:cxnSpLocks/>
            <a:stCxn id="1034" idx="2"/>
            <a:endCxn id="1032" idx="0"/>
          </p:cNvCxnSpPr>
          <p:nvPr/>
        </p:nvCxnSpPr>
        <p:spPr>
          <a:xfrm rot="5400000">
            <a:off x="8116729" y="5871391"/>
            <a:ext cx="110540" cy="9309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95D90FC3-7189-C15E-7BED-397FDEA2854D}"/>
              </a:ext>
            </a:extLst>
          </p:cNvPr>
          <p:cNvSpPr/>
          <p:nvPr/>
        </p:nvSpPr>
        <p:spPr>
          <a:xfrm>
            <a:off x="7269202" y="588502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Rachid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1666-72</a:t>
            </a:r>
          </a:p>
        </p:txBody>
      </p:sp>
      <p:cxnSp>
        <p:nvCxnSpPr>
          <p:cNvPr id="1043" name="Connecteur : en angle 1042">
            <a:extLst>
              <a:ext uri="{FF2B5EF4-FFF2-40B4-BE49-F238E27FC236}">
                <a16:creationId xmlns:a16="http://schemas.microsoft.com/office/drawing/2014/main" id="{3425D3B9-0170-63C3-4C5D-D7D1BFE2CDD2}"/>
              </a:ext>
            </a:extLst>
          </p:cNvPr>
          <p:cNvCxnSpPr>
            <a:cxnSpLocks/>
            <a:stCxn id="1030" idx="2"/>
            <a:endCxn id="1042" idx="0"/>
          </p:cNvCxnSpPr>
          <p:nvPr/>
        </p:nvCxnSpPr>
        <p:spPr>
          <a:xfrm rot="16200000" flipH="1">
            <a:off x="7188780" y="5370930"/>
            <a:ext cx="101010" cy="9271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910507DC-38DB-63D2-5F6A-8A495116D0FE}"/>
              </a:ext>
            </a:extLst>
          </p:cNvPr>
          <p:cNvSpPr/>
          <p:nvPr/>
        </p:nvSpPr>
        <p:spPr>
          <a:xfrm>
            <a:off x="9119916" y="639794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Ali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1734-36</a:t>
            </a:r>
          </a:p>
        </p:txBody>
      </p:sp>
      <p:cxnSp>
        <p:nvCxnSpPr>
          <p:cNvPr id="1045" name="Connecteur : en angle 1044">
            <a:extLst>
              <a:ext uri="{FF2B5EF4-FFF2-40B4-BE49-F238E27FC236}">
                <a16:creationId xmlns:a16="http://schemas.microsoft.com/office/drawing/2014/main" id="{C46A2BC0-E584-0751-9B84-374920F5549E}"/>
              </a:ext>
            </a:extLst>
          </p:cNvPr>
          <p:cNvCxnSpPr>
            <a:cxnSpLocks/>
            <a:stCxn id="1034" idx="2"/>
            <a:endCxn id="1044" idx="0"/>
          </p:cNvCxnSpPr>
          <p:nvPr/>
        </p:nvCxnSpPr>
        <p:spPr>
          <a:xfrm rot="16200000" flipH="1">
            <a:off x="9037357" y="5881712"/>
            <a:ext cx="116351" cy="9161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21F176A-9FFF-2661-502A-1E6DE6EFFBAF}"/>
              </a:ext>
            </a:extLst>
          </p:cNvPr>
          <p:cNvSpPr/>
          <p:nvPr/>
        </p:nvSpPr>
        <p:spPr>
          <a:xfrm>
            <a:off x="10043456" y="638858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1736-38</a:t>
            </a:r>
          </a:p>
        </p:txBody>
      </p:sp>
      <p:cxnSp>
        <p:nvCxnSpPr>
          <p:cNvPr id="1047" name="Connecteur : en angle 1046">
            <a:extLst>
              <a:ext uri="{FF2B5EF4-FFF2-40B4-BE49-F238E27FC236}">
                <a16:creationId xmlns:a16="http://schemas.microsoft.com/office/drawing/2014/main" id="{194616BE-72C2-B126-57CB-BFEE09672FDC}"/>
              </a:ext>
            </a:extLst>
          </p:cNvPr>
          <p:cNvCxnSpPr>
            <a:cxnSpLocks/>
            <a:stCxn id="1034" idx="2"/>
            <a:endCxn id="1046" idx="0"/>
          </p:cNvCxnSpPr>
          <p:nvPr/>
        </p:nvCxnSpPr>
        <p:spPr>
          <a:xfrm rot="16200000" flipH="1">
            <a:off x="9503810" y="5415259"/>
            <a:ext cx="106984" cy="18396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B07FDE60-881C-FCFD-7AFC-6952108C3FA6}"/>
              </a:ext>
            </a:extLst>
          </p:cNvPr>
          <p:cNvSpPr/>
          <p:nvPr/>
        </p:nvSpPr>
        <p:spPr>
          <a:xfrm>
            <a:off x="10966995" y="638857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Mostadi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1738-40</a:t>
            </a:r>
          </a:p>
        </p:txBody>
      </p:sp>
      <p:cxnSp>
        <p:nvCxnSpPr>
          <p:cNvPr id="1049" name="Connecteur : en angle 1048">
            <a:extLst>
              <a:ext uri="{FF2B5EF4-FFF2-40B4-BE49-F238E27FC236}">
                <a16:creationId xmlns:a16="http://schemas.microsoft.com/office/drawing/2014/main" id="{9F55437D-6F39-B982-5C17-41ED6FBB941F}"/>
              </a:ext>
            </a:extLst>
          </p:cNvPr>
          <p:cNvCxnSpPr>
            <a:cxnSpLocks/>
            <a:stCxn id="1034" idx="2"/>
            <a:endCxn id="1048" idx="0"/>
          </p:cNvCxnSpPr>
          <p:nvPr/>
        </p:nvCxnSpPr>
        <p:spPr>
          <a:xfrm rot="16200000" flipH="1">
            <a:off x="9965581" y="4953489"/>
            <a:ext cx="106983" cy="2763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02262F5C-B579-CF9C-C03C-E015029C7711}"/>
              </a:ext>
            </a:extLst>
          </p:cNvPr>
          <p:cNvSpPr/>
          <p:nvPr/>
        </p:nvSpPr>
        <p:spPr>
          <a:xfrm>
            <a:off x="7952397" y="2634019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32641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D3581-F8D4-2F6E-7BFF-117D7E82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F32CCD-551D-97B3-0C8B-8C5495F8A573}"/>
              </a:ext>
            </a:extLst>
          </p:cNvPr>
          <p:cNvSpPr/>
          <p:nvPr/>
        </p:nvSpPr>
        <p:spPr>
          <a:xfrm>
            <a:off x="116431" y="123662"/>
            <a:ext cx="5765510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1666-1822 : Les Alaouites succèdent aux Saadiens et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a) Les Ottomans apportent leur aide aux Marocains</a:t>
            </a:r>
          </a:p>
          <a:p>
            <a:r>
              <a:rPr lang="fr-FR" sz="1600" dirty="0"/>
              <a:t>Pour la reconquête des places-fortes sur les côtes…</a:t>
            </a:r>
          </a:p>
          <a:p>
            <a:r>
              <a:rPr lang="fr-FR" sz="1600" dirty="0"/>
              <a:t>*1684 : </a:t>
            </a:r>
            <a:r>
              <a:rPr lang="fr-FR" sz="1600" u="sng" dirty="0"/>
              <a:t>Moulay Ismail</a:t>
            </a:r>
            <a:r>
              <a:rPr lang="fr-FR" sz="1600" dirty="0"/>
              <a:t> reprend Tanger aux Anglais (1661)</a:t>
            </a:r>
          </a:p>
          <a:p>
            <a:r>
              <a:rPr lang="fr-FR" sz="1600" dirty="0"/>
              <a:t>*1681-89 : Mehdia et Larache aux Espagnols (1614-10)</a:t>
            </a:r>
          </a:p>
          <a:p>
            <a:endParaRPr lang="fr-FR" sz="1600" dirty="0"/>
          </a:p>
          <a:p>
            <a:r>
              <a:rPr lang="fr-FR" sz="1600" dirty="0"/>
              <a:t>*En revanche, Ceuta (1668) et Melilla (1497), restent espagnols</a:t>
            </a:r>
          </a:p>
          <a:p>
            <a:r>
              <a:rPr lang="fr-FR" sz="1600" dirty="0"/>
              <a:t>NB : Ceuta : 1415 : Portugal ; 1580-1640-68 : Espagne</a:t>
            </a:r>
          </a:p>
          <a:p>
            <a:endParaRPr lang="fr-FR" sz="1600" dirty="0"/>
          </a:p>
          <a:p>
            <a:r>
              <a:rPr lang="fr-FR" sz="1600" dirty="0"/>
              <a:t>b) Aide marocaine durant les guerres russo-turques</a:t>
            </a:r>
          </a:p>
          <a:p>
            <a:endParaRPr lang="fr-FR" sz="1600" dirty="0"/>
          </a:p>
          <a:p>
            <a:r>
              <a:rPr lang="fr-FR" sz="1600" i="1" dirty="0"/>
              <a:t>NB : En revanche, échec d’un rapprochement avec la France de Louis XIV ; 1682 : Traité d’amitié ; Mais pas d’aide contre l’Espagne</a:t>
            </a:r>
          </a:p>
          <a:p>
            <a:r>
              <a:rPr lang="fr-FR" sz="1600" i="1" dirty="0"/>
              <a:t>*De plus, poursuite de la course </a:t>
            </a:r>
            <a:r>
              <a:rPr lang="fr-FR" sz="1600" i="1" dirty="0" err="1"/>
              <a:t>salétine</a:t>
            </a:r>
            <a:endParaRPr lang="fr-FR" sz="1600" i="1" dirty="0"/>
          </a:p>
          <a:p>
            <a:r>
              <a:rPr lang="fr-FR" sz="1600" i="1" dirty="0"/>
              <a:t>*1700 : Philippe V, petit-fils de Louis XIV, roi d’Espagne</a:t>
            </a:r>
          </a:p>
          <a:p>
            <a:r>
              <a:rPr lang="fr-FR" sz="1600" i="1" dirty="0"/>
              <a:t>Fin du rapprochement et rupture des relations en 1718</a:t>
            </a:r>
          </a:p>
          <a:p>
            <a:r>
              <a:rPr lang="fr-FR" sz="1600" dirty="0"/>
              <a:t>Histoire de l’Afrique, Bernard Lugan, pp. 349-352</a:t>
            </a:r>
          </a:p>
          <a:p>
            <a:endParaRPr lang="fr-FR" sz="1600" dirty="0"/>
          </a:p>
          <a:p>
            <a:r>
              <a:rPr lang="fr-FR" sz="1600" dirty="0"/>
              <a:t>*1727 : Mort de Moulay Ismail</a:t>
            </a:r>
          </a:p>
          <a:p>
            <a:r>
              <a:rPr lang="fr-FR" sz="1600" dirty="0"/>
              <a:t>Des factions militaires font et défont les souverains</a:t>
            </a:r>
          </a:p>
          <a:p>
            <a:r>
              <a:rPr lang="fr-FR" sz="1600" dirty="0"/>
              <a:t>Tandis que l’armée des Noirs se désagrège…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7EA451-CA0B-A61E-3C8E-88BC4BFE7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1CD48F7-5144-2F1B-D819-39A6E61391D2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C9E2538-43EC-EA9F-1702-EBED973D8BE9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A198B5-D892-90AB-CAF1-C83FE9D30279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312E345-3A1B-3DA1-012F-7DF49F6F90E5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3A35D5-494C-FBE6-5F7F-8606ADD2E19C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BDC4DD3-97A0-FA04-38E3-0692BBC9257D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F3B8837-F8C8-F1F0-1476-65AF7818AACB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2442B9A-E671-BB44-BE07-13900AABB8E6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111F18A-48AA-104C-E4C6-9C1669ADB898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4A7A616-6CA4-BD8A-66D9-C5D827DD6E47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CA36411-AAA8-C585-4C5D-09A28147866E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09C27E-2D8E-3B9B-94E6-3B9C44587F89}"/>
              </a:ext>
            </a:extLst>
          </p:cNvPr>
          <p:cNvSpPr/>
          <p:nvPr/>
        </p:nvSpPr>
        <p:spPr>
          <a:xfrm>
            <a:off x="8351156" y="2028840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A170399-4F78-2C20-8415-D3B31D479386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F684D9A-459C-CA95-5CAD-F8C3C254D10C}"/>
              </a:ext>
            </a:extLst>
          </p:cNvPr>
          <p:cNvCxnSpPr>
            <a:cxnSpLocks/>
            <a:endCxn id="27" idx="6"/>
          </p:cNvCxnSpPr>
          <p:nvPr/>
        </p:nvCxnSpPr>
        <p:spPr>
          <a:xfrm flipH="1" flipV="1">
            <a:off x="8381799" y="2649943"/>
            <a:ext cx="665767" cy="326384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ED523EE-10C0-BA25-3A76-8919C2C220DC}"/>
              </a:ext>
            </a:extLst>
          </p:cNvPr>
          <p:cNvSpPr/>
          <p:nvPr/>
        </p:nvSpPr>
        <p:spPr>
          <a:xfrm>
            <a:off x="8574387" y="278801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B861DE1-AE1B-2B51-C43F-9209B6A10379}"/>
              </a:ext>
            </a:extLst>
          </p:cNvPr>
          <p:cNvSpPr/>
          <p:nvPr/>
        </p:nvSpPr>
        <p:spPr>
          <a:xfrm rot="689038">
            <a:off x="9056784" y="3757397"/>
            <a:ext cx="547635" cy="9484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0FAF897-994A-FDF7-B8F8-F55030E1F6FB}"/>
              </a:ext>
            </a:extLst>
          </p:cNvPr>
          <p:cNvSpPr/>
          <p:nvPr/>
        </p:nvSpPr>
        <p:spPr>
          <a:xfrm>
            <a:off x="8107479" y="2533008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B2EF59F-05C0-2977-A64C-D6A8DC9244EC}"/>
              </a:ext>
            </a:extLst>
          </p:cNvPr>
          <p:cNvCxnSpPr>
            <a:cxnSpLocks/>
            <a:endCxn id="18" idx="5"/>
          </p:cNvCxnSpPr>
          <p:nvPr/>
        </p:nvCxnSpPr>
        <p:spPr>
          <a:xfrm flipH="1" flipV="1">
            <a:off x="8585303" y="2228460"/>
            <a:ext cx="268289" cy="582495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4753D7C-3614-76E1-CC49-A0E71E5DF555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8676944" y="1855350"/>
            <a:ext cx="176648" cy="955605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7FC852E8-76E0-A808-6953-BB8CA2329526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91456ED-11DE-A228-4C62-030B0ACB7F3A}"/>
              </a:ext>
            </a:extLst>
          </p:cNvPr>
          <p:cNvSpPr/>
          <p:nvPr/>
        </p:nvSpPr>
        <p:spPr>
          <a:xfrm>
            <a:off x="7952397" y="2634019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53980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D8F3A-08BC-16AD-EB66-2CBE6FD0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99870B-A052-B628-DFE9-B6C8BDDAD54F}"/>
              </a:ext>
            </a:extLst>
          </p:cNvPr>
          <p:cNvSpPr/>
          <p:nvPr/>
        </p:nvSpPr>
        <p:spPr>
          <a:xfrm>
            <a:off x="116431" y="123662"/>
            <a:ext cx="5750188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1666-1822 : Les Alaouites succèdent aux Saadiens et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*1727-57 : Les fils de Moulay Ismail se disputent le trône</a:t>
            </a:r>
          </a:p>
          <a:p>
            <a:r>
              <a:rPr lang="fr-FR" sz="1600" dirty="0"/>
              <a:t>Aidés par les </a:t>
            </a:r>
            <a:r>
              <a:rPr lang="fr-FR" sz="1600" i="1" dirty="0" err="1"/>
              <a:t>abids</a:t>
            </a:r>
            <a:r>
              <a:rPr lang="fr-FR" sz="1600" dirty="0"/>
              <a:t> ; Puis…</a:t>
            </a:r>
          </a:p>
          <a:p>
            <a:r>
              <a:rPr lang="fr-FR" sz="1600" dirty="0"/>
              <a:t>*1757 : Mohammed III, petit-fils de Moulay Ismail, sultan</a:t>
            </a:r>
          </a:p>
          <a:p>
            <a:r>
              <a:rPr lang="fr-FR" sz="1600" dirty="0"/>
              <a:t>Trois points…</a:t>
            </a:r>
          </a:p>
          <a:p>
            <a:endParaRPr lang="fr-FR" sz="1600" dirty="0"/>
          </a:p>
          <a:p>
            <a:r>
              <a:rPr lang="fr-FR" sz="1600" dirty="0"/>
              <a:t>a) Mohammed III se débarrasse des </a:t>
            </a:r>
            <a:r>
              <a:rPr lang="fr-FR" sz="1600" i="1" dirty="0" err="1"/>
              <a:t>abid</a:t>
            </a:r>
            <a:r>
              <a:rPr lang="fr-FR" sz="1600" dirty="0"/>
              <a:t> ; Puis…</a:t>
            </a:r>
          </a:p>
          <a:p>
            <a:endParaRPr lang="fr-FR" sz="1600" dirty="0"/>
          </a:p>
          <a:p>
            <a:r>
              <a:rPr lang="fr-FR" sz="1600" dirty="0"/>
              <a:t>b) 1769 : Mohamed III chasse les Portugais de Mazagan</a:t>
            </a:r>
          </a:p>
          <a:p>
            <a:r>
              <a:rPr lang="fr-FR" sz="1600" dirty="0"/>
              <a:t>NB : 1790-92 : Les Turcs d’Alger reprennent</a:t>
            </a:r>
          </a:p>
          <a:p>
            <a:r>
              <a:rPr lang="fr-FR" sz="1600" dirty="0"/>
              <a:t>Oran et Mers el-Kébir aux Espagnols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r>
              <a:rPr lang="fr-FR" sz="1600" dirty="0"/>
              <a:t>*NB : 1765 : Contre la course…</a:t>
            </a:r>
          </a:p>
          <a:p>
            <a:r>
              <a:rPr lang="fr-FR" sz="1600" dirty="0"/>
              <a:t>Les Français bombardent Salé et Larache</a:t>
            </a:r>
          </a:p>
          <a:p>
            <a:endParaRPr lang="fr-FR" sz="1600" dirty="0"/>
          </a:p>
          <a:p>
            <a:r>
              <a:rPr lang="fr-FR" sz="1600" dirty="0"/>
              <a:t>c) Mohammed III favorise le commerce avec l’Europe</a:t>
            </a:r>
          </a:p>
          <a:p>
            <a:r>
              <a:rPr lang="fr-FR" sz="1600" i="1" dirty="0"/>
              <a:t>Via</a:t>
            </a:r>
            <a:r>
              <a:rPr lang="fr-FR" sz="1600" dirty="0"/>
              <a:t> le nouveau port de Mogador, construit par des captifs chrétiens</a:t>
            </a:r>
          </a:p>
          <a:p>
            <a:endParaRPr lang="fr-FR" sz="1600" dirty="0"/>
          </a:p>
          <a:p>
            <a:r>
              <a:rPr lang="fr-FR" sz="1600" dirty="0"/>
              <a:t>*1790 : Mort de Mohammed III ; Et…</a:t>
            </a:r>
          </a:p>
          <a:p>
            <a:r>
              <a:rPr lang="fr-FR" sz="1600" dirty="0"/>
              <a:t>*1790-1822 : Sous les règnes de Moulay Yazid et </a:t>
            </a:r>
            <a:r>
              <a:rPr lang="fr-FR" sz="1600" u="sng" dirty="0"/>
              <a:t>Moulay Sliman</a:t>
            </a:r>
            <a:r>
              <a:rPr lang="fr-FR" sz="1600" dirty="0"/>
              <a:t>, musulman intransigeant, le Maroc se referme sur lui-même…</a:t>
            </a:r>
          </a:p>
          <a:p>
            <a:endParaRPr lang="fr-FR" sz="1600" dirty="0"/>
          </a:p>
          <a:p>
            <a:r>
              <a:rPr lang="fr-FR" sz="1600" dirty="0"/>
              <a:t>*Et même les liens avec l’Empire ottoman déclinant s’étiolent…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233CAA37-344E-4F43-BE65-D6F9712D9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4" name="Ellipse 73">
            <a:extLst>
              <a:ext uri="{FF2B5EF4-FFF2-40B4-BE49-F238E27FC236}">
                <a16:creationId xmlns:a16="http://schemas.microsoft.com/office/drawing/2014/main" id="{FB4689FE-7BAE-2637-6F8B-B24709B85EA5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02CD55BC-4A42-8F5D-1A6C-8F7FAB87EE39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0C9F4AD5-C2E1-5D59-1C4B-9420B8B4FB1C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F75FC1A-0302-5816-B9FF-0D249AB07100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05FC829-CED3-E998-89ED-06DAFFD4FA3A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4984603-EC65-9FC9-6321-7D27324EFC32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4328BAE6-7927-04CA-9E53-020EE5C23566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328A5998-723C-21E6-9ED6-14F9C295EAE3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06C04CC-C819-8BBD-3BA7-D55CE6ADE15B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E045DFF-3E38-3334-2BC7-6C413AD04558}"/>
              </a:ext>
            </a:extLst>
          </p:cNvPr>
          <p:cNvSpPr/>
          <p:nvPr/>
        </p:nvSpPr>
        <p:spPr>
          <a:xfrm>
            <a:off x="8351156" y="2028840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14B39984-DBCA-54AD-8BA6-A7EC16ECF34A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161C414C-6596-7883-65D3-FEE4A07C47B9}"/>
              </a:ext>
            </a:extLst>
          </p:cNvPr>
          <p:cNvSpPr/>
          <p:nvPr/>
        </p:nvSpPr>
        <p:spPr>
          <a:xfrm>
            <a:off x="8574387" y="278801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DFFB9CC3-3C39-20F8-F7A7-1A96FFF03194}"/>
              </a:ext>
            </a:extLst>
          </p:cNvPr>
          <p:cNvSpPr/>
          <p:nvPr/>
        </p:nvSpPr>
        <p:spPr>
          <a:xfrm rot="689038">
            <a:off x="9056784" y="3757397"/>
            <a:ext cx="547635" cy="9484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7CAA045-9778-3612-62E6-5D277C3CDCB5}"/>
              </a:ext>
            </a:extLst>
          </p:cNvPr>
          <p:cNvSpPr/>
          <p:nvPr/>
        </p:nvSpPr>
        <p:spPr>
          <a:xfrm>
            <a:off x="8107479" y="2533008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5D134889-8E79-9577-FE5E-03A8D5B60315}"/>
              </a:ext>
            </a:extLst>
          </p:cNvPr>
          <p:cNvCxnSpPr>
            <a:cxnSpLocks/>
            <a:endCxn id="74" idx="4"/>
          </p:cNvCxnSpPr>
          <p:nvPr/>
        </p:nvCxnSpPr>
        <p:spPr>
          <a:xfrm flipH="1" flipV="1">
            <a:off x="7218626" y="3450911"/>
            <a:ext cx="234461" cy="640213"/>
          </a:xfrm>
          <a:prstGeom prst="straightConnector1">
            <a:avLst/>
          </a:prstGeom>
          <a:ln w="76200">
            <a:solidFill>
              <a:srgbClr val="5F29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72CA952E-D917-EA9D-01DA-A7B1228D9544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0390054-EEA7-9C44-28C3-70D12ABB8D6C}"/>
              </a:ext>
            </a:extLst>
          </p:cNvPr>
          <p:cNvSpPr/>
          <p:nvPr/>
        </p:nvSpPr>
        <p:spPr>
          <a:xfrm>
            <a:off x="6541069" y="4136663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B86B2FC1-035E-31B0-9449-ECB82173BC6B}"/>
              </a:ext>
            </a:extLst>
          </p:cNvPr>
          <p:cNvCxnSpPr>
            <a:cxnSpLocks/>
            <a:endCxn id="83" idx="7"/>
          </p:cNvCxnSpPr>
          <p:nvPr/>
        </p:nvCxnSpPr>
        <p:spPr>
          <a:xfrm flipH="1">
            <a:off x="11043749" y="1393865"/>
            <a:ext cx="830769" cy="3399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95EACC80-714B-6141-F2D1-78B7D20C4E21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CC96D7B-A3DC-66F8-D942-4F68FBB8F5E6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8C754-8316-375A-5651-3D798E33E787}"/>
              </a:ext>
            </a:extLst>
          </p:cNvPr>
          <p:cNvSpPr/>
          <p:nvPr/>
        </p:nvSpPr>
        <p:spPr>
          <a:xfrm>
            <a:off x="6087275" y="4428105"/>
            <a:ext cx="5988293" cy="2327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A46D52-F8F5-632D-A53C-603598AED7A3}"/>
              </a:ext>
            </a:extLst>
          </p:cNvPr>
          <p:cNvSpPr/>
          <p:nvPr/>
        </p:nvSpPr>
        <p:spPr>
          <a:xfrm>
            <a:off x="6473120" y="4453220"/>
            <a:ext cx="867344" cy="27352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Moulay Ali Chérif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8B4747-53A3-439F-EFAA-0E111ABAEF52}"/>
              </a:ext>
            </a:extLst>
          </p:cNvPr>
          <p:cNvSpPr/>
          <p:nvPr/>
        </p:nvSpPr>
        <p:spPr>
          <a:xfrm>
            <a:off x="6473120" y="4827754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Moulay Mohammed</a:t>
            </a:r>
          </a:p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Mohammed 1</a:t>
            </a:r>
            <a:r>
              <a:rPr lang="fr-FR" sz="800" baseline="30000" dirty="0">
                <a:solidFill>
                  <a:schemeClr val="tx1"/>
                </a:solidFill>
              </a:rPr>
              <a:t>er</a:t>
            </a:r>
            <a:r>
              <a:rPr lang="fr-FR" sz="8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9F99B1-5B54-D2B1-F02F-4DE34BE8E0AD}"/>
              </a:ext>
            </a:extLst>
          </p:cNvPr>
          <p:cNvSpPr/>
          <p:nvPr/>
        </p:nvSpPr>
        <p:spPr>
          <a:xfrm>
            <a:off x="7403947" y="5334863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Abdelmalek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896DF8-566D-CE31-609B-7ED887171DF7}"/>
              </a:ext>
            </a:extLst>
          </p:cNvPr>
          <p:cNvSpPr/>
          <p:nvPr/>
        </p:nvSpPr>
        <p:spPr>
          <a:xfrm>
            <a:off x="6480413" y="5340675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Ahmed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1727-29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1A96C8-9ECF-B1A6-38CC-10EE88A1CDCC}"/>
              </a:ext>
            </a:extLst>
          </p:cNvPr>
          <p:cNvSpPr/>
          <p:nvPr/>
        </p:nvSpPr>
        <p:spPr>
          <a:xfrm>
            <a:off x="8334898" y="483016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Ismaïl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1672-1727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F37E73D-08C1-9B3D-D5B0-B0E98C4D47AE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6906792" y="4726744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E436939-E840-79F8-B40F-9B9162657441}"/>
              </a:ext>
            </a:extLst>
          </p:cNvPr>
          <p:cNvCxnSpPr>
            <a:cxnSpLocks/>
            <a:stCxn id="36" idx="2"/>
            <a:endCxn id="41" idx="0"/>
          </p:cNvCxnSpPr>
          <p:nvPr/>
        </p:nvCxnSpPr>
        <p:spPr>
          <a:xfrm flipH="1">
            <a:off x="8761157" y="5224323"/>
            <a:ext cx="7416" cy="1163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25C69B79-9115-5F6C-B578-D60541BD8C28}"/>
              </a:ext>
            </a:extLst>
          </p:cNvPr>
          <p:cNvCxnSpPr>
            <a:cxnSpLocks/>
            <a:stCxn id="22" idx="2"/>
            <a:endCxn id="36" idx="0"/>
          </p:cNvCxnSpPr>
          <p:nvPr/>
        </p:nvCxnSpPr>
        <p:spPr>
          <a:xfrm rot="16200000" flipH="1">
            <a:off x="7785970" y="3847565"/>
            <a:ext cx="103424" cy="18617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28B03F4-F525-E1EA-1302-D51CE3BAE586}"/>
              </a:ext>
            </a:extLst>
          </p:cNvPr>
          <p:cNvSpPr/>
          <p:nvPr/>
        </p:nvSpPr>
        <p:spPr>
          <a:xfrm>
            <a:off x="9259704" y="4485619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Alaouites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1666-1999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341A18-089A-C673-E8F0-1D85B0BE3B87}"/>
              </a:ext>
            </a:extLst>
          </p:cNvPr>
          <p:cNvSpPr/>
          <p:nvPr/>
        </p:nvSpPr>
        <p:spPr>
          <a:xfrm>
            <a:off x="8327482" y="5340675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1729-34-40-57</a:t>
            </a:r>
          </a:p>
        </p:txBody>
      </p: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6B7AE560-50FA-A33B-3EC9-42362A896A13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 rot="5400000">
            <a:off x="7783155" y="4355257"/>
            <a:ext cx="116352" cy="18544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2DBA6334-778C-BBA3-1C01-B546BFD3CEF8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>
          <a:xfrm rot="5400000">
            <a:off x="8247828" y="4814118"/>
            <a:ext cx="110540" cy="9309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7B34D5-5900-4028-6475-CC8436DCFE51}"/>
              </a:ext>
            </a:extLst>
          </p:cNvPr>
          <p:cNvSpPr/>
          <p:nvPr/>
        </p:nvSpPr>
        <p:spPr>
          <a:xfrm>
            <a:off x="8327482" y="5818594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III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1757-90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FB03CA9-25E3-9F41-254F-A8B5148CD6DA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>
            <a:off x="8761157" y="5734830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86F43EF-6845-BFFE-C510-F9F06F3BF523}"/>
              </a:ext>
            </a:extLst>
          </p:cNvPr>
          <p:cNvSpPr/>
          <p:nvPr/>
        </p:nvSpPr>
        <p:spPr>
          <a:xfrm>
            <a:off x="8334898" y="631889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Yazid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56295D1-28C4-C5E6-A5AC-640BF17E43C8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8761157" y="6212749"/>
            <a:ext cx="7416" cy="1061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589EDA3-D965-4C7B-DCB2-7AD6A73E6B1C}"/>
              </a:ext>
            </a:extLst>
          </p:cNvPr>
          <p:cNvSpPr/>
          <p:nvPr/>
        </p:nvSpPr>
        <p:spPr>
          <a:xfrm>
            <a:off x="9251015" y="6320723"/>
            <a:ext cx="867350" cy="39415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Slimane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1792-1822</a:t>
            </a:r>
          </a:p>
        </p:txBody>
      </p:sp>
      <p:cxnSp>
        <p:nvCxnSpPr>
          <p:cNvPr id="49" name="Connecteur : en angle 48">
            <a:extLst>
              <a:ext uri="{FF2B5EF4-FFF2-40B4-BE49-F238E27FC236}">
                <a16:creationId xmlns:a16="http://schemas.microsoft.com/office/drawing/2014/main" id="{BA6A7621-8CBB-87EB-477B-3756C7DFE752}"/>
              </a:ext>
            </a:extLst>
          </p:cNvPr>
          <p:cNvCxnSpPr>
            <a:cxnSpLocks/>
            <a:stCxn id="44" idx="2"/>
            <a:endCxn id="48" idx="0"/>
          </p:cNvCxnSpPr>
          <p:nvPr/>
        </p:nvCxnSpPr>
        <p:spPr>
          <a:xfrm rot="16200000" flipH="1">
            <a:off x="9168936" y="5804969"/>
            <a:ext cx="107974" cy="9235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BC5269C-1A4F-4ECE-3541-03EACF15B774}"/>
              </a:ext>
            </a:extLst>
          </p:cNvPr>
          <p:cNvSpPr/>
          <p:nvPr/>
        </p:nvSpPr>
        <p:spPr>
          <a:xfrm>
            <a:off x="7400301" y="4827754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Rachid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1666-72</a:t>
            </a:r>
          </a:p>
        </p:txBody>
      </p: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C0BAD120-902F-CB13-0D53-5BBE029EF63C}"/>
              </a:ext>
            </a:extLst>
          </p:cNvPr>
          <p:cNvCxnSpPr>
            <a:cxnSpLocks/>
            <a:stCxn id="22" idx="2"/>
            <a:endCxn id="50" idx="0"/>
          </p:cNvCxnSpPr>
          <p:nvPr/>
        </p:nvCxnSpPr>
        <p:spPr>
          <a:xfrm rot="16200000" flipH="1">
            <a:off x="7319879" y="4313657"/>
            <a:ext cx="101010" cy="9271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DF096C7D-A0E5-DED7-F8FF-1363A669AD6A}"/>
              </a:ext>
            </a:extLst>
          </p:cNvPr>
          <p:cNvSpPr/>
          <p:nvPr/>
        </p:nvSpPr>
        <p:spPr>
          <a:xfrm>
            <a:off x="9251015" y="5340674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Ali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1734-36</a:t>
            </a:r>
          </a:p>
        </p:txBody>
      </p:sp>
      <p:cxnSp>
        <p:nvCxnSpPr>
          <p:cNvPr id="53" name="Connecteur : en angle 52">
            <a:extLst>
              <a:ext uri="{FF2B5EF4-FFF2-40B4-BE49-F238E27FC236}">
                <a16:creationId xmlns:a16="http://schemas.microsoft.com/office/drawing/2014/main" id="{455A99DD-C1D8-A198-7683-6B86BCC89165}"/>
              </a:ext>
            </a:extLst>
          </p:cNvPr>
          <p:cNvCxnSpPr>
            <a:cxnSpLocks/>
            <a:stCxn id="36" idx="2"/>
            <a:endCxn id="52" idx="0"/>
          </p:cNvCxnSpPr>
          <p:nvPr/>
        </p:nvCxnSpPr>
        <p:spPr>
          <a:xfrm rot="16200000" flipH="1">
            <a:off x="9168456" y="4824439"/>
            <a:ext cx="116351" cy="9161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A444EFFC-422F-BF97-FFBC-4BA7B813E726}"/>
              </a:ext>
            </a:extLst>
          </p:cNvPr>
          <p:cNvSpPr/>
          <p:nvPr/>
        </p:nvSpPr>
        <p:spPr>
          <a:xfrm>
            <a:off x="10174555" y="533130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1736-38</a:t>
            </a:r>
          </a:p>
        </p:txBody>
      </p:sp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10245EBA-D69E-EC0A-9947-B5D5A802D749}"/>
              </a:ext>
            </a:extLst>
          </p:cNvPr>
          <p:cNvCxnSpPr>
            <a:cxnSpLocks/>
            <a:stCxn id="36" idx="2"/>
            <a:endCxn id="54" idx="0"/>
          </p:cNvCxnSpPr>
          <p:nvPr/>
        </p:nvCxnSpPr>
        <p:spPr>
          <a:xfrm rot="16200000" flipH="1">
            <a:off x="9634909" y="4357986"/>
            <a:ext cx="106984" cy="18396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06088C57-FADB-54E9-1D43-9275617D453C}"/>
              </a:ext>
            </a:extLst>
          </p:cNvPr>
          <p:cNvSpPr/>
          <p:nvPr/>
        </p:nvSpPr>
        <p:spPr>
          <a:xfrm>
            <a:off x="11098094" y="5331306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Mostadi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1738-40</a:t>
            </a:r>
          </a:p>
        </p:txBody>
      </p: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092D0361-267F-B42E-72AD-A1EC90D77C4B}"/>
              </a:ext>
            </a:extLst>
          </p:cNvPr>
          <p:cNvCxnSpPr>
            <a:cxnSpLocks/>
            <a:stCxn id="36" idx="2"/>
            <a:endCxn id="56" idx="0"/>
          </p:cNvCxnSpPr>
          <p:nvPr/>
        </p:nvCxnSpPr>
        <p:spPr>
          <a:xfrm rot="16200000" flipH="1">
            <a:off x="10096680" y="3896216"/>
            <a:ext cx="106983" cy="2763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DA5D3AB-36B4-D6F0-589F-86CAF41B53CB}"/>
              </a:ext>
            </a:extLst>
          </p:cNvPr>
          <p:cNvSpPr/>
          <p:nvPr/>
        </p:nvSpPr>
        <p:spPr>
          <a:xfrm>
            <a:off x="10174555" y="631889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Hicham</a:t>
            </a:r>
          </a:p>
        </p:txBody>
      </p: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AA958932-1EAE-8BAC-DA39-36766D5E88D7}"/>
              </a:ext>
            </a:extLst>
          </p:cNvPr>
          <p:cNvCxnSpPr>
            <a:cxnSpLocks/>
            <a:stCxn id="44" idx="2"/>
            <a:endCxn id="58" idx="0"/>
          </p:cNvCxnSpPr>
          <p:nvPr/>
        </p:nvCxnSpPr>
        <p:spPr>
          <a:xfrm rot="16200000" flipH="1">
            <a:off x="9631619" y="5342286"/>
            <a:ext cx="106149" cy="1847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42698741-A014-0935-9141-D00677B1EFFE}"/>
              </a:ext>
            </a:extLst>
          </p:cNvPr>
          <p:cNvSpPr/>
          <p:nvPr/>
        </p:nvSpPr>
        <p:spPr>
          <a:xfrm>
            <a:off x="7952397" y="2634019"/>
            <a:ext cx="274320" cy="23386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25739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841" y="74682"/>
            <a:ext cx="611398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1822-1845 : Face aux Français, conquérants de l’Algérie, sous Moulay </a:t>
            </a:r>
            <a:r>
              <a:rPr lang="fr-FR" sz="1600" b="1" dirty="0" err="1"/>
              <a:t>Abderrahman</a:t>
            </a:r>
            <a:r>
              <a:rPr lang="fr-FR" sz="1600" b="1" dirty="0"/>
              <a:t>, les Alaouites maintiennent l’indépendance du Maroc</a:t>
            </a:r>
          </a:p>
          <a:p>
            <a:endParaRPr lang="fr-FR" sz="1600" dirty="0"/>
          </a:p>
          <a:p>
            <a:r>
              <a:rPr lang="fr-FR" sz="1600" dirty="0"/>
              <a:t>*1822 : Mort de Moulay Sliman</a:t>
            </a:r>
          </a:p>
          <a:p>
            <a:r>
              <a:rPr lang="fr-FR" sz="1600" dirty="0"/>
              <a:t>*Son neveu et successeur </a:t>
            </a:r>
            <a:r>
              <a:rPr lang="fr-FR" sz="1600" u="sng" dirty="0"/>
              <a:t>Moulay Abderrahman</a:t>
            </a:r>
            <a:r>
              <a:rPr lang="fr-FR" sz="1600" dirty="0"/>
              <a:t> relance les échanges</a:t>
            </a:r>
          </a:p>
          <a:p>
            <a:r>
              <a:rPr lang="fr-FR" sz="1600" dirty="0"/>
              <a:t>Pression croissante des Européens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A revoir</a:t>
            </a:r>
            <a:r>
              <a:rPr lang="fr-FR" sz="1600" dirty="0"/>
              <a:t>… ; Et pendant ce temps, au Maghreb oriental</a:t>
            </a:r>
          </a:p>
          <a:p>
            <a:r>
              <a:rPr lang="fr-FR" sz="1600" dirty="0"/>
              <a:t>A Alger, Tunis et Tripoli, les Régences ottomanes...</a:t>
            </a:r>
          </a:p>
        </p:txBody>
      </p:sp>
      <p:pic>
        <p:nvPicPr>
          <p:cNvPr id="3" name="Picture 2" descr="C:\Users\Christophe\Pictures\My Scans\2015-12 (déc.)\scan0007.jpg">
            <a:extLst>
              <a:ext uri="{FF2B5EF4-FFF2-40B4-BE49-F238E27FC236}">
                <a16:creationId xmlns:a16="http://schemas.microsoft.com/office/drawing/2014/main" id="{9BF20464-37AE-632A-F629-F79629BA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31" y="74682"/>
            <a:ext cx="5846329" cy="670863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E8525BF-B22F-1C62-D60A-61FAC774D59A}"/>
              </a:ext>
            </a:extLst>
          </p:cNvPr>
          <p:cNvSpPr/>
          <p:nvPr/>
        </p:nvSpPr>
        <p:spPr>
          <a:xfrm rot="21130263">
            <a:off x="6936211" y="2478351"/>
            <a:ext cx="156276" cy="297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3162E01-CE85-9689-E589-5DD675872EC5}"/>
              </a:ext>
            </a:extLst>
          </p:cNvPr>
          <p:cNvSpPr/>
          <p:nvPr/>
        </p:nvSpPr>
        <p:spPr>
          <a:xfrm rot="21130263">
            <a:off x="7265825" y="2422883"/>
            <a:ext cx="653562" cy="363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B015A5-2C06-1DCD-A98B-3C620FCB1560}"/>
              </a:ext>
            </a:extLst>
          </p:cNvPr>
          <p:cNvSpPr/>
          <p:nvPr/>
        </p:nvSpPr>
        <p:spPr>
          <a:xfrm rot="21130263">
            <a:off x="7838561" y="2627128"/>
            <a:ext cx="230624" cy="2957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E280683-7308-1F5A-A0B1-EBE619CF0C49}"/>
              </a:ext>
            </a:extLst>
          </p:cNvPr>
          <p:cNvCxnSpPr>
            <a:cxnSpLocks/>
          </p:cNvCxnSpPr>
          <p:nvPr/>
        </p:nvCxnSpPr>
        <p:spPr>
          <a:xfrm>
            <a:off x="7112001" y="2332064"/>
            <a:ext cx="1422399" cy="480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6F1456B-50BB-375C-3AD6-0E27F7A1F258}"/>
              </a:ext>
            </a:extLst>
          </p:cNvPr>
          <p:cNvCxnSpPr>
            <a:cxnSpLocks/>
          </p:cNvCxnSpPr>
          <p:nvPr/>
        </p:nvCxnSpPr>
        <p:spPr>
          <a:xfrm>
            <a:off x="8534400" y="2380066"/>
            <a:ext cx="0" cy="3123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77D1398-AE50-4201-B85A-5DFF8306FF20}"/>
              </a:ext>
            </a:extLst>
          </p:cNvPr>
          <p:cNvSpPr/>
          <p:nvPr/>
        </p:nvSpPr>
        <p:spPr>
          <a:xfrm rot="21130263">
            <a:off x="7078966" y="2461675"/>
            <a:ext cx="242102" cy="4574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EE1A264-2A1C-B81D-D979-F9092F32246B}"/>
              </a:ext>
            </a:extLst>
          </p:cNvPr>
          <p:cNvSpPr/>
          <p:nvPr/>
        </p:nvSpPr>
        <p:spPr>
          <a:xfrm>
            <a:off x="7072854" y="2187298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08AF311-BC84-9742-C89F-1A85208036B0}"/>
              </a:ext>
            </a:extLst>
          </p:cNvPr>
          <p:cNvCxnSpPr>
            <a:cxnSpLocks/>
          </p:cNvCxnSpPr>
          <p:nvPr/>
        </p:nvCxnSpPr>
        <p:spPr>
          <a:xfrm>
            <a:off x="7548880" y="2332064"/>
            <a:ext cx="121920" cy="3603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88BB9F82-F5CB-47A4-FF3D-238F29125826}"/>
              </a:ext>
            </a:extLst>
          </p:cNvPr>
          <p:cNvSpPr/>
          <p:nvPr/>
        </p:nvSpPr>
        <p:spPr>
          <a:xfrm rot="449569">
            <a:off x="8269148" y="2616859"/>
            <a:ext cx="502858" cy="3389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46F4BC9-EC9C-98E0-0652-E561E1576309}"/>
              </a:ext>
            </a:extLst>
          </p:cNvPr>
          <p:cNvSpPr/>
          <p:nvPr/>
        </p:nvSpPr>
        <p:spPr>
          <a:xfrm rot="449569">
            <a:off x="8738640" y="2443618"/>
            <a:ext cx="365354" cy="38698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4103566-9AFC-F92C-122B-4CFD0B30B433}"/>
              </a:ext>
            </a:extLst>
          </p:cNvPr>
          <p:cNvSpPr/>
          <p:nvPr/>
        </p:nvSpPr>
        <p:spPr>
          <a:xfrm>
            <a:off x="9127666" y="2612798"/>
            <a:ext cx="412698" cy="239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3AD99AF-888F-7DFE-9905-A38ABDC41257}"/>
              </a:ext>
            </a:extLst>
          </p:cNvPr>
          <p:cNvSpPr/>
          <p:nvPr/>
        </p:nvSpPr>
        <p:spPr>
          <a:xfrm>
            <a:off x="9639914" y="2570424"/>
            <a:ext cx="542761" cy="36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A41B2F9-DA14-1068-0CFC-8C2793D9DFDB}"/>
              </a:ext>
            </a:extLst>
          </p:cNvPr>
          <p:cNvSpPr/>
          <p:nvPr/>
        </p:nvSpPr>
        <p:spPr>
          <a:xfrm rot="16200000">
            <a:off x="7875958" y="2728347"/>
            <a:ext cx="453283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0499278-E4F0-DA48-C2D0-5BC5E1C0D0C9}"/>
              </a:ext>
            </a:extLst>
          </p:cNvPr>
          <p:cNvSpPr/>
          <p:nvPr/>
        </p:nvSpPr>
        <p:spPr>
          <a:xfrm>
            <a:off x="7884813" y="323381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B6940E9-1A65-8702-0F86-5D7330A159B5}"/>
              </a:ext>
            </a:extLst>
          </p:cNvPr>
          <p:cNvSpPr/>
          <p:nvPr/>
        </p:nvSpPr>
        <p:spPr>
          <a:xfrm>
            <a:off x="8387276" y="359051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B3B64FC-A0A6-95F7-AF5E-E329BFE97194}"/>
              </a:ext>
            </a:extLst>
          </p:cNvPr>
          <p:cNvSpPr/>
          <p:nvPr/>
        </p:nvSpPr>
        <p:spPr>
          <a:xfrm>
            <a:off x="8944493" y="42841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D692B6-A082-7D31-1086-CB4073C6523D}"/>
              </a:ext>
            </a:extLst>
          </p:cNvPr>
          <p:cNvSpPr/>
          <p:nvPr/>
        </p:nvSpPr>
        <p:spPr>
          <a:xfrm>
            <a:off x="10291875" y="50361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441030D-586A-BDD3-F5C7-4DCB1A5FD9B8}"/>
              </a:ext>
            </a:extLst>
          </p:cNvPr>
          <p:cNvSpPr/>
          <p:nvPr/>
        </p:nvSpPr>
        <p:spPr>
          <a:xfrm>
            <a:off x="10457738" y="49138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31D84CC-43B1-F2C5-9B26-B530A3C20F07}"/>
              </a:ext>
            </a:extLst>
          </p:cNvPr>
          <p:cNvSpPr/>
          <p:nvPr/>
        </p:nvSpPr>
        <p:spPr>
          <a:xfrm>
            <a:off x="10656197" y="46875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143FBE6-A33F-6D0F-5C26-EB0553E075CF}"/>
              </a:ext>
            </a:extLst>
          </p:cNvPr>
          <p:cNvSpPr/>
          <p:nvPr/>
        </p:nvSpPr>
        <p:spPr>
          <a:xfrm>
            <a:off x="10618229" y="4308228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8195E33-F366-90A4-8D85-E0218D74D9C8}"/>
              </a:ext>
            </a:extLst>
          </p:cNvPr>
          <p:cNvSpPr/>
          <p:nvPr/>
        </p:nvSpPr>
        <p:spPr>
          <a:xfrm>
            <a:off x="10656197" y="4100631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E9C8F64-461B-F268-D4B6-ABD0A8F906D4}"/>
              </a:ext>
            </a:extLst>
          </p:cNvPr>
          <p:cNvSpPr/>
          <p:nvPr/>
        </p:nvSpPr>
        <p:spPr>
          <a:xfrm>
            <a:off x="10656197" y="3968365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458CABE-DE5E-F657-E82D-A307B8F1EA7C}"/>
              </a:ext>
            </a:extLst>
          </p:cNvPr>
          <p:cNvSpPr/>
          <p:nvPr/>
        </p:nvSpPr>
        <p:spPr>
          <a:xfrm>
            <a:off x="8872485" y="4039476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459F463-7B1B-E302-D5E9-8EB70134A074}"/>
              </a:ext>
            </a:extLst>
          </p:cNvPr>
          <p:cNvSpPr/>
          <p:nvPr/>
        </p:nvSpPr>
        <p:spPr>
          <a:xfrm>
            <a:off x="7956821" y="32338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569A2EE-8465-0A83-1CB8-408A913C6C10}"/>
              </a:ext>
            </a:extLst>
          </p:cNvPr>
          <p:cNvSpPr/>
          <p:nvPr/>
        </p:nvSpPr>
        <p:spPr>
          <a:xfrm>
            <a:off x="9313816" y="601948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9E93D54-4B9E-212A-EC8E-EDBDCCEA8B33}"/>
              </a:ext>
            </a:extLst>
          </p:cNvPr>
          <p:cNvSpPr/>
          <p:nvPr/>
        </p:nvSpPr>
        <p:spPr>
          <a:xfrm>
            <a:off x="8028829" y="3172658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8CBD1C4-B3A6-8E8D-7FC0-C8BDAC214FEA}"/>
              </a:ext>
            </a:extLst>
          </p:cNvPr>
          <p:cNvSpPr/>
          <p:nvPr/>
        </p:nvSpPr>
        <p:spPr>
          <a:xfrm>
            <a:off x="8944493" y="45157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0957189-6C0F-DE09-9106-CEA777E2834A}"/>
              </a:ext>
            </a:extLst>
          </p:cNvPr>
          <p:cNvSpPr/>
          <p:nvPr/>
        </p:nvSpPr>
        <p:spPr>
          <a:xfrm>
            <a:off x="10313722" y="53285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D959112-4578-EF9A-4BB5-AFD5F40FDB16}"/>
              </a:ext>
            </a:extLst>
          </p:cNvPr>
          <p:cNvSpPr/>
          <p:nvPr/>
        </p:nvSpPr>
        <p:spPr>
          <a:xfrm>
            <a:off x="10147859" y="545086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62C1257-5B2A-8405-378C-6761C1930813}"/>
              </a:ext>
            </a:extLst>
          </p:cNvPr>
          <p:cNvCxnSpPr>
            <a:cxnSpLocks/>
          </p:cNvCxnSpPr>
          <p:nvPr/>
        </p:nvCxnSpPr>
        <p:spPr>
          <a:xfrm flipV="1">
            <a:off x="10435891" y="4317347"/>
            <a:ext cx="882349" cy="270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94B8216E-AF3A-7661-74E2-68DB3C5C6F9E}"/>
              </a:ext>
            </a:extLst>
          </p:cNvPr>
          <p:cNvSpPr/>
          <p:nvPr/>
        </p:nvSpPr>
        <p:spPr>
          <a:xfrm>
            <a:off x="8119221" y="32037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05E6589-1902-0F7A-5BCF-48FBFAFDE09E}"/>
              </a:ext>
            </a:extLst>
          </p:cNvPr>
          <p:cNvSpPr/>
          <p:nvPr/>
        </p:nvSpPr>
        <p:spPr>
          <a:xfrm>
            <a:off x="6548636" y="565978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E880363-626D-874D-8280-B67FD046BAE8}"/>
              </a:ext>
            </a:extLst>
          </p:cNvPr>
          <p:cNvSpPr/>
          <p:nvPr/>
        </p:nvSpPr>
        <p:spPr>
          <a:xfrm>
            <a:off x="6548636" y="59583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DB52206-95DB-E3A3-0C43-DB23A3AE9E61}"/>
              </a:ext>
            </a:extLst>
          </p:cNvPr>
          <p:cNvSpPr/>
          <p:nvPr/>
        </p:nvSpPr>
        <p:spPr>
          <a:xfrm>
            <a:off x="6554524" y="6080644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2D1B3E4-453B-BC21-EA69-F7B04601881F}"/>
              </a:ext>
            </a:extLst>
          </p:cNvPr>
          <p:cNvSpPr/>
          <p:nvPr/>
        </p:nvSpPr>
        <p:spPr>
          <a:xfrm>
            <a:off x="6548636" y="621792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78E1846-1921-7CB2-3F26-72601EBFE6D7}"/>
              </a:ext>
            </a:extLst>
          </p:cNvPr>
          <p:cNvSpPr/>
          <p:nvPr/>
        </p:nvSpPr>
        <p:spPr>
          <a:xfrm>
            <a:off x="6828691" y="264683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372A7A2-972C-211D-A900-07D2AD706898}"/>
              </a:ext>
            </a:extLst>
          </p:cNvPr>
          <p:cNvSpPr/>
          <p:nvPr/>
        </p:nvSpPr>
        <p:spPr>
          <a:xfrm>
            <a:off x="6851012" y="2398577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6C37042-A4E1-BC1E-D2E0-73D0FEC6234B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2C4CF27-FD37-03E4-F2DC-4E4C78B47377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9B46A5C-D8F7-02AF-9D2B-25CE4D377BC2}"/>
              </a:ext>
            </a:extLst>
          </p:cNvPr>
          <p:cNvSpPr/>
          <p:nvPr/>
        </p:nvSpPr>
        <p:spPr>
          <a:xfrm>
            <a:off x="6803431" y="2520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9013462-A9A4-2A96-8993-29BCE0F5EC0F}"/>
              </a:ext>
            </a:extLst>
          </p:cNvPr>
          <p:cNvSpPr/>
          <p:nvPr/>
        </p:nvSpPr>
        <p:spPr>
          <a:xfrm rot="5400000">
            <a:off x="7718673" y="1071385"/>
            <a:ext cx="336307" cy="6540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395A7DD-0955-4E8E-72B3-E9DCFAAADA72}"/>
              </a:ext>
            </a:extLst>
          </p:cNvPr>
          <p:cNvSpPr/>
          <p:nvPr/>
        </p:nvSpPr>
        <p:spPr>
          <a:xfrm>
            <a:off x="7868881" y="113425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ADED706-A82F-F2BA-68DE-1F0295339755}"/>
              </a:ext>
            </a:extLst>
          </p:cNvPr>
          <p:cNvSpPr/>
          <p:nvPr/>
        </p:nvSpPr>
        <p:spPr>
          <a:xfrm rot="220808">
            <a:off x="8018139" y="1065889"/>
            <a:ext cx="2394353" cy="843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F73C67A-D8EB-51B8-3045-500483136DCE}"/>
              </a:ext>
            </a:extLst>
          </p:cNvPr>
          <p:cNvCxnSpPr>
            <a:cxnSpLocks/>
          </p:cNvCxnSpPr>
          <p:nvPr/>
        </p:nvCxnSpPr>
        <p:spPr>
          <a:xfrm flipH="1">
            <a:off x="10184367" y="1388101"/>
            <a:ext cx="293772" cy="2424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6E3788D6-1C61-72D7-0D5A-1D18912D5520}"/>
              </a:ext>
            </a:extLst>
          </p:cNvPr>
          <p:cNvSpPr/>
          <p:nvPr/>
        </p:nvSpPr>
        <p:spPr>
          <a:xfrm>
            <a:off x="9767984" y="6944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08C8E46E-0A6C-6A18-62E7-F3DFF4C59054}"/>
              </a:ext>
            </a:extLst>
          </p:cNvPr>
          <p:cNvCxnSpPr>
            <a:cxnSpLocks/>
          </p:cNvCxnSpPr>
          <p:nvPr/>
        </p:nvCxnSpPr>
        <p:spPr>
          <a:xfrm flipH="1" flipV="1">
            <a:off x="10437099" y="960934"/>
            <a:ext cx="41040" cy="44772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0D01822-BBAC-FF91-1840-D82B7F4149C3}"/>
              </a:ext>
            </a:extLst>
          </p:cNvPr>
          <p:cNvCxnSpPr>
            <a:cxnSpLocks/>
            <a:endCxn id="56" idx="5"/>
          </p:cNvCxnSpPr>
          <p:nvPr/>
        </p:nvCxnSpPr>
        <p:spPr>
          <a:xfrm flipH="1" flipV="1">
            <a:off x="10003187" y="911009"/>
            <a:ext cx="433912" cy="10159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295CB5AE-74B3-507D-5A1C-D1DF1D8C482B}"/>
              </a:ext>
            </a:extLst>
          </p:cNvPr>
          <p:cNvSpPr/>
          <p:nvPr/>
        </p:nvSpPr>
        <p:spPr>
          <a:xfrm>
            <a:off x="8872246" y="136083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3B9E100-BF0D-4F0D-3866-90DD60421623}"/>
              </a:ext>
            </a:extLst>
          </p:cNvPr>
          <p:cNvSpPr/>
          <p:nvPr/>
        </p:nvSpPr>
        <p:spPr>
          <a:xfrm>
            <a:off x="8709656" y="101259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25EEBDA-E2CF-4003-EE59-EB0741176D92}"/>
              </a:ext>
            </a:extLst>
          </p:cNvPr>
          <p:cNvSpPr/>
          <p:nvPr/>
        </p:nvSpPr>
        <p:spPr>
          <a:xfrm>
            <a:off x="8279909" y="110496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37A78D6-1024-B6E4-4E04-845D3A51D998}"/>
              </a:ext>
            </a:extLst>
          </p:cNvPr>
          <p:cNvCxnSpPr>
            <a:cxnSpLocks/>
            <a:stCxn id="56" idx="3"/>
            <a:endCxn id="59" idx="7"/>
          </p:cNvCxnSpPr>
          <p:nvPr/>
        </p:nvCxnSpPr>
        <p:spPr>
          <a:xfrm flipH="1">
            <a:off x="9107449" y="911009"/>
            <a:ext cx="700890" cy="48698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E1C118E-F56C-5268-72D4-0F4798EB3B48}"/>
              </a:ext>
            </a:extLst>
          </p:cNvPr>
          <p:cNvCxnSpPr>
            <a:cxnSpLocks/>
            <a:endCxn id="60" idx="6"/>
          </p:cNvCxnSpPr>
          <p:nvPr/>
        </p:nvCxnSpPr>
        <p:spPr>
          <a:xfrm flipH="1">
            <a:off x="8985214" y="1104965"/>
            <a:ext cx="577126" cy="3449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273F8B6C-F36E-B13D-F070-5E55D3BF9CA6}"/>
              </a:ext>
            </a:extLst>
          </p:cNvPr>
          <p:cNvSpPr/>
          <p:nvPr/>
        </p:nvSpPr>
        <p:spPr>
          <a:xfrm>
            <a:off x="7993532" y="72169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93DDF07-CF92-2727-2B0C-A3C59C54DC54}"/>
              </a:ext>
            </a:extLst>
          </p:cNvPr>
          <p:cNvSpPr/>
          <p:nvPr/>
        </p:nvSpPr>
        <p:spPr>
          <a:xfrm>
            <a:off x="7737918" y="124995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EBF2A7D-7909-0141-1DA2-4499EFC3E59C}"/>
              </a:ext>
            </a:extLst>
          </p:cNvPr>
          <p:cNvSpPr/>
          <p:nvPr/>
        </p:nvSpPr>
        <p:spPr>
          <a:xfrm>
            <a:off x="7695833" y="821302"/>
            <a:ext cx="275558" cy="25372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BA1E1DB-A612-C3A0-544F-4ACB7569BCE0}"/>
              </a:ext>
            </a:extLst>
          </p:cNvPr>
          <p:cNvSpPr/>
          <p:nvPr/>
        </p:nvSpPr>
        <p:spPr>
          <a:xfrm>
            <a:off x="9908809" y="150368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D7D0C6A-41EA-8F2E-E18D-62A87D25E808}"/>
              </a:ext>
            </a:extLst>
          </p:cNvPr>
          <p:cNvSpPr/>
          <p:nvPr/>
        </p:nvSpPr>
        <p:spPr>
          <a:xfrm>
            <a:off x="6924380" y="27900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B96996A-1936-343A-C32A-1498B9C15401}"/>
              </a:ext>
            </a:extLst>
          </p:cNvPr>
          <p:cNvSpPr/>
          <p:nvPr/>
        </p:nvSpPr>
        <p:spPr>
          <a:xfrm>
            <a:off x="11705381" y="1985490"/>
            <a:ext cx="275558" cy="25372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841CDD8-0130-FEA8-6962-8A0D97F0CD77}"/>
              </a:ext>
            </a:extLst>
          </p:cNvPr>
          <p:cNvSpPr/>
          <p:nvPr/>
        </p:nvSpPr>
        <p:spPr>
          <a:xfrm>
            <a:off x="7875697" y="3505808"/>
            <a:ext cx="684684" cy="3072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Golfe de Guinée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0FAE32D-7F29-1D25-1443-B102480FB8CF}"/>
              </a:ext>
            </a:extLst>
          </p:cNvPr>
          <p:cNvSpPr/>
          <p:nvPr/>
        </p:nvSpPr>
        <p:spPr>
          <a:xfrm>
            <a:off x="1767352" y="265569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III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1757-90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C57B71-B493-5CA5-292E-E6E065EC3FA7}"/>
              </a:ext>
            </a:extLst>
          </p:cNvPr>
          <p:cNvSpPr/>
          <p:nvPr/>
        </p:nvSpPr>
        <p:spPr>
          <a:xfrm>
            <a:off x="1774768" y="315599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Yazid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633529EE-0F83-1904-4B05-6682AD5E0C5D}"/>
              </a:ext>
            </a:extLst>
          </p:cNvPr>
          <p:cNvCxnSpPr>
            <a:cxnSpLocks/>
            <a:stCxn id="71" idx="2"/>
            <a:endCxn id="72" idx="0"/>
          </p:cNvCxnSpPr>
          <p:nvPr/>
        </p:nvCxnSpPr>
        <p:spPr>
          <a:xfrm>
            <a:off x="2201027" y="3049848"/>
            <a:ext cx="7416" cy="1061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3ECDB820-5493-3DBB-1CEC-2C2E6DF2CBAE}"/>
              </a:ext>
            </a:extLst>
          </p:cNvPr>
          <p:cNvSpPr/>
          <p:nvPr/>
        </p:nvSpPr>
        <p:spPr>
          <a:xfrm>
            <a:off x="2690885" y="315782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Slimane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1792-1822</a:t>
            </a: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0945EF15-C7AB-5544-2617-DB8FFFD41DE5}"/>
              </a:ext>
            </a:extLst>
          </p:cNvPr>
          <p:cNvCxnSpPr>
            <a:cxnSpLocks/>
            <a:stCxn id="71" idx="2"/>
            <a:endCxn id="74" idx="0"/>
          </p:cNvCxnSpPr>
          <p:nvPr/>
        </p:nvCxnSpPr>
        <p:spPr>
          <a:xfrm rot="16200000" flipH="1">
            <a:off x="2608806" y="2642068"/>
            <a:ext cx="107974" cy="9235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D018DF5C-4D19-44C9-C196-6F7E38F48506}"/>
              </a:ext>
            </a:extLst>
          </p:cNvPr>
          <p:cNvSpPr/>
          <p:nvPr/>
        </p:nvSpPr>
        <p:spPr>
          <a:xfrm>
            <a:off x="3625758" y="3595103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Abderrahman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1822-59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76EED499-0CFB-A3AB-5328-FE77125FB8FF}"/>
              </a:ext>
            </a:extLst>
          </p:cNvPr>
          <p:cNvCxnSpPr>
            <a:cxnSpLocks/>
            <a:stCxn id="78" idx="2"/>
            <a:endCxn id="76" idx="0"/>
          </p:cNvCxnSpPr>
          <p:nvPr/>
        </p:nvCxnSpPr>
        <p:spPr>
          <a:xfrm>
            <a:off x="4048100" y="3550152"/>
            <a:ext cx="11333" cy="449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F9F7655-3D94-4F5E-2A66-BE60C3B0C6DF}"/>
              </a:ext>
            </a:extLst>
          </p:cNvPr>
          <p:cNvSpPr/>
          <p:nvPr/>
        </p:nvSpPr>
        <p:spPr>
          <a:xfrm>
            <a:off x="3614425" y="315599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Hicham</a:t>
            </a:r>
          </a:p>
        </p:txBody>
      </p: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207E7B1E-2EF9-B7A2-943A-18C12931AA21}"/>
              </a:ext>
            </a:extLst>
          </p:cNvPr>
          <p:cNvCxnSpPr>
            <a:cxnSpLocks/>
            <a:stCxn id="71" idx="2"/>
            <a:endCxn id="78" idx="0"/>
          </p:cNvCxnSpPr>
          <p:nvPr/>
        </p:nvCxnSpPr>
        <p:spPr>
          <a:xfrm rot="16200000" flipH="1">
            <a:off x="3071489" y="2179385"/>
            <a:ext cx="106149" cy="1847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80D16CDF-95DB-F145-3B60-D32CB2B1310C}"/>
              </a:ext>
            </a:extLst>
          </p:cNvPr>
          <p:cNvSpPr/>
          <p:nvPr/>
        </p:nvSpPr>
        <p:spPr>
          <a:xfrm>
            <a:off x="3614425" y="402807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IV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1859-73</a:t>
            </a: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358F3660-49A9-4BA9-23F6-0225F57F0245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4048100" y="3989258"/>
            <a:ext cx="11333" cy="388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8F07CB8E-AC5B-3546-C3FF-669272197E9F}"/>
              </a:ext>
            </a:extLst>
          </p:cNvPr>
          <p:cNvSpPr/>
          <p:nvPr/>
        </p:nvSpPr>
        <p:spPr>
          <a:xfrm>
            <a:off x="3614425" y="446103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Hassan 1</a:t>
            </a:r>
            <a:r>
              <a:rPr lang="fr-FR" sz="800" baseline="30000" dirty="0">
                <a:solidFill>
                  <a:schemeClr val="tx1"/>
                </a:solidFill>
              </a:rPr>
              <a:t>er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1873-94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9AF4798-C861-22C3-A8F0-CC9A03BD5079}"/>
              </a:ext>
            </a:extLst>
          </p:cNvPr>
          <p:cNvCxnSpPr>
            <a:cxnSpLocks/>
            <a:stCxn id="80" idx="2"/>
            <a:endCxn id="82" idx="0"/>
          </p:cNvCxnSpPr>
          <p:nvPr/>
        </p:nvCxnSpPr>
        <p:spPr>
          <a:xfrm>
            <a:off x="4048100" y="4422225"/>
            <a:ext cx="0" cy="388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BDA76FF-E8E4-D16D-98B1-526742CF718F}"/>
              </a:ext>
            </a:extLst>
          </p:cNvPr>
          <p:cNvSpPr/>
          <p:nvPr/>
        </p:nvSpPr>
        <p:spPr>
          <a:xfrm>
            <a:off x="3614425" y="492309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</a:t>
            </a:r>
            <a:r>
              <a:rPr lang="fr-FR" sz="800" dirty="0" err="1">
                <a:solidFill>
                  <a:schemeClr val="tx1"/>
                </a:solidFill>
              </a:rPr>
              <a:t>Abdelhafid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1908-12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FF7D47D7-560F-AF69-96FA-F0B243256986}"/>
              </a:ext>
            </a:extLst>
          </p:cNvPr>
          <p:cNvCxnSpPr>
            <a:cxnSpLocks/>
            <a:stCxn id="82" idx="2"/>
            <a:endCxn id="84" idx="0"/>
          </p:cNvCxnSpPr>
          <p:nvPr/>
        </p:nvCxnSpPr>
        <p:spPr>
          <a:xfrm>
            <a:off x="4048100" y="4855192"/>
            <a:ext cx="0" cy="6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492C3977-E39A-1A3F-7E60-1C17D9135B32}"/>
              </a:ext>
            </a:extLst>
          </p:cNvPr>
          <p:cNvSpPr/>
          <p:nvPr/>
        </p:nvSpPr>
        <p:spPr>
          <a:xfrm>
            <a:off x="2699574" y="492309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Abdelaziz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1894-1908</a:t>
            </a:r>
          </a:p>
        </p:txBody>
      </p:sp>
      <p:cxnSp>
        <p:nvCxnSpPr>
          <p:cNvPr id="87" name="Connecteur : en angle 86">
            <a:extLst>
              <a:ext uri="{FF2B5EF4-FFF2-40B4-BE49-F238E27FC236}">
                <a16:creationId xmlns:a16="http://schemas.microsoft.com/office/drawing/2014/main" id="{18932030-80B9-9ED5-AFCF-5277E19710A5}"/>
              </a:ext>
            </a:extLst>
          </p:cNvPr>
          <p:cNvCxnSpPr>
            <a:cxnSpLocks/>
            <a:stCxn id="82" idx="2"/>
            <a:endCxn id="86" idx="0"/>
          </p:cNvCxnSpPr>
          <p:nvPr/>
        </p:nvCxnSpPr>
        <p:spPr>
          <a:xfrm rot="5400000">
            <a:off x="3556725" y="4431717"/>
            <a:ext cx="67900" cy="9148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004A01FA-3870-A281-04AD-2016E069BD72}"/>
              </a:ext>
            </a:extLst>
          </p:cNvPr>
          <p:cNvCxnSpPr>
            <a:cxnSpLocks/>
            <a:stCxn id="82" idx="2"/>
            <a:endCxn id="89" idx="0"/>
          </p:cNvCxnSpPr>
          <p:nvPr/>
        </p:nvCxnSpPr>
        <p:spPr>
          <a:xfrm rot="16200000" flipH="1">
            <a:off x="4475920" y="4427371"/>
            <a:ext cx="67899" cy="92353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8F17A96F-9921-3515-BBF1-762593D7EC16}"/>
              </a:ext>
            </a:extLst>
          </p:cNvPr>
          <p:cNvSpPr/>
          <p:nvPr/>
        </p:nvSpPr>
        <p:spPr>
          <a:xfrm>
            <a:off x="4537964" y="492309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Youssef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1912-27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CE24A2-6366-805F-ABFE-80E029C2B5CF}"/>
              </a:ext>
            </a:extLst>
          </p:cNvPr>
          <p:cNvSpPr/>
          <p:nvPr/>
        </p:nvSpPr>
        <p:spPr>
          <a:xfrm>
            <a:off x="4537964" y="539486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V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1927-53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1955-61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A08D172A-5BCF-AD1C-0574-3D320985CF6C}"/>
              </a:ext>
            </a:extLst>
          </p:cNvPr>
          <p:cNvCxnSpPr>
            <a:cxnSpLocks/>
            <a:stCxn id="89" idx="2"/>
            <a:endCxn id="90" idx="0"/>
          </p:cNvCxnSpPr>
          <p:nvPr/>
        </p:nvCxnSpPr>
        <p:spPr>
          <a:xfrm>
            <a:off x="4971639" y="5317246"/>
            <a:ext cx="0" cy="776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F1C563E2-812F-DABC-057F-D8591BBBAA4D}"/>
              </a:ext>
            </a:extLst>
          </p:cNvPr>
          <p:cNvSpPr/>
          <p:nvPr/>
        </p:nvSpPr>
        <p:spPr>
          <a:xfrm>
            <a:off x="4568444" y="5883566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Hassan II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1961-99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F352BE66-419A-E6A0-A25E-48433D712989}"/>
              </a:ext>
            </a:extLst>
          </p:cNvPr>
          <p:cNvCxnSpPr>
            <a:cxnSpLocks/>
            <a:stCxn id="90" idx="2"/>
            <a:endCxn id="92" idx="0"/>
          </p:cNvCxnSpPr>
          <p:nvPr/>
        </p:nvCxnSpPr>
        <p:spPr>
          <a:xfrm>
            <a:off x="4971639" y="5789022"/>
            <a:ext cx="30480" cy="945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8E8D0DC4-27BD-9781-068A-74E8A17CA778}"/>
              </a:ext>
            </a:extLst>
          </p:cNvPr>
          <p:cNvSpPr/>
          <p:nvPr/>
        </p:nvSpPr>
        <p:spPr>
          <a:xfrm>
            <a:off x="4537964" y="6338419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VI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1999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4BA6C8F3-D68A-485C-7482-73942F8FC8CA}"/>
              </a:ext>
            </a:extLst>
          </p:cNvPr>
          <p:cNvCxnSpPr>
            <a:cxnSpLocks/>
            <a:stCxn id="92" idx="2"/>
            <a:endCxn id="94" idx="0"/>
          </p:cNvCxnSpPr>
          <p:nvPr/>
        </p:nvCxnSpPr>
        <p:spPr>
          <a:xfrm flipH="1">
            <a:off x="4971639" y="6277721"/>
            <a:ext cx="30480" cy="606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D4E4DA9B-02A9-B4B8-6D94-B70044722DFB}"/>
              </a:ext>
            </a:extLst>
          </p:cNvPr>
          <p:cNvSpPr/>
          <p:nvPr/>
        </p:nvSpPr>
        <p:spPr>
          <a:xfrm>
            <a:off x="1795443" y="446103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Arafa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97" name="Connecteur : en angle 96">
            <a:extLst>
              <a:ext uri="{FF2B5EF4-FFF2-40B4-BE49-F238E27FC236}">
                <a16:creationId xmlns:a16="http://schemas.microsoft.com/office/drawing/2014/main" id="{95B44264-6955-4660-C614-59F40343FAB1}"/>
              </a:ext>
            </a:extLst>
          </p:cNvPr>
          <p:cNvCxnSpPr>
            <a:cxnSpLocks/>
            <a:stCxn id="80" idx="2"/>
            <a:endCxn id="96" idx="0"/>
          </p:cNvCxnSpPr>
          <p:nvPr/>
        </p:nvCxnSpPr>
        <p:spPr>
          <a:xfrm rot="5400000">
            <a:off x="3119203" y="3532140"/>
            <a:ext cx="38812" cy="18189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F8591BC5-6F34-1E36-5A43-048DA5F68FF3}"/>
              </a:ext>
            </a:extLst>
          </p:cNvPr>
          <p:cNvSpPr/>
          <p:nvPr/>
        </p:nvSpPr>
        <p:spPr>
          <a:xfrm>
            <a:off x="1795443" y="492309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ben </a:t>
            </a:r>
            <a:r>
              <a:rPr lang="fr-FR" sz="900" dirty="0" err="1">
                <a:solidFill>
                  <a:schemeClr val="tx1"/>
                </a:solidFill>
              </a:rPr>
              <a:t>Arafa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1953-55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15B36BD3-7B27-46D3-39DA-0C57ECEB82DC}"/>
              </a:ext>
            </a:extLst>
          </p:cNvPr>
          <p:cNvCxnSpPr>
            <a:cxnSpLocks/>
            <a:stCxn id="96" idx="2"/>
            <a:endCxn id="98" idx="0"/>
          </p:cNvCxnSpPr>
          <p:nvPr/>
        </p:nvCxnSpPr>
        <p:spPr>
          <a:xfrm>
            <a:off x="2229118" y="4855192"/>
            <a:ext cx="0" cy="6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5D49DE4-4F6B-877C-3FE2-A8B576AA4212}"/>
              </a:ext>
            </a:extLst>
          </p:cNvPr>
          <p:cNvSpPr/>
          <p:nvPr/>
        </p:nvSpPr>
        <p:spPr>
          <a:xfrm>
            <a:off x="4565116" y="3180800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Alaouites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1666-1999</a:t>
            </a:r>
          </a:p>
        </p:txBody>
      </p:sp>
    </p:spTree>
    <p:extLst>
      <p:ext uri="{BB962C8B-B14F-4D97-AF65-F5344CB8AC3E}">
        <p14:creationId xmlns:p14="http://schemas.microsoft.com/office/powerpoint/2010/main" val="1292221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CC3B8-5567-BB29-EF27-95FEB4A6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17A838-C46D-9513-D755-7616CA9BAC58}"/>
              </a:ext>
            </a:extLst>
          </p:cNvPr>
          <p:cNvSpPr/>
          <p:nvPr/>
        </p:nvSpPr>
        <p:spPr>
          <a:xfrm>
            <a:off x="100013" y="74682"/>
            <a:ext cx="6034523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*1844-45 : Soutien à </a:t>
            </a:r>
            <a:r>
              <a:rPr lang="fr-FR" sz="1600" dirty="0" err="1">
                <a:solidFill>
                  <a:srgbClr val="FF0000"/>
                </a:solidFill>
              </a:rPr>
              <a:t>Abd</a:t>
            </a:r>
            <a:r>
              <a:rPr lang="fr-FR" sz="1600" dirty="0">
                <a:solidFill>
                  <a:srgbClr val="FF0000"/>
                </a:solidFill>
              </a:rPr>
              <a:t> el-Kader ; Défaite contre Bugeaud Puis fixation de la frontière orientale jusqu’à Figuig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*Politique de la France : Sécuriser les frontières de l’Algérie, s’étendre vers le sud : dominer le Maroc et la Tunisie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*1850-56 : Tentative de monopole commerciale par le sultan ; Menaces puis traité avec la GB ;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</a:t>
            </a:r>
            <a:r>
              <a:rPr lang="fr-FR" sz="1600" baseline="30000" dirty="0">
                <a:solidFill>
                  <a:srgbClr val="FF0000"/>
                </a:solidFill>
              </a:rPr>
              <a:t>ères</a:t>
            </a:r>
            <a:r>
              <a:rPr lang="fr-FR" sz="1600" dirty="0">
                <a:solidFill>
                  <a:srgbClr val="FF0000"/>
                </a:solidFill>
              </a:rPr>
              <a:t> exterritorialités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*1859-60 : Mohammed IV ; guerre et défaite contre les Espagnols ; perte de Tétouan, lourde indemnité, endettement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0000"/>
                </a:solidFill>
              </a:rPr>
              <a:t>*1873 : </a:t>
            </a:r>
            <a:r>
              <a:rPr lang="fr-FR" sz="1600" u="sng" dirty="0">
                <a:solidFill>
                  <a:srgbClr val="FF0000"/>
                </a:solidFill>
              </a:rPr>
              <a:t>Hassan 1</a:t>
            </a:r>
            <a:r>
              <a:rPr lang="fr-FR" sz="1600" u="sng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; indépendance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0000"/>
                </a:solidFill>
              </a:rPr>
              <a:t>*1884 : La question du Maroc…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25D9A1-849D-6A18-65F0-36917F06576E}"/>
              </a:ext>
            </a:extLst>
          </p:cNvPr>
          <p:cNvSpPr/>
          <p:nvPr/>
        </p:nvSpPr>
        <p:spPr>
          <a:xfrm>
            <a:off x="4421883" y="2990953"/>
            <a:ext cx="144016" cy="1223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" name="Picture 2" descr="C:\Users\Christophe\Pictures\My Scans\2015-12 (déc.)\scan0007.jpg">
            <a:extLst>
              <a:ext uri="{FF2B5EF4-FFF2-40B4-BE49-F238E27FC236}">
                <a16:creationId xmlns:a16="http://schemas.microsoft.com/office/drawing/2014/main" id="{63716217-2AB0-465E-77BF-A0F7B65D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31" y="74682"/>
            <a:ext cx="5846329" cy="670863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D2D0104-822E-5CC6-51AD-6ACE6163F9FA}"/>
              </a:ext>
            </a:extLst>
          </p:cNvPr>
          <p:cNvSpPr/>
          <p:nvPr/>
        </p:nvSpPr>
        <p:spPr>
          <a:xfrm rot="21130263">
            <a:off x="6936211" y="2478351"/>
            <a:ext cx="156276" cy="297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25923E3-95F9-2787-529F-FF2A86937777}"/>
              </a:ext>
            </a:extLst>
          </p:cNvPr>
          <p:cNvSpPr/>
          <p:nvPr/>
        </p:nvSpPr>
        <p:spPr>
          <a:xfrm rot="21130263">
            <a:off x="7265825" y="2422883"/>
            <a:ext cx="653562" cy="363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C27969-AAF7-684F-FD6A-71C05617EEEB}"/>
              </a:ext>
            </a:extLst>
          </p:cNvPr>
          <p:cNvSpPr/>
          <p:nvPr/>
        </p:nvSpPr>
        <p:spPr>
          <a:xfrm rot="21130263">
            <a:off x="7838561" y="2627128"/>
            <a:ext cx="230624" cy="2957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1E8D4EB-B48D-F5DF-AAF7-40FC7052931C}"/>
              </a:ext>
            </a:extLst>
          </p:cNvPr>
          <p:cNvCxnSpPr>
            <a:cxnSpLocks/>
          </p:cNvCxnSpPr>
          <p:nvPr/>
        </p:nvCxnSpPr>
        <p:spPr>
          <a:xfrm>
            <a:off x="7112001" y="2332064"/>
            <a:ext cx="1422399" cy="480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4E004CC-65BC-20B3-5C9A-2245CDCC0D49}"/>
              </a:ext>
            </a:extLst>
          </p:cNvPr>
          <p:cNvCxnSpPr>
            <a:cxnSpLocks/>
          </p:cNvCxnSpPr>
          <p:nvPr/>
        </p:nvCxnSpPr>
        <p:spPr>
          <a:xfrm>
            <a:off x="8534400" y="2380066"/>
            <a:ext cx="0" cy="3123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FAA07EAF-C1E6-E224-2D9E-1D304E08236B}"/>
              </a:ext>
            </a:extLst>
          </p:cNvPr>
          <p:cNvSpPr/>
          <p:nvPr/>
        </p:nvSpPr>
        <p:spPr>
          <a:xfrm rot="21130263">
            <a:off x="7078966" y="2461675"/>
            <a:ext cx="242102" cy="4574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9C9640-D8F3-2AAE-D89E-3F5FA5233EE9}"/>
              </a:ext>
            </a:extLst>
          </p:cNvPr>
          <p:cNvSpPr/>
          <p:nvPr/>
        </p:nvSpPr>
        <p:spPr>
          <a:xfrm>
            <a:off x="7072854" y="2187298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C5C586E-AA0A-84AD-4A68-6D60C95FBE71}"/>
              </a:ext>
            </a:extLst>
          </p:cNvPr>
          <p:cNvCxnSpPr>
            <a:cxnSpLocks/>
          </p:cNvCxnSpPr>
          <p:nvPr/>
        </p:nvCxnSpPr>
        <p:spPr>
          <a:xfrm>
            <a:off x="7548880" y="2332064"/>
            <a:ext cx="121920" cy="3603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6B10D4B-8092-9C3B-F1F1-E0297D3100DE}"/>
              </a:ext>
            </a:extLst>
          </p:cNvPr>
          <p:cNvSpPr/>
          <p:nvPr/>
        </p:nvSpPr>
        <p:spPr>
          <a:xfrm rot="449569">
            <a:off x="8269148" y="2616859"/>
            <a:ext cx="502858" cy="3389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155FB3F-C2A3-A8DD-EEAF-FAA9403A5BB1}"/>
              </a:ext>
            </a:extLst>
          </p:cNvPr>
          <p:cNvSpPr/>
          <p:nvPr/>
        </p:nvSpPr>
        <p:spPr>
          <a:xfrm rot="449569">
            <a:off x="8738640" y="2443618"/>
            <a:ext cx="365354" cy="38698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440BFB5-5FD3-6F5A-FAC4-026086942DE8}"/>
              </a:ext>
            </a:extLst>
          </p:cNvPr>
          <p:cNvSpPr/>
          <p:nvPr/>
        </p:nvSpPr>
        <p:spPr>
          <a:xfrm>
            <a:off x="9127666" y="2612798"/>
            <a:ext cx="412698" cy="239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836F9A6-E426-AD62-EF86-AF5398445D11}"/>
              </a:ext>
            </a:extLst>
          </p:cNvPr>
          <p:cNvSpPr/>
          <p:nvPr/>
        </p:nvSpPr>
        <p:spPr>
          <a:xfrm>
            <a:off x="9639914" y="2570424"/>
            <a:ext cx="542761" cy="36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0B32F0B-F581-DFAA-6228-187841882A0A}"/>
              </a:ext>
            </a:extLst>
          </p:cNvPr>
          <p:cNvSpPr/>
          <p:nvPr/>
        </p:nvSpPr>
        <p:spPr>
          <a:xfrm rot="16200000">
            <a:off x="7875958" y="2728347"/>
            <a:ext cx="453283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BAB8ECA-E03E-0918-D1FC-4EF1400F472F}"/>
              </a:ext>
            </a:extLst>
          </p:cNvPr>
          <p:cNvSpPr/>
          <p:nvPr/>
        </p:nvSpPr>
        <p:spPr>
          <a:xfrm>
            <a:off x="7884813" y="323381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F30EAA0-B0C3-E20A-D3B8-D782DDFBF893}"/>
              </a:ext>
            </a:extLst>
          </p:cNvPr>
          <p:cNvSpPr/>
          <p:nvPr/>
        </p:nvSpPr>
        <p:spPr>
          <a:xfrm>
            <a:off x="8387276" y="359051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1B8BECF-DE9A-833B-6815-555BC4643A58}"/>
              </a:ext>
            </a:extLst>
          </p:cNvPr>
          <p:cNvSpPr/>
          <p:nvPr/>
        </p:nvSpPr>
        <p:spPr>
          <a:xfrm>
            <a:off x="8944493" y="42841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FBA37E6-A841-D13B-E42D-693FF1DAC596}"/>
              </a:ext>
            </a:extLst>
          </p:cNvPr>
          <p:cNvSpPr/>
          <p:nvPr/>
        </p:nvSpPr>
        <p:spPr>
          <a:xfrm>
            <a:off x="10291875" y="50361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9399C6A-7E4F-F845-118C-A81BC80BE757}"/>
              </a:ext>
            </a:extLst>
          </p:cNvPr>
          <p:cNvSpPr/>
          <p:nvPr/>
        </p:nvSpPr>
        <p:spPr>
          <a:xfrm>
            <a:off x="10457738" y="49138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6544F54-E3D6-A5BB-88BB-9E6F8DE03293}"/>
              </a:ext>
            </a:extLst>
          </p:cNvPr>
          <p:cNvSpPr/>
          <p:nvPr/>
        </p:nvSpPr>
        <p:spPr>
          <a:xfrm>
            <a:off x="10656197" y="46875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5FAE51-0E53-A60C-0322-CC3C069D5190}"/>
              </a:ext>
            </a:extLst>
          </p:cNvPr>
          <p:cNvSpPr/>
          <p:nvPr/>
        </p:nvSpPr>
        <p:spPr>
          <a:xfrm>
            <a:off x="10618229" y="4308228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A92FC1E-3609-65E8-037A-2C6BB0CFF49A}"/>
              </a:ext>
            </a:extLst>
          </p:cNvPr>
          <p:cNvSpPr/>
          <p:nvPr/>
        </p:nvSpPr>
        <p:spPr>
          <a:xfrm>
            <a:off x="10656197" y="4100631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4474345-29C4-42AB-6850-9BC4EBDAD03C}"/>
              </a:ext>
            </a:extLst>
          </p:cNvPr>
          <p:cNvSpPr/>
          <p:nvPr/>
        </p:nvSpPr>
        <p:spPr>
          <a:xfrm>
            <a:off x="10656197" y="3968365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7569311-F0AB-7B2C-BAD7-07133E2C0572}"/>
              </a:ext>
            </a:extLst>
          </p:cNvPr>
          <p:cNvSpPr/>
          <p:nvPr/>
        </p:nvSpPr>
        <p:spPr>
          <a:xfrm>
            <a:off x="8872485" y="4039476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AEBB176-A57F-C5F6-DDB8-28F0268D42F2}"/>
              </a:ext>
            </a:extLst>
          </p:cNvPr>
          <p:cNvSpPr/>
          <p:nvPr/>
        </p:nvSpPr>
        <p:spPr>
          <a:xfrm>
            <a:off x="7956821" y="32338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B6FFD65-A8A4-0233-31C8-E8E4FF070630}"/>
              </a:ext>
            </a:extLst>
          </p:cNvPr>
          <p:cNvSpPr/>
          <p:nvPr/>
        </p:nvSpPr>
        <p:spPr>
          <a:xfrm>
            <a:off x="9313816" y="601948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B6090D3-4AE1-F894-F437-6103AEE66469}"/>
              </a:ext>
            </a:extLst>
          </p:cNvPr>
          <p:cNvSpPr/>
          <p:nvPr/>
        </p:nvSpPr>
        <p:spPr>
          <a:xfrm>
            <a:off x="8028829" y="3172658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A546176-1B98-7441-523F-822DB13DA6C4}"/>
              </a:ext>
            </a:extLst>
          </p:cNvPr>
          <p:cNvSpPr/>
          <p:nvPr/>
        </p:nvSpPr>
        <p:spPr>
          <a:xfrm>
            <a:off x="8944493" y="45157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0C495BB-5F1C-F433-72AA-240998C40C5C}"/>
              </a:ext>
            </a:extLst>
          </p:cNvPr>
          <p:cNvSpPr/>
          <p:nvPr/>
        </p:nvSpPr>
        <p:spPr>
          <a:xfrm>
            <a:off x="10313722" y="53285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1DB789C-9897-90B0-151D-EB2A35FE6BC4}"/>
              </a:ext>
            </a:extLst>
          </p:cNvPr>
          <p:cNvSpPr/>
          <p:nvPr/>
        </p:nvSpPr>
        <p:spPr>
          <a:xfrm>
            <a:off x="10147859" y="545086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223A181E-B5C4-1EB9-7D14-16BECC79994D}"/>
              </a:ext>
            </a:extLst>
          </p:cNvPr>
          <p:cNvCxnSpPr>
            <a:cxnSpLocks/>
          </p:cNvCxnSpPr>
          <p:nvPr/>
        </p:nvCxnSpPr>
        <p:spPr>
          <a:xfrm flipV="1">
            <a:off x="10435891" y="4317347"/>
            <a:ext cx="882349" cy="270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A417AFF-5C7C-EEDD-B5F7-AD47130B6717}"/>
              </a:ext>
            </a:extLst>
          </p:cNvPr>
          <p:cNvSpPr/>
          <p:nvPr/>
        </p:nvSpPr>
        <p:spPr>
          <a:xfrm>
            <a:off x="8119221" y="32037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6912798-2FFC-F802-A53D-097CE7608D57}"/>
              </a:ext>
            </a:extLst>
          </p:cNvPr>
          <p:cNvSpPr/>
          <p:nvPr/>
        </p:nvSpPr>
        <p:spPr>
          <a:xfrm>
            <a:off x="6548636" y="565978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4263202-900A-A443-6A47-56A09BA30DC9}"/>
              </a:ext>
            </a:extLst>
          </p:cNvPr>
          <p:cNvSpPr/>
          <p:nvPr/>
        </p:nvSpPr>
        <p:spPr>
          <a:xfrm>
            <a:off x="6548636" y="59583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37190A0-0610-0526-BFC8-641E99BF793B}"/>
              </a:ext>
            </a:extLst>
          </p:cNvPr>
          <p:cNvSpPr/>
          <p:nvPr/>
        </p:nvSpPr>
        <p:spPr>
          <a:xfrm>
            <a:off x="6554524" y="6080644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80051B8-47E1-0392-4748-DE50174BBEF2}"/>
              </a:ext>
            </a:extLst>
          </p:cNvPr>
          <p:cNvSpPr/>
          <p:nvPr/>
        </p:nvSpPr>
        <p:spPr>
          <a:xfrm>
            <a:off x="6548636" y="621792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4297D1C-5894-41D5-1BEE-353C3F2B9207}"/>
              </a:ext>
            </a:extLst>
          </p:cNvPr>
          <p:cNvSpPr/>
          <p:nvPr/>
        </p:nvSpPr>
        <p:spPr>
          <a:xfrm>
            <a:off x="6828691" y="264683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6E46F2F-A41C-72B0-A76C-DC34AA0E75E0}"/>
              </a:ext>
            </a:extLst>
          </p:cNvPr>
          <p:cNvSpPr/>
          <p:nvPr/>
        </p:nvSpPr>
        <p:spPr>
          <a:xfrm>
            <a:off x="6851012" y="2398577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45D78EB-8A88-247E-6821-E49F222B9A25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260D656-9A10-C786-CB81-81B8F4E52034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D9EC86F-F2EF-B713-E30D-08CC03FAEA2D}"/>
              </a:ext>
            </a:extLst>
          </p:cNvPr>
          <p:cNvSpPr/>
          <p:nvPr/>
        </p:nvSpPr>
        <p:spPr>
          <a:xfrm>
            <a:off x="6803431" y="2520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969247B-AC2A-923C-506E-1CA720A4F474}"/>
              </a:ext>
            </a:extLst>
          </p:cNvPr>
          <p:cNvSpPr/>
          <p:nvPr/>
        </p:nvSpPr>
        <p:spPr>
          <a:xfrm rot="5400000">
            <a:off x="7718673" y="1071385"/>
            <a:ext cx="336307" cy="6540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FB4E60A-00E6-E8BD-4AF8-BD00FB0CA743}"/>
              </a:ext>
            </a:extLst>
          </p:cNvPr>
          <p:cNvSpPr/>
          <p:nvPr/>
        </p:nvSpPr>
        <p:spPr>
          <a:xfrm>
            <a:off x="7868881" y="113425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75B8192-51C9-899F-A38F-86F3A8F4323B}"/>
              </a:ext>
            </a:extLst>
          </p:cNvPr>
          <p:cNvSpPr/>
          <p:nvPr/>
        </p:nvSpPr>
        <p:spPr>
          <a:xfrm rot="220808">
            <a:off x="8018139" y="1065889"/>
            <a:ext cx="2394353" cy="843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91D2EEFE-1884-F7D9-A477-65B452BB2172}"/>
              </a:ext>
            </a:extLst>
          </p:cNvPr>
          <p:cNvCxnSpPr>
            <a:cxnSpLocks/>
          </p:cNvCxnSpPr>
          <p:nvPr/>
        </p:nvCxnSpPr>
        <p:spPr>
          <a:xfrm flipH="1">
            <a:off x="10184367" y="1388101"/>
            <a:ext cx="293772" cy="2424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2FDAB062-C58F-821D-FB1E-825FB353C667}"/>
              </a:ext>
            </a:extLst>
          </p:cNvPr>
          <p:cNvSpPr/>
          <p:nvPr/>
        </p:nvSpPr>
        <p:spPr>
          <a:xfrm>
            <a:off x="9767984" y="6944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641397A-BD10-2684-7AE9-229C5929DDFE}"/>
              </a:ext>
            </a:extLst>
          </p:cNvPr>
          <p:cNvCxnSpPr>
            <a:cxnSpLocks/>
          </p:cNvCxnSpPr>
          <p:nvPr/>
        </p:nvCxnSpPr>
        <p:spPr>
          <a:xfrm flipH="1" flipV="1">
            <a:off x="10437099" y="960934"/>
            <a:ext cx="41040" cy="44772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3BE2BBE9-F11F-7F4F-10E5-81A9F4B3C685}"/>
              </a:ext>
            </a:extLst>
          </p:cNvPr>
          <p:cNvCxnSpPr>
            <a:cxnSpLocks/>
            <a:endCxn id="56" idx="5"/>
          </p:cNvCxnSpPr>
          <p:nvPr/>
        </p:nvCxnSpPr>
        <p:spPr>
          <a:xfrm flipH="1" flipV="1">
            <a:off x="10003187" y="911009"/>
            <a:ext cx="433912" cy="10159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2969CC36-4468-F031-CEE9-F3142C685347}"/>
              </a:ext>
            </a:extLst>
          </p:cNvPr>
          <p:cNvSpPr/>
          <p:nvPr/>
        </p:nvSpPr>
        <p:spPr>
          <a:xfrm>
            <a:off x="8872246" y="13608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E0858EB-CFD9-6F33-EE0A-4F1FB00550AA}"/>
              </a:ext>
            </a:extLst>
          </p:cNvPr>
          <p:cNvSpPr/>
          <p:nvPr/>
        </p:nvSpPr>
        <p:spPr>
          <a:xfrm>
            <a:off x="8709656" y="101259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5E19EB2-A3B0-D332-B0CD-C4946C83350E}"/>
              </a:ext>
            </a:extLst>
          </p:cNvPr>
          <p:cNvSpPr/>
          <p:nvPr/>
        </p:nvSpPr>
        <p:spPr>
          <a:xfrm>
            <a:off x="8279909" y="110496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09490464-8AFB-B3E5-E81B-07CDDB3F20D0}"/>
              </a:ext>
            </a:extLst>
          </p:cNvPr>
          <p:cNvCxnSpPr>
            <a:cxnSpLocks/>
            <a:stCxn id="56" idx="3"/>
            <a:endCxn id="59" idx="7"/>
          </p:cNvCxnSpPr>
          <p:nvPr/>
        </p:nvCxnSpPr>
        <p:spPr>
          <a:xfrm flipH="1">
            <a:off x="9107449" y="911009"/>
            <a:ext cx="700890" cy="48698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C44C06B-BFE8-5AE4-72DD-A2BFDAF2246D}"/>
              </a:ext>
            </a:extLst>
          </p:cNvPr>
          <p:cNvCxnSpPr>
            <a:cxnSpLocks/>
            <a:endCxn id="60" idx="6"/>
          </p:cNvCxnSpPr>
          <p:nvPr/>
        </p:nvCxnSpPr>
        <p:spPr>
          <a:xfrm flipH="1">
            <a:off x="8985214" y="1104965"/>
            <a:ext cx="577126" cy="3449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14946133-377D-CBA6-03EB-F6055AE9A523}"/>
              </a:ext>
            </a:extLst>
          </p:cNvPr>
          <p:cNvSpPr/>
          <p:nvPr/>
        </p:nvSpPr>
        <p:spPr>
          <a:xfrm>
            <a:off x="7993532" y="72169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13F202F-CEE6-316D-DF64-10F90A4DEA94}"/>
              </a:ext>
            </a:extLst>
          </p:cNvPr>
          <p:cNvSpPr/>
          <p:nvPr/>
        </p:nvSpPr>
        <p:spPr>
          <a:xfrm>
            <a:off x="7737918" y="124995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EDC8A03-188B-9BA9-93E5-16ACEEEF751A}"/>
              </a:ext>
            </a:extLst>
          </p:cNvPr>
          <p:cNvSpPr/>
          <p:nvPr/>
        </p:nvSpPr>
        <p:spPr>
          <a:xfrm>
            <a:off x="7695833" y="821302"/>
            <a:ext cx="275558" cy="25372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5955B94-9B2E-604A-C032-A7C30A45CD34}"/>
              </a:ext>
            </a:extLst>
          </p:cNvPr>
          <p:cNvSpPr/>
          <p:nvPr/>
        </p:nvSpPr>
        <p:spPr>
          <a:xfrm>
            <a:off x="9908809" y="150368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D47531C9-7252-3568-0E34-153A05A18FA5}"/>
              </a:ext>
            </a:extLst>
          </p:cNvPr>
          <p:cNvSpPr/>
          <p:nvPr/>
        </p:nvSpPr>
        <p:spPr>
          <a:xfrm>
            <a:off x="6924380" y="27900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EF9AD6B-3D74-BE1E-76AF-A80E641B94A5}"/>
              </a:ext>
            </a:extLst>
          </p:cNvPr>
          <p:cNvSpPr/>
          <p:nvPr/>
        </p:nvSpPr>
        <p:spPr>
          <a:xfrm>
            <a:off x="11705381" y="1985490"/>
            <a:ext cx="275558" cy="25372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9FF2AA-8D05-90F9-16FC-852DF6CE5923}"/>
              </a:ext>
            </a:extLst>
          </p:cNvPr>
          <p:cNvSpPr/>
          <p:nvPr/>
        </p:nvSpPr>
        <p:spPr>
          <a:xfrm>
            <a:off x="7875697" y="3505808"/>
            <a:ext cx="684684" cy="3072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Golfe de Guinée</a:t>
            </a:r>
          </a:p>
        </p:txBody>
      </p:sp>
    </p:spTree>
    <p:extLst>
      <p:ext uri="{BB962C8B-B14F-4D97-AF65-F5344CB8AC3E}">
        <p14:creationId xmlns:p14="http://schemas.microsoft.com/office/powerpoint/2010/main" val="1819231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16355-E7E7-BBC4-B010-942957F9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C5699-7FCC-2CD1-9218-733A4BB9E992}"/>
              </a:ext>
            </a:extLst>
          </p:cNvPr>
          <p:cNvSpPr/>
          <p:nvPr/>
        </p:nvSpPr>
        <p:spPr>
          <a:xfrm>
            <a:off x="6324191" y="197345"/>
            <a:ext cx="867344" cy="39565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Moulay Ali Chérif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58820C-C2EB-A6B4-09B5-E886E82448B9}"/>
              </a:ext>
            </a:extLst>
          </p:cNvPr>
          <p:cNvSpPr/>
          <p:nvPr/>
        </p:nvSpPr>
        <p:spPr>
          <a:xfrm>
            <a:off x="6324191" y="694009"/>
            <a:ext cx="874643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Moulay Mohammed</a:t>
            </a:r>
          </a:p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Mohammed 1</a:t>
            </a:r>
            <a:r>
              <a:rPr lang="fr-FR" sz="800" baseline="30000" dirty="0">
                <a:solidFill>
                  <a:schemeClr val="tx1"/>
                </a:solidFill>
              </a:rPr>
              <a:t>er</a:t>
            </a:r>
            <a:r>
              <a:rPr lang="fr-FR" sz="8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885C0C-3DF9-41F9-88BC-7185293C1D6B}"/>
              </a:ext>
            </a:extLst>
          </p:cNvPr>
          <p:cNvSpPr/>
          <p:nvPr/>
        </p:nvSpPr>
        <p:spPr>
          <a:xfrm>
            <a:off x="7255018" y="1201118"/>
            <a:ext cx="867350" cy="39996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Abdelmalek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7A283-B912-4F9D-7606-BB399F3F665F}"/>
              </a:ext>
            </a:extLst>
          </p:cNvPr>
          <p:cNvSpPr/>
          <p:nvPr/>
        </p:nvSpPr>
        <p:spPr>
          <a:xfrm>
            <a:off x="6331484" y="120693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Ahmed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1727-29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08B0D-9278-37C7-1172-45F58D61FC81}"/>
              </a:ext>
            </a:extLst>
          </p:cNvPr>
          <p:cNvSpPr/>
          <p:nvPr/>
        </p:nvSpPr>
        <p:spPr>
          <a:xfrm>
            <a:off x="8185969" y="69642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Ismaïl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1672-1727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5ABA535-2684-7EEA-9BBE-8F611FB6DA25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6757863" y="592999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10E7119-1D77-8A97-30EF-48A7D2107917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flipH="1">
            <a:off x="8612228" y="1090578"/>
            <a:ext cx="7416" cy="1163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8E31761D-E25C-8FC1-8131-43E36460A4E7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rot="16200000" flipH="1">
            <a:off x="7637041" y="-286180"/>
            <a:ext cx="103424" cy="18617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660A2-5A8C-8CF8-5955-A8CF6566B369}"/>
              </a:ext>
            </a:extLst>
          </p:cNvPr>
          <p:cNvSpPr/>
          <p:nvPr/>
        </p:nvSpPr>
        <p:spPr>
          <a:xfrm>
            <a:off x="9110775" y="351874"/>
            <a:ext cx="1058069" cy="7387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Alaouites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1666-1999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5174A-3FD2-20F9-85B2-28E65DCCD785}"/>
              </a:ext>
            </a:extLst>
          </p:cNvPr>
          <p:cNvSpPr/>
          <p:nvPr/>
        </p:nvSpPr>
        <p:spPr>
          <a:xfrm>
            <a:off x="8178553" y="1206930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Abdallah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1729-34-40-57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3246C254-3E2C-B056-3209-E789916BEE02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5400000">
            <a:off x="7634226" y="221512"/>
            <a:ext cx="116352" cy="18544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01335C2E-CECB-6528-8291-A190B70FBAF1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 rot="5400000">
            <a:off x="8098899" y="680373"/>
            <a:ext cx="110540" cy="9309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2761B4-BDC0-72EE-CF22-8112DC41AB4F}"/>
              </a:ext>
            </a:extLst>
          </p:cNvPr>
          <p:cNvSpPr/>
          <p:nvPr/>
        </p:nvSpPr>
        <p:spPr>
          <a:xfrm>
            <a:off x="8178553" y="168484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III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1757-90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33737B1-B135-1A60-7C18-845C6DC170E4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8612228" y="1601085"/>
            <a:ext cx="0" cy="837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3FB6F-8523-0D35-B3ED-19654FF1A8CF}"/>
              </a:ext>
            </a:extLst>
          </p:cNvPr>
          <p:cNvSpPr/>
          <p:nvPr/>
        </p:nvSpPr>
        <p:spPr>
          <a:xfrm>
            <a:off x="8185969" y="218515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Yazid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2A58D50-3CB1-C119-1CE5-CAF3A813D62B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8612228" y="2079004"/>
            <a:ext cx="7416" cy="1061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E6E70-49FD-B403-B927-463494DE574E}"/>
              </a:ext>
            </a:extLst>
          </p:cNvPr>
          <p:cNvSpPr/>
          <p:nvPr/>
        </p:nvSpPr>
        <p:spPr>
          <a:xfrm>
            <a:off x="9102086" y="218697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Slimane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1792-1822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DBB6D2DC-21C9-BD3D-E1C1-66B7D27B5C83}"/>
              </a:ext>
            </a:extLst>
          </p:cNvPr>
          <p:cNvCxnSpPr>
            <a:cxnSpLocks/>
            <a:stCxn id="16" idx="2"/>
            <a:endCxn id="20" idx="0"/>
          </p:cNvCxnSpPr>
          <p:nvPr/>
        </p:nvCxnSpPr>
        <p:spPr>
          <a:xfrm rot="16200000" flipH="1">
            <a:off x="9020007" y="1671224"/>
            <a:ext cx="107974" cy="9235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EFA2005-19D2-B779-695B-8485DFC5268D}"/>
              </a:ext>
            </a:extLst>
          </p:cNvPr>
          <p:cNvSpPr/>
          <p:nvPr/>
        </p:nvSpPr>
        <p:spPr>
          <a:xfrm>
            <a:off x="10036959" y="262425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Abderrahman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1822-59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7649928-D693-56DF-C650-4DE61651F4DC}"/>
              </a:ext>
            </a:extLst>
          </p:cNvPr>
          <p:cNvCxnSpPr>
            <a:cxnSpLocks/>
            <a:stCxn id="32" idx="2"/>
            <a:endCxn id="22" idx="0"/>
          </p:cNvCxnSpPr>
          <p:nvPr/>
        </p:nvCxnSpPr>
        <p:spPr>
          <a:xfrm>
            <a:off x="10459301" y="2579308"/>
            <a:ext cx="11333" cy="449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932E62D-FC2C-6A4A-86C9-41FE5AB72CDB}"/>
              </a:ext>
            </a:extLst>
          </p:cNvPr>
          <p:cNvSpPr/>
          <p:nvPr/>
        </p:nvSpPr>
        <p:spPr>
          <a:xfrm>
            <a:off x="7251372" y="69400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Moulay Rachid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1666-72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A0468919-D27E-55BB-AED1-08740065D5D0}"/>
              </a:ext>
            </a:extLst>
          </p:cNvPr>
          <p:cNvCxnSpPr>
            <a:cxnSpLocks/>
            <a:stCxn id="2" idx="2"/>
            <a:endCxn id="24" idx="0"/>
          </p:cNvCxnSpPr>
          <p:nvPr/>
        </p:nvCxnSpPr>
        <p:spPr>
          <a:xfrm rot="16200000" flipH="1">
            <a:off x="7170950" y="179912"/>
            <a:ext cx="101010" cy="9271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8EA2E9C-1540-3644-F106-3B0456B13871}"/>
              </a:ext>
            </a:extLst>
          </p:cNvPr>
          <p:cNvSpPr/>
          <p:nvPr/>
        </p:nvSpPr>
        <p:spPr>
          <a:xfrm>
            <a:off x="9102086" y="120692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Ali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1734-36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E3CD9448-8C12-D407-13C5-367CF385DC46}"/>
              </a:ext>
            </a:extLst>
          </p:cNvPr>
          <p:cNvCxnSpPr>
            <a:cxnSpLocks/>
            <a:stCxn id="8" idx="2"/>
            <a:endCxn id="26" idx="0"/>
          </p:cNvCxnSpPr>
          <p:nvPr/>
        </p:nvCxnSpPr>
        <p:spPr>
          <a:xfrm rot="16200000" flipH="1">
            <a:off x="9019527" y="690694"/>
            <a:ext cx="116351" cy="9161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A2963B5-BFE4-ED25-F2E6-FFE321F079FA}"/>
              </a:ext>
            </a:extLst>
          </p:cNvPr>
          <p:cNvSpPr/>
          <p:nvPr/>
        </p:nvSpPr>
        <p:spPr>
          <a:xfrm>
            <a:off x="10025626" y="1197562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1736-38</a:t>
            </a:r>
          </a:p>
        </p:txBody>
      </p: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5E426F27-A1AC-0262-9149-D5844B2BA534}"/>
              </a:ext>
            </a:extLst>
          </p:cNvPr>
          <p:cNvCxnSpPr>
            <a:cxnSpLocks/>
            <a:stCxn id="8" idx="2"/>
            <a:endCxn id="28" idx="0"/>
          </p:cNvCxnSpPr>
          <p:nvPr/>
        </p:nvCxnSpPr>
        <p:spPr>
          <a:xfrm rot="16200000" flipH="1">
            <a:off x="9485980" y="224241"/>
            <a:ext cx="106984" cy="18396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71575D2-8BAD-0FA9-C486-8479F266026E}"/>
              </a:ext>
            </a:extLst>
          </p:cNvPr>
          <p:cNvSpPr/>
          <p:nvPr/>
        </p:nvSpPr>
        <p:spPr>
          <a:xfrm>
            <a:off x="10949165" y="1197561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Mostadi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1738-40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F12A0E81-C9C4-6689-5AC7-BC60BC900740}"/>
              </a:ext>
            </a:extLst>
          </p:cNvPr>
          <p:cNvCxnSpPr>
            <a:cxnSpLocks/>
            <a:stCxn id="8" idx="2"/>
            <a:endCxn id="30" idx="0"/>
          </p:cNvCxnSpPr>
          <p:nvPr/>
        </p:nvCxnSpPr>
        <p:spPr>
          <a:xfrm rot="16200000" flipH="1">
            <a:off x="9947751" y="-237529"/>
            <a:ext cx="106983" cy="27631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95D1ED4-24F7-583E-EB14-76ECE266AFA0}"/>
              </a:ext>
            </a:extLst>
          </p:cNvPr>
          <p:cNvSpPr/>
          <p:nvPr/>
        </p:nvSpPr>
        <p:spPr>
          <a:xfrm>
            <a:off x="10025626" y="218515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Hicham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E33E6312-E39F-AF5F-33AB-F9EDC111A5AB}"/>
              </a:ext>
            </a:extLst>
          </p:cNvPr>
          <p:cNvCxnSpPr>
            <a:cxnSpLocks/>
            <a:stCxn id="16" idx="2"/>
            <a:endCxn id="32" idx="0"/>
          </p:cNvCxnSpPr>
          <p:nvPr/>
        </p:nvCxnSpPr>
        <p:spPr>
          <a:xfrm rot="16200000" flipH="1">
            <a:off x="9482690" y="1208541"/>
            <a:ext cx="106149" cy="1847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0418E66-A82C-F154-90D7-1424E7B0CA8E}"/>
              </a:ext>
            </a:extLst>
          </p:cNvPr>
          <p:cNvSpPr/>
          <p:nvPr/>
        </p:nvSpPr>
        <p:spPr>
          <a:xfrm>
            <a:off x="10025626" y="3057226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IV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1859-73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FF08A02-BFE9-0638-3D95-E5EE513721EE}"/>
              </a:ext>
            </a:extLst>
          </p:cNvPr>
          <p:cNvCxnSpPr>
            <a:cxnSpLocks/>
            <a:stCxn id="22" idx="2"/>
            <a:endCxn id="34" idx="0"/>
          </p:cNvCxnSpPr>
          <p:nvPr/>
        </p:nvCxnSpPr>
        <p:spPr>
          <a:xfrm flipH="1">
            <a:off x="10459301" y="3018414"/>
            <a:ext cx="11333" cy="388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7E7E893-2B63-146D-F62E-DE24D1E418FD}"/>
              </a:ext>
            </a:extLst>
          </p:cNvPr>
          <p:cNvSpPr/>
          <p:nvPr/>
        </p:nvSpPr>
        <p:spPr>
          <a:xfrm>
            <a:off x="10025626" y="349019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Hassan 1</a:t>
            </a:r>
            <a:r>
              <a:rPr lang="fr-FR" sz="800" baseline="30000" dirty="0">
                <a:solidFill>
                  <a:schemeClr val="tx1"/>
                </a:solidFill>
              </a:rPr>
              <a:t>er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1873-94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2C3E887-B1C4-3409-D378-67E181F93FE5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>
            <a:off x="10459301" y="3451381"/>
            <a:ext cx="0" cy="388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8E08F6C-403F-5C6A-943E-2E3632AC37D7}"/>
              </a:ext>
            </a:extLst>
          </p:cNvPr>
          <p:cNvSpPr/>
          <p:nvPr/>
        </p:nvSpPr>
        <p:spPr>
          <a:xfrm>
            <a:off x="10025626" y="395224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</a:t>
            </a:r>
            <a:r>
              <a:rPr lang="fr-FR" sz="800" dirty="0" err="1">
                <a:solidFill>
                  <a:schemeClr val="tx1"/>
                </a:solidFill>
              </a:rPr>
              <a:t>Abdelhafid</a:t>
            </a:r>
            <a:endParaRPr lang="fr-FR" sz="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1908-12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345645B-0E3F-8327-2418-280A35B53731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>
            <a:off x="10459301" y="3884348"/>
            <a:ext cx="0" cy="6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EE19424-D4AC-C0D5-46B5-2E1C34E885D1}"/>
              </a:ext>
            </a:extLst>
          </p:cNvPr>
          <p:cNvSpPr/>
          <p:nvPr/>
        </p:nvSpPr>
        <p:spPr>
          <a:xfrm>
            <a:off x="9110775" y="3952248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Abdelaziz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1894-1908</a:t>
            </a: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9BEB3A1E-08AF-E439-57A8-6902C520892F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5400000">
            <a:off x="9967926" y="3460873"/>
            <a:ext cx="67900" cy="9148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640CF292-A961-B977-8229-6BDE71EB056A}"/>
              </a:ext>
            </a:extLst>
          </p:cNvPr>
          <p:cNvCxnSpPr>
            <a:cxnSpLocks/>
            <a:stCxn id="36" idx="2"/>
            <a:endCxn id="43" idx="0"/>
          </p:cNvCxnSpPr>
          <p:nvPr/>
        </p:nvCxnSpPr>
        <p:spPr>
          <a:xfrm rot="16200000" flipH="1">
            <a:off x="10887121" y="3456527"/>
            <a:ext cx="67899" cy="92353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E3192C66-99CD-E529-B019-D9465C73A6A3}"/>
              </a:ext>
            </a:extLst>
          </p:cNvPr>
          <p:cNvSpPr/>
          <p:nvPr/>
        </p:nvSpPr>
        <p:spPr>
          <a:xfrm>
            <a:off x="10949165" y="395224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Moulay Youssef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1912-27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3BE115-FBB7-6724-4B83-9B0CE2BFFA43}"/>
              </a:ext>
            </a:extLst>
          </p:cNvPr>
          <p:cNvSpPr/>
          <p:nvPr/>
        </p:nvSpPr>
        <p:spPr>
          <a:xfrm>
            <a:off x="10949165" y="442402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V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1927-53-55-61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A7A4FCA-DC89-2068-E757-505CD8C809CB}"/>
              </a:ext>
            </a:extLst>
          </p:cNvPr>
          <p:cNvCxnSpPr>
            <a:cxnSpLocks/>
            <a:stCxn id="43" idx="2"/>
            <a:endCxn id="44" idx="0"/>
          </p:cNvCxnSpPr>
          <p:nvPr/>
        </p:nvCxnSpPr>
        <p:spPr>
          <a:xfrm>
            <a:off x="11382840" y="4346402"/>
            <a:ext cx="0" cy="776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C595EF4-C9BF-1564-2368-497DACAD2EEE}"/>
              </a:ext>
            </a:extLst>
          </p:cNvPr>
          <p:cNvSpPr/>
          <p:nvPr/>
        </p:nvSpPr>
        <p:spPr>
          <a:xfrm>
            <a:off x="10949165" y="4895799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Hassan II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1961-99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32A2460-DF84-C821-E2C9-8A1C5162A873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11382840" y="4818178"/>
            <a:ext cx="0" cy="776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A49EBBF-2D1F-1A97-9C75-4DACDFA47128}"/>
              </a:ext>
            </a:extLst>
          </p:cNvPr>
          <p:cNvSpPr/>
          <p:nvPr/>
        </p:nvSpPr>
        <p:spPr>
          <a:xfrm>
            <a:off x="10949165" y="5367575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VI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1999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8A42D1D-E915-197C-27E1-7DDE508FECDE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>
            <a:off x="11382840" y="5289954"/>
            <a:ext cx="0" cy="776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B066AC99-72DB-5FB8-EB88-3C689B632F1C}"/>
              </a:ext>
            </a:extLst>
          </p:cNvPr>
          <p:cNvSpPr/>
          <p:nvPr/>
        </p:nvSpPr>
        <p:spPr>
          <a:xfrm>
            <a:off x="8206644" y="3490193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Moulay </a:t>
            </a:r>
            <a:r>
              <a:rPr lang="fr-FR" sz="900" dirty="0" err="1">
                <a:solidFill>
                  <a:schemeClr val="tx1"/>
                </a:solidFill>
              </a:rPr>
              <a:t>Arafa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1973B0D4-F764-060F-E3F5-62361A13F7EA}"/>
              </a:ext>
            </a:extLst>
          </p:cNvPr>
          <p:cNvCxnSpPr>
            <a:cxnSpLocks/>
            <a:stCxn id="34" idx="2"/>
            <a:endCxn id="50" idx="0"/>
          </p:cNvCxnSpPr>
          <p:nvPr/>
        </p:nvCxnSpPr>
        <p:spPr>
          <a:xfrm rot="5400000">
            <a:off x="9530404" y="2561296"/>
            <a:ext cx="38812" cy="18189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00D1EEB-6BFA-28E7-7CD2-83441B8E3BE5}"/>
              </a:ext>
            </a:extLst>
          </p:cNvPr>
          <p:cNvSpPr/>
          <p:nvPr/>
        </p:nvSpPr>
        <p:spPr>
          <a:xfrm>
            <a:off x="8206644" y="3952247"/>
            <a:ext cx="867350" cy="39415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Mohammed ben </a:t>
            </a:r>
            <a:r>
              <a:rPr lang="fr-FR" sz="900" dirty="0" err="1">
                <a:solidFill>
                  <a:schemeClr val="tx1"/>
                </a:solidFill>
              </a:rPr>
              <a:t>Arafa</a:t>
            </a:r>
            <a:endParaRPr lang="fr-FR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1953-55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838338C-0EC5-D895-A0E7-B48E636CD0FD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>
            <a:off x="8640319" y="3884348"/>
            <a:ext cx="0" cy="6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77790-D804-76B8-7804-F3551D56F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FEFE84-45BC-079A-F68D-1E9840068859}"/>
              </a:ext>
            </a:extLst>
          </p:cNvPr>
          <p:cNvSpPr/>
          <p:nvPr/>
        </p:nvSpPr>
        <p:spPr>
          <a:xfrm>
            <a:off x="83335" y="89624"/>
            <a:ext cx="5790655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1511-1549 : Au Maroc, les Saadiens chassent les Portugais des </a:t>
            </a:r>
            <a:r>
              <a:rPr lang="fr-FR" sz="1600" b="1" i="1" dirty="0" err="1"/>
              <a:t>fronteiras</a:t>
            </a:r>
            <a:r>
              <a:rPr lang="fr-FR" sz="1600" b="1" dirty="0"/>
              <a:t> de la côte atlantique ; Et après les prises de Marrakech et de Fès, ils supplantent les Wattassides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*1541-50 : Fort de ses succès contre les Portugais</a:t>
            </a:r>
          </a:p>
          <a:p>
            <a:r>
              <a:rPr lang="fr-FR" sz="1600" dirty="0"/>
              <a:t>Mohammed Ech-Cheikh se retourne contre les Wattassides</a:t>
            </a:r>
          </a:p>
          <a:p>
            <a:endParaRPr lang="fr-FR" sz="1600" dirty="0"/>
          </a:p>
          <a:p>
            <a:r>
              <a:rPr lang="fr-FR" sz="1600" dirty="0"/>
              <a:t>*1549 : Mohammed Ech-Cheikh s’empare de Fès</a:t>
            </a:r>
          </a:p>
          <a:p>
            <a:r>
              <a:rPr lang="fr-FR" sz="1600" dirty="0"/>
              <a:t>NB : </a:t>
            </a:r>
            <a:r>
              <a:rPr lang="fr-FR" sz="1600" u="sng" dirty="0"/>
              <a:t>Marrakech restera la capitale des Saadiens</a:t>
            </a:r>
            <a:r>
              <a:rPr lang="fr-FR" sz="1600" dirty="0"/>
              <a:t> ; Mais…</a:t>
            </a:r>
            <a:endParaRPr lang="fr-FR" sz="1600" u="sng" dirty="0"/>
          </a:p>
          <a:p>
            <a:endParaRPr lang="fr-FR" sz="1600" dirty="0"/>
          </a:p>
          <a:p>
            <a:r>
              <a:rPr lang="fr-FR" sz="1600" dirty="0"/>
              <a:t>*Abou Hassoun, un prétendant Wattasside</a:t>
            </a:r>
          </a:p>
          <a:p>
            <a:r>
              <a:rPr lang="fr-FR" sz="1600" dirty="0"/>
              <a:t>S’enfuit dans le Rif, puis en Espagne, avant de se retrouver à Alger</a:t>
            </a:r>
          </a:p>
          <a:p>
            <a:r>
              <a:rPr lang="fr-FR" sz="1600" u="sng" dirty="0"/>
              <a:t>Où il prête serment au sultan ottoman Soliman</a:t>
            </a:r>
          </a:p>
          <a:p>
            <a:endParaRPr lang="fr-FR" sz="1600" dirty="0"/>
          </a:p>
          <a:p>
            <a:r>
              <a:rPr lang="fr-FR" sz="1600" dirty="0"/>
              <a:t>*1549 : Les Ottomans à Alger ?</a:t>
            </a:r>
          </a:p>
          <a:p>
            <a:r>
              <a:rPr lang="fr-FR" sz="1600" b="1" dirty="0"/>
              <a:t>*Alger, en 1517…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D17914-53AC-5AEE-5757-F315FEFB5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64384" r="50514" b="7038"/>
          <a:stretch>
            <a:fillRect/>
          </a:stretch>
        </p:blipFill>
        <p:spPr>
          <a:xfrm rot="16200000">
            <a:off x="5675005" y="378539"/>
            <a:ext cx="6722576" cy="614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80FE503-07B1-E139-FBA4-5B44E0B6F818}"/>
              </a:ext>
            </a:extLst>
          </p:cNvPr>
          <p:cNvSpPr/>
          <p:nvPr/>
        </p:nvSpPr>
        <p:spPr>
          <a:xfrm>
            <a:off x="7081466" y="3217042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19C3DCC-6E1A-C0B8-8736-0B339F51BB7A}"/>
              </a:ext>
            </a:extLst>
          </p:cNvPr>
          <p:cNvSpPr/>
          <p:nvPr/>
        </p:nvSpPr>
        <p:spPr>
          <a:xfrm>
            <a:off x="8442797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99EBB79-47EC-4656-7EA8-AEC8642D9500}"/>
              </a:ext>
            </a:extLst>
          </p:cNvPr>
          <p:cNvSpPr/>
          <p:nvPr/>
        </p:nvSpPr>
        <p:spPr>
          <a:xfrm>
            <a:off x="8717008" y="165573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256AFCD-248D-CE53-0654-E0658C19E74B}"/>
              </a:ext>
            </a:extLst>
          </p:cNvPr>
          <p:cNvSpPr/>
          <p:nvPr/>
        </p:nvSpPr>
        <p:spPr>
          <a:xfrm>
            <a:off x="8991328" y="7831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8BAE269-D1B9-A409-55CA-48BAD72116AC}"/>
              </a:ext>
            </a:extLst>
          </p:cNvPr>
          <p:cNvSpPr/>
          <p:nvPr/>
        </p:nvSpPr>
        <p:spPr>
          <a:xfrm>
            <a:off x="7066144" y="89623"/>
            <a:ext cx="274320" cy="233869"/>
          </a:xfrm>
          <a:prstGeom prst="ellipse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4903F08-C59C-5EBC-6AC3-A72316014629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10099321" y="1194244"/>
            <a:ext cx="1735024" cy="11693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2FBD433-FD96-3E7F-7838-77EBCA05455D}"/>
              </a:ext>
            </a:extLst>
          </p:cNvPr>
          <p:cNvSpPr/>
          <p:nvPr/>
        </p:nvSpPr>
        <p:spPr>
          <a:xfrm>
            <a:off x="11834345" y="119424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D59107F-07E3-0001-A5E1-7AC3E2E86BDA}"/>
              </a:ext>
            </a:extLst>
          </p:cNvPr>
          <p:cNvSpPr/>
          <p:nvPr/>
        </p:nvSpPr>
        <p:spPr>
          <a:xfrm>
            <a:off x="10809602" y="169958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E7A574E-CD31-F64A-4622-48E37E6101D3}"/>
              </a:ext>
            </a:extLst>
          </p:cNvPr>
          <p:cNvCxnSpPr>
            <a:cxnSpLocks/>
          </p:cNvCxnSpPr>
          <p:nvPr/>
        </p:nvCxnSpPr>
        <p:spPr>
          <a:xfrm flipV="1">
            <a:off x="9047566" y="2103120"/>
            <a:ext cx="909234" cy="707835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5A512BC-4EEC-AB30-E6D0-E07DAFB88E77}"/>
              </a:ext>
            </a:extLst>
          </p:cNvPr>
          <p:cNvCxnSpPr>
            <a:cxnSpLocks/>
          </p:cNvCxnSpPr>
          <p:nvPr/>
        </p:nvCxnSpPr>
        <p:spPr>
          <a:xfrm flipV="1">
            <a:off x="9962161" y="1194244"/>
            <a:ext cx="137160" cy="792291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101EC2CE-14F3-6F77-0989-595EBDA151B4}"/>
              </a:ext>
            </a:extLst>
          </p:cNvPr>
          <p:cNvSpPr/>
          <p:nvPr/>
        </p:nvSpPr>
        <p:spPr>
          <a:xfrm>
            <a:off x="10504521" y="2220404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D705418-39F5-9668-6FF5-54D50FDE90F8}"/>
              </a:ext>
            </a:extLst>
          </p:cNvPr>
          <p:cNvSpPr/>
          <p:nvPr/>
        </p:nvSpPr>
        <p:spPr>
          <a:xfrm>
            <a:off x="9825001" y="19865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5143BCE9-65B4-3613-36C3-9307C83621FD}"/>
              </a:ext>
            </a:extLst>
          </p:cNvPr>
          <p:cNvCxnSpPr>
            <a:cxnSpLocks/>
          </p:cNvCxnSpPr>
          <p:nvPr/>
        </p:nvCxnSpPr>
        <p:spPr>
          <a:xfrm flipV="1">
            <a:off x="7518346" y="2976327"/>
            <a:ext cx="1335246" cy="1149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C31C3E56-A03C-7463-B1AA-60843CAB50CE}"/>
              </a:ext>
            </a:extLst>
          </p:cNvPr>
          <p:cNvSpPr/>
          <p:nvPr/>
        </p:nvSpPr>
        <p:spPr>
          <a:xfrm>
            <a:off x="8813419" y="277670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60400F9-4C8D-C5E9-8F0D-46D731EEBC99}"/>
              </a:ext>
            </a:extLst>
          </p:cNvPr>
          <p:cNvSpPr/>
          <p:nvPr/>
        </p:nvSpPr>
        <p:spPr>
          <a:xfrm>
            <a:off x="9163667" y="4242306"/>
            <a:ext cx="274320" cy="233870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77CECBF-1749-C36A-769E-55B3504EE422}"/>
              </a:ext>
            </a:extLst>
          </p:cNvPr>
          <p:cNvSpPr/>
          <p:nvPr/>
        </p:nvSpPr>
        <p:spPr>
          <a:xfrm>
            <a:off x="7381186" y="412537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6647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02DE1-9DFE-F695-F7C3-A75A1E35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DDCE4B-8B59-3C5C-8BE0-DE45F7CEC54F}"/>
              </a:ext>
            </a:extLst>
          </p:cNvPr>
          <p:cNvSpPr/>
          <p:nvPr/>
        </p:nvSpPr>
        <p:spPr>
          <a:xfrm>
            <a:off x="83335" y="89624"/>
            <a:ext cx="5065077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1510-1517 : Au Maghreb oriental, les Espagnols s’emparent de nombreux ports, Mers el-Kébir, Oran, Alger, Bejaïa, Tripoli, et soumettent les </a:t>
            </a:r>
            <a:r>
              <a:rPr lang="fr-FR" sz="1500" b="1" dirty="0" err="1"/>
              <a:t>Zianides</a:t>
            </a:r>
            <a:r>
              <a:rPr lang="fr-FR" sz="1500" b="1" dirty="0"/>
              <a:t> de Tlemcen et les Hafsides de Tunis ; En Egypte, les Turcs Ottomans vainquent et supplantent les Mamelouks</a:t>
            </a:r>
            <a:endParaRPr lang="fr-FR" sz="1500" dirty="0"/>
          </a:p>
          <a:p>
            <a:endParaRPr lang="fr-FR" sz="1500" dirty="0"/>
          </a:p>
          <a:p>
            <a:r>
              <a:rPr lang="fr-FR" sz="1600" dirty="0"/>
              <a:t>*1517 : Les Ottomans de </a:t>
            </a:r>
            <a:r>
              <a:rPr lang="fr-FR" sz="1600" u="sng" dirty="0"/>
              <a:t>Sélim 1</a:t>
            </a:r>
            <a:r>
              <a:rPr lang="fr-FR" sz="1600" u="sng" baseline="30000" dirty="0"/>
              <a:t>er</a:t>
            </a:r>
            <a:endParaRPr lang="fr-FR" sz="1600" u="sng" dirty="0"/>
          </a:p>
          <a:p>
            <a:r>
              <a:rPr lang="fr-FR" sz="1600" dirty="0"/>
              <a:t>Ont vaincu les Mamelouks et occupent l’Egypte</a:t>
            </a:r>
          </a:p>
          <a:p>
            <a:r>
              <a:rPr lang="fr-FR" sz="1600" u="sng" dirty="0"/>
              <a:t>Et pendant ce temps, au Maghreb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a) 1511-49 : Au Maroc, les Saadiens </a:t>
            </a:r>
            <a:r>
              <a:rPr lang="fr-FR" sz="1600" i="1" dirty="0"/>
              <a:t>arabes</a:t>
            </a:r>
            <a:r>
              <a:rPr lang="fr-FR" sz="1600" dirty="0"/>
              <a:t> supplantent</a:t>
            </a:r>
          </a:p>
          <a:p>
            <a:r>
              <a:rPr lang="fr-FR" sz="1600" dirty="0"/>
              <a:t>Les derniers Wattassides </a:t>
            </a:r>
            <a:r>
              <a:rPr lang="fr-FR" sz="1600" i="1" dirty="0"/>
              <a:t>berbères</a:t>
            </a:r>
          </a:p>
          <a:p>
            <a:endParaRPr lang="fr-FR" sz="1600" dirty="0"/>
          </a:p>
          <a:p>
            <a:r>
              <a:rPr lang="fr-FR" sz="1600" dirty="0"/>
              <a:t>b) 1504 : Ferdinand II, roi d’Espagne et de Naples-Sicile… Attaquer le Maghreb, avec un double-objectif…</a:t>
            </a:r>
          </a:p>
          <a:p>
            <a:r>
              <a:rPr lang="fr-FR" sz="1600" dirty="0"/>
              <a:t>- Comme les Portugais, un esprit de croisade</a:t>
            </a:r>
          </a:p>
          <a:p>
            <a:r>
              <a:rPr lang="fr-FR" sz="1600" dirty="0"/>
              <a:t>- Mettre fin aux raids des corsaires barbaresques…</a:t>
            </a:r>
          </a:p>
          <a:p>
            <a:endParaRPr lang="fr-FR" sz="1600" dirty="0"/>
          </a:p>
          <a:p>
            <a:r>
              <a:rPr lang="fr-FR" sz="1600" dirty="0"/>
              <a:t>*1505-09 et 1510 : Les Espagnols occupent</a:t>
            </a:r>
          </a:p>
          <a:p>
            <a:r>
              <a:rPr lang="fr-FR" sz="1600" dirty="0"/>
              <a:t>Mers el-Kébir-Oran ; Puis Alger, Bejaïa et Tripoli</a:t>
            </a:r>
          </a:p>
          <a:p>
            <a:endParaRPr lang="fr-FR" sz="1600" dirty="0"/>
          </a:p>
          <a:p>
            <a:r>
              <a:rPr lang="fr-FR" sz="1600" dirty="0"/>
              <a:t>*Ils échouent à Djerba qui sera longtemps disputée</a:t>
            </a:r>
          </a:p>
          <a:p>
            <a:r>
              <a:rPr lang="fr-FR" sz="1600" dirty="0"/>
              <a:t>En revanche, Alger, Tunis et Tlemcen</a:t>
            </a:r>
          </a:p>
          <a:p>
            <a:r>
              <a:rPr lang="fr-FR" sz="1600" dirty="0"/>
              <a:t>Doivent prêter hommage à l'Espagne</a:t>
            </a:r>
          </a:p>
          <a:p>
            <a:endParaRPr lang="fr-FR" sz="800" dirty="0"/>
          </a:p>
          <a:p>
            <a:r>
              <a:rPr lang="fr-FR" sz="1600" dirty="0"/>
              <a:t>*Mais à Alger, les corsaires réagissent</a:t>
            </a:r>
          </a:p>
          <a:p>
            <a:r>
              <a:rPr lang="fr-FR" sz="1600" dirty="0"/>
              <a:t>Avec l’arrivée des frères Barberousse…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D1EF47-735C-C929-15DB-A7A655C9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3C09F00-4B7A-146D-0DA9-A7EB2F6388B7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69A2F63-344F-2EA0-A519-B1E7A01CB21A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A3ECC6F-DB3B-03E0-65A5-9E6EBB14E010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ECF2D14-3CE2-CC79-9BB4-AAE3E0484BE7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59C3ACE-1079-71B3-B67D-21327BBF4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" t="35756" r="48508" b="39943"/>
          <a:stretch>
            <a:fillRect/>
          </a:stretch>
        </p:blipFill>
        <p:spPr bwMode="auto">
          <a:xfrm>
            <a:off x="5264013" y="4058450"/>
            <a:ext cx="6844651" cy="27099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F866EB4-C694-217D-CF42-545C35F9B16A}"/>
              </a:ext>
            </a:extLst>
          </p:cNvPr>
          <p:cNvSpPr/>
          <p:nvPr/>
        </p:nvSpPr>
        <p:spPr>
          <a:xfrm>
            <a:off x="6354161" y="529647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27CCAC6-F13E-B362-A237-60ADB63F2FB8}"/>
              </a:ext>
            </a:extLst>
          </p:cNvPr>
          <p:cNvSpPr/>
          <p:nvPr/>
        </p:nvSpPr>
        <p:spPr>
          <a:xfrm>
            <a:off x="5786120" y="5624278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8402389-AC9E-B143-D37D-857306A2E4B1}"/>
              </a:ext>
            </a:extLst>
          </p:cNvPr>
          <p:cNvSpPr/>
          <p:nvPr/>
        </p:nvSpPr>
        <p:spPr>
          <a:xfrm>
            <a:off x="7232264" y="500526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A5111BE-7C84-FDA4-808F-D5BD1374AE0B}"/>
              </a:ext>
            </a:extLst>
          </p:cNvPr>
          <p:cNvSpPr/>
          <p:nvPr/>
        </p:nvSpPr>
        <p:spPr>
          <a:xfrm>
            <a:off x="8914481" y="462578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18B609-1A11-2B79-2BDF-E5FC2899AE3F}"/>
              </a:ext>
            </a:extLst>
          </p:cNvPr>
          <p:cNvSpPr/>
          <p:nvPr/>
        </p:nvSpPr>
        <p:spPr>
          <a:xfrm>
            <a:off x="8327741" y="462105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C4F0FE-02DA-6F19-78BD-C89462552D37}"/>
              </a:ext>
            </a:extLst>
          </p:cNvPr>
          <p:cNvSpPr/>
          <p:nvPr/>
        </p:nvSpPr>
        <p:spPr>
          <a:xfrm>
            <a:off x="11444321" y="601985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8BB1EF-E312-AB20-1C7C-A925BAB7192C}"/>
              </a:ext>
            </a:extLst>
          </p:cNvPr>
          <p:cNvSpPr/>
          <p:nvPr/>
        </p:nvSpPr>
        <p:spPr>
          <a:xfrm>
            <a:off x="10517369" y="5693531"/>
            <a:ext cx="274320" cy="2338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112EC91-B578-B0FE-5649-6E7BA92BBFD3}"/>
              </a:ext>
            </a:extLst>
          </p:cNvPr>
          <p:cNvSpPr/>
          <p:nvPr/>
        </p:nvSpPr>
        <p:spPr>
          <a:xfrm>
            <a:off x="6957944" y="5271325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BC40D5A-4B01-B001-CC48-9D60B3091085}"/>
              </a:ext>
            </a:extLst>
          </p:cNvPr>
          <p:cNvSpPr/>
          <p:nvPr/>
        </p:nvSpPr>
        <p:spPr>
          <a:xfrm>
            <a:off x="10548753" y="4525924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B8A350E-AFD8-BF32-737D-9A0B7CD65A7D}"/>
              </a:ext>
            </a:extLst>
          </p:cNvPr>
          <p:cNvCxnSpPr>
            <a:cxnSpLocks/>
          </p:cNvCxnSpPr>
          <p:nvPr/>
        </p:nvCxnSpPr>
        <p:spPr>
          <a:xfrm>
            <a:off x="9051641" y="4378147"/>
            <a:ext cx="0" cy="2429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EFC7225-B7C4-35BD-CAA5-C7692075DA97}"/>
              </a:ext>
            </a:extLst>
          </p:cNvPr>
          <p:cNvCxnSpPr>
            <a:cxnSpLocks/>
            <a:stCxn id="28" idx="6"/>
          </p:cNvCxnSpPr>
          <p:nvPr/>
        </p:nvCxnSpPr>
        <p:spPr>
          <a:xfrm>
            <a:off x="7232264" y="4378148"/>
            <a:ext cx="3833745" cy="1705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AD24185-DA54-6AB9-7423-20ABA2EE403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31972" y="4378147"/>
            <a:ext cx="32929" cy="2429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E0C0D1C-B6AD-0328-AE12-AD8736E4B353}"/>
              </a:ext>
            </a:extLst>
          </p:cNvPr>
          <p:cNvCxnSpPr>
            <a:cxnSpLocks/>
            <a:stCxn id="28" idx="0"/>
            <a:endCxn id="12" idx="0"/>
          </p:cNvCxnSpPr>
          <p:nvPr/>
        </p:nvCxnSpPr>
        <p:spPr>
          <a:xfrm>
            <a:off x="7095104" y="4261213"/>
            <a:ext cx="274320" cy="744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ADD63EB-9B69-6A6E-7DF4-0409DB820F95}"/>
              </a:ext>
            </a:extLst>
          </p:cNvPr>
          <p:cNvSpPr/>
          <p:nvPr/>
        </p:nvSpPr>
        <p:spPr>
          <a:xfrm>
            <a:off x="6957944" y="426121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5C47F93-9ADF-2C61-5447-6BA6B059ECD9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1066009" y="4378147"/>
            <a:ext cx="515472" cy="16417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089715D-7B54-44DC-55EB-38E461A5B0C2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FE98BE65-CEC3-F9C0-2F53-159A348B8228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37B3CC4D-8AAE-C485-A53D-A866FA4868A1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AC602E1-95D1-2FF3-4BC8-1CF456BD807C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9941387-DA4E-BFEF-4526-792A9256ED82}"/>
              </a:ext>
            </a:extLst>
          </p:cNvPr>
          <p:cNvSpPr/>
          <p:nvPr/>
        </p:nvSpPr>
        <p:spPr>
          <a:xfrm>
            <a:off x="5746919" y="51030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9C890B5-BA95-BB80-7605-BBE3CE999004}"/>
              </a:ext>
            </a:extLst>
          </p:cNvPr>
          <p:cNvSpPr/>
          <p:nvPr/>
        </p:nvSpPr>
        <p:spPr>
          <a:xfrm>
            <a:off x="5563520" y="507273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05D8F1C-577A-70C2-8CFD-4A8B42157EAF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E1AD2DA-8F6B-A58A-DAAA-292D3FE7620C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F4F09BCE-1C23-F7BF-627D-40308FF14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61" r="80308"/>
          <a:stretch>
            <a:fillRect/>
          </a:stretch>
        </p:blipFill>
        <p:spPr bwMode="auto">
          <a:xfrm>
            <a:off x="10914742" y="108118"/>
            <a:ext cx="1145872" cy="12489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0" name="Connecteur droit avec flèche 1029">
            <a:extLst>
              <a:ext uri="{FF2B5EF4-FFF2-40B4-BE49-F238E27FC236}">
                <a16:creationId xmlns:a16="http://schemas.microsoft.com/office/drawing/2014/main" id="{69E752C6-D63F-1CBB-06F1-131C95BAE43F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10751516" y="4947920"/>
            <a:ext cx="473628" cy="779860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85265BD6-F631-AE49-0C19-1666021C3512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882046C-F695-4722-B5ED-5916BF2AB0DC}"/>
              </a:ext>
            </a:extLst>
          </p:cNvPr>
          <p:cNvSpPr/>
          <p:nvPr/>
        </p:nvSpPr>
        <p:spPr>
          <a:xfrm>
            <a:off x="8549178" y="18351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8F86DC4-F215-785E-ABBD-13CC906204B7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FB7D183-D02A-F50E-690A-ED80CB309CC9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C51E51B-40FB-22AF-7953-223BE7CA2851}"/>
              </a:ext>
            </a:extLst>
          </p:cNvPr>
          <p:cNvCxnSpPr>
            <a:cxnSpLocks/>
          </p:cNvCxnSpPr>
          <p:nvPr/>
        </p:nvCxnSpPr>
        <p:spPr>
          <a:xfrm>
            <a:off x="6733505" y="1979147"/>
            <a:ext cx="445216" cy="10832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CDD1D776-666C-F118-EF9B-CF445326CCF4}"/>
              </a:ext>
            </a:extLst>
          </p:cNvPr>
          <p:cNvSpPr/>
          <p:nvPr/>
        </p:nvSpPr>
        <p:spPr>
          <a:xfrm>
            <a:off x="6459185" y="18622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024" name="Connecteur droit 1023">
            <a:extLst>
              <a:ext uri="{FF2B5EF4-FFF2-40B4-BE49-F238E27FC236}">
                <a16:creationId xmlns:a16="http://schemas.microsoft.com/office/drawing/2014/main" id="{A605C0C0-F639-72CF-8CE1-29453220EAB8}"/>
              </a:ext>
            </a:extLst>
          </p:cNvPr>
          <p:cNvCxnSpPr>
            <a:cxnSpLocks/>
          </p:cNvCxnSpPr>
          <p:nvPr/>
        </p:nvCxnSpPr>
        <p:spPr>
          <a:xfrm flipV="1">
            <a:off x="8327741" y="1507597"/>
            <a:ext cx="287300" cy="35461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cteur droit 1024">
            <a:extLst>
              <a:ext uri="{FF2B5EF4-FFF2-40B4-BE49-F238E27FC236}">
                <a16:creationId xmlns:a16="http://schemas.microsoft.com/office/drawing/2014/main" id="{BDB7A7F6-06A7-BBA8-C467-0A7188C78EFB}"/>
              </a:ext>
            </a:extLst>
          </p:cNvPr>
          <p:cNvCxnSpPr>
            <a:cxnSpLocks/>
          </p:cNvCxnSpPr>
          <p:nvPr/>
        </p:nvCxnSpPr>
        <p:spPr>
          <a:xfrm flipV="1">
            <a:off x="11066009" y="4058450"/>
            <a:ext cx="159135" cy="33675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E19960DC-B029-9440-6384-ABE583BE67F2}"/>
              </a:ext>
            </a:extLst>
          </p:cNvPr>
          <p:cNvCxnSpPr>
            <a:cxnSpLocks/>
            <a:endCxn id="1034" idx="0"/>
          </p:cNvCxnSpPr>
          <p:nvPr/>
        </p:nvCxnSpPr>
        <p:spPr>
          <a:xfrm>
            <a:off x="8327741" y="1852108"/>
            <a:ext cx="210915" cy="83028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Ellipse 1030">
            <a:extLst>
              <a:ext uri="{FF2B5EF4-FFF2-40B4-BE49-F238E27FC236}">
                <a16:creationId xmlns:a16="http://schemas.microsoft.com/office/drawing/2014/main" id="{6EC10973-89BF-F5F4-5127-38B38B4094DF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34" name="Ellipse 1033">
            <a:extLst>
              <a:ext uri="{FF2B5EF4-FFF2-40B4-BE49-F238E27FC236}">
                <a16:creationId xmlns:a16="http://schemas.microsoft.com/office/drawing/2014/main" id="{ADB3DEE4-94DD-F4E3-9C83-5C608F186521}"/>
              </a:ext>
            </a:extLst>
          </p:cNvPr>
          <p:cNvSpPr/>
          <p:nvPr/>
        </p:nvSpPr>
        <p:spPr>
          <a:xfrm>
            <a:off x="8401496" y="268239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39" name="Connecteur droit 1038">
            <a:extLst>
              <a:ext uri="{FF2B5EF4-FFF2-40B4-BE49-F238E27FC236}">
                <a16:creationId xmlns:a16="http://schemas.microsoft.com/office/drawing/2014/main" id="{753A0086-627A-29CE-69F9-0A30E26C7D19}"/>
              </a:ext>
            </a:extLst>
          </p:cNvPr>
          <p:cNvCxnSpPr>
            <a:cxnSpLocks/>
          </p:cNvCxnSpPr>
          <p:nvPr/>
        </p:nvCxnSpPr>
        <p:spPr>
          <a:xfrm flipV="1">
            <a:off x="7328083" y="1888278"/>
            <a:ext cx="999658" cy="2003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necteur droit 1044">
            <a:extLst>
              <a:ext uri="{FF2B5EF4-FFF2-40B4-BE49-F238E27FC236}">
                <a16:creationId xmlns:a16="http://schemas.microsoft.com/office/drawing/2014/main" id="{99F57F69-FB8C-EE36-3B35-093FE8987CA7}"/>
              </a:ext>
            </a:extLst>
          </p:cNvPr>
          <p:cNvCxnSpPr>
            <a:cxnSpLocks/>
          </p:cNvCxnSpPr>
          <p:nvPr/>
        </p:nvCxnSpPr>
        <p:spPr>
          <a:xfrm>
            <a:off x="6733505" y="1979147"/>
            <a:ext cx="930451" cy="1094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Ellipse 1045">
            <a:extLst>
              <a:ext uri="{FF2B5EF4-FFF2-40B4-BE49-F238E27FC236}">
                <a16:creationId xmlns:a16="http://schemas.microsoft.com/office/drawing/2014/main" id="{1E728DEB-42CC-F53D-4630-3E330F4FFF0E}"/>
              </a:ext>
            </a:extLst>
          </p:cNvPr>
          <p:cNvSpPr/>
          <p:nvPr/>
        </p:nvSpPr>
        <p:spPr>
          <a:xfrm>
            <a:off x="7389636" y="197168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47" name="Ellipse 1046">
            <a:extLst>
              <a:ext uri="{FF2B5EF4-FFF2-40B4-BE49-F238E27FC236}">
                <a16:creationId xmlns:a16="http://schemas.microsoft.com/office/drawing/2014/main" id="{45B2FB72-0C5E-F0F5-FB74-96E283553C61}"/>
              </a:ext>
            </a:extLst>
          </p:cNvPr>
          <p:cNvSpPr/>
          <p:nvPr/>
        </p:nvSpPr>
        <p:spPr>
          <a:xfrm>
            <a:off x="7053763" y="197168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48" name="Ellipse 1047">
            <a:extLst>
              <a:ext uri="{FF2B5EF4-FFF2-40B4-BE49-F238E27FC236}">
                <a16:creationId xmlns:a16="http://schemas.microsoft.com/office/drawing/2014/main" id="{50D87B9F-5B54-D20D-E1D4-E7CB75134FE6}"/>
              </a:ext>
            </a:extLst>
          </p:cNvPr>
          <p:cNvSpPr/>
          <p:nvPr/>
        </p:nvSpPr>
        <p:spPr>
          <a:xfrm>
            <a:off x="6585712" y="215952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26252B-ED80-0F4A-7075-238511299579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9D93B9-1BB1-BD60-E878-44FC57119D4B}"/>
              </a:ext>
            </a:extLst>
          </p:cNvPr>
          <p:cNvSpPr/>
          <p:nvPr/>
        </p:nvSpPr>
        <p:spPr>
          <a:xfrm>
            <a:off x="5229016" y="57412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962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F43E-45AC-7B58-C641-7790B8F9B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DC1F1C-991F-DEA3-1C59-031395F3D5EE}"/>
              </a:ext>
            </a:extLst>
          </p:cNvPr>
          <p:cNvSpPr/>
          <p:nvPr/>
        </p:nvSpPr>
        <p:spPr>
          <a:xfrm>
            <a:off x="83335" y="89624"/>
            <a:ext cx="5189705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1516-1519 : A Alger menacée par les Espagnols, le sultan Kheireddine Barberousse se tourne vers les Ottomans de Sélim 1</a:t>
            </a:r>
            <a:r>
              <a:rPr lang="fr-FR" sz="1600" b="1" baseline="30000" dirty="0"/>
              <a:t>er</a:t>
            </a:r>
            <a:r>
              <a:rPr lang="fr-FR" sz="1600" b="1" dirty="0"/>
              <a:t> et il obtient le titre de </a:t>
            </a:r>
            <a:r>
              <a:rPr lang="fr-FR" sz="1600" b="1" i="1" dirty="0" err="1"/>
              <a:t>beylerbey</a:t>
            </a:r>
            <a:r>
              <a:rPr lang="fr-FR" sz="1600" b="1" i="1" dirty="0"/>
              <a:t>, gouverneur ottoman</a:t>
            </a:r>
            <a:r>
              <a:rPr lang="fr-FR" sz="1600" b="1" dirty="0"/>
              <a:t> ; Prise de Tlemcen et fin des </a:t>
            </a:r>
            <a:r>
              <a:rPr lang="fr-FR" sz="1600" b="1" dirty="0" err="1"/>
              <a:t>Zianides</a:t>
            </a:r>
            <a:r>
              <a:rPr lang="fr-FR" sz="1600" b="1" dirty="0"/>
              <a:t> ; Naissance de la Régence ottomane d’Alger</a:t>
            </a:r>
          </a:p>
          <a:p>
            <a:endParaRPr lang="fr-FR" sz="1600" dirty="0"/>
          </a:p>
          <a:p>
            <a:r>
              <a:rPr lang="fr-FR" sz="1600" dirty="0"/>
              <a:t>*1516 : </a:t>
            </a:r>
            <a:r>
              <a:rPr lang="fr-FR" sz="1600" u="sng" dirty="0" err="1"/>
              <a:t>Arudj</a:t>
            </a:r>
            <a:r>
              <a:rPr lang="fr-FR" sz="1600" dirty="0"/>
              <a:t>, Baba Oruç, </a:t>
            </a:r>
            <a:r>
              <a:rPr lang="fr-FR" sz="1600" i="1" dirty="0"/>
              <a:t>Barberousse</a:t>
            </a:r>
            <a:r>
              <a:rPr lang="fr-FR" sz="1600" dirty="0"/>
              <a:t>, un Turc de Lesbos</a:t>
            </a:r>
          </a:p>
          <a:p>
            <a:r>
              <a:rPr lang="fr-FR" sz="1600" dirty="0"/>
              <a:t>Et son frère </a:t>
            </a:r>
            <a:r>
              <a:rPr lang="fr-FR" sz="1600" dirty="0" err="1"/>
              <a:t>Kheireddine</a:t>
            </a:r>
            <a:r>
              <a:rPr lang="fr-FR" sz="1600" dirty="0"/>
              <a:t>, soutenus par les Hafsides de Tunis</a:t>
            </a:r>
          </a:p>
          <a:p>
            <a:r>
              <a:rPr lang="fr-FR" sz="1600" dirty="0"/>
              <a:t>Reprennent Alger aux Espagnols ; Espagnols qui conservent cependant les îlots du Penon, </a:t>
            </a:r>
            <a:r>
              <a:rPr lang="fr-FR" sz="1600" i="1" dirty="0"/>
              <a:t>al-</a:t>
            </a:r>
            <a:r>
              <a:rPr lang="fr-FR" sz="1600" i="1" dirty="0" err="1"/>
              <a:t>Jazāʾir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Arudj</a:t>
            </a:r>
            <a:r>
              <a:rPr lang="fr-FR" sz="1600" dirty="0"/>
              <a:t> renverse Al-Toumi et se fait proclamer sultan d’Alger</a:t>
            </a:r>
          </a:p>
          <a:p>
            <a:endParaRPr lang="fr-FR" sz="1600" dirty="0"/>
          </a:p>
          <a:p>
            <a:r>
              <a:rPr lang="fr-FR" sz="1600" dirty="0"/>
              <a:t>*1517 : Il prend Tlemcen aux </a:t>
            </a:r>
            <a:r>
              <a:rPr lang="fr-FR" sz="1600" dirty="0" err="1"/>
              <a:t>Zianides</a:t>
            </a:r>
            <a:endParaRPr lang="fr-FR" sz="1600" dirty="0"/>
          </a:p>
          <a:p>
            <a:r>
              <a:rPr lang="fr-FR" sz="1600" dirty="0"/>
              <a:t>NB : Les </a:t>
            </a:r>
            <a:r>
              <a:rPr lang="fr-FR" sz="1600" dirty="0" err="1"/>
              <a:t>Zianides</a:t>
            </a:r>
            <a:r>
              <a:rPr lang="fr-FR" sz="1600" dirty="0"/>
              <a:t> vassaux y règneront jusqu’en 1556</a:t>
            </a:r>
          </a:p>
          <a:p>
            <a:endParaRPr lang="fr-FR" sz="1600" dirty="0"/>
          </a:p>
          <a:p>
            <a:r>
              <a:rPr lang="fr-FR" sz="1600" dirty="0"/>
              <a:t>*1518 : Son frère </a:t>
            </a:r>
            <a:r>
              <a:rPr lang="fr-FR" sz="1600" u="sng" dirty="0" err="1"/>
              <a:t>Kheireddine</a:t>
            </a:r>
            <a:r>
              <a:rPr lang="fr-FR" sz="1600" u="sng" dirty="0"/>
              <a:t> Barberousse</a:t>
            </a:r>
            <a:r>
              <a:rPr lang="fr-FR" sz="1600" dirty="0"/>
              <a:t> lui succède</a:t>
            </a:r>
          </a:p>
          <a:p>
            <a:r>
              <a:rPr lang="fr-FR" sz="1600" dirty="0"/>
              <a:t>*Pour renforcer sa position à Alger</a:t>
            </a:r>
          </a:p>
          <a:p>
            <a:r>
              <a:rPr lang="fr-FR" sz="1600" u="sng" dirty="0"/>
              <a:t>Et surtout contre la menace espagnole</a:t>
            </a:r>
          </a:p>
          <a:p>
            <a:r>
              <a:rPr lang="fr-FR" sz="1600" dirty="0"/>
              <a:t>Il se tourne vers le sultan ottoman </a:t>
            </a:r>
            <a:r>
              <a:rPr lang="fr-FR" sz="1600" u="sng" dirty="0"/>
              <a:t>Sélim 1</a:t>
            </a:r>
            <a:r>
              <a:rPr lang="fr-FR" sz="1600" u="sng" baseline="30000" dirty="0"/>
              <a:t>er</a:t>
            </a:r>
            <a:r>
              <a:rPr lang="fr-FR" sz="1600" dirty="0"/>
              <a:t> ; Et…</a:t>
            </a:r>
          </a:p>
          <a:p>
            <a:endParaRPr lang="fr-FR" sz="1600" dirty="0"/>
          </a:p>
          <a:p>
            <a:r>
              <a:rPr lang="fr-FR" sz="1600" dirty="0"/>
              <a:t>*1519 : Barberousse obtient le titre de </a:t>
            </a:r>
            <a:r>
              <a:rPr lang="fr-FR" sz="1600" i="1" dirty="0" err="1"/>
              <a:t>beylerbey</a:t>
            </a:r>
            <a:r>
              <a:rPr lang="fr-FR" sz="1600" dirty="0"/>
              <a:t> Gouverneur des </a:t>
            </a:r>
            <a:r>
              <a:rPr lang="fr-FR" sz="1600" i="1" dirty="0"/>
              <a:t>odjaks de l’ouest</a:t>
            </a:r>
          </a:p>
          <a:p>
            <a:r>
              <a:rPr lang="fr-FR" sz="1600" u="sng" dirty="0"/>
              <a:t>Naissance de la Régence ottomane d’Alger</a:t>
            </a:r>
            <a:r>
              <a:rPr lang="fr-FR" sz="1600" dirty="0"/>
              <a:t> ; Mais…</a:t>
            </a:r>
          </a:p>
          <a:p>
            <a:endParaRPr lang="fr-FR" sz="1600" dirty="0"/>
          </a:p>
          <a:p>
            <a:r>
              <a:rPr lang="fr-FR" sz="1600" dirty="0"/>
              <a:t>*1520 : La situation se complique…</a:t>
            </a:r>
          </a:p>
        </p:txBody>
      </p:sp>
      <p:pic>
        <p:nvPicPr>
          <p:cNvPr id="2" name="Image 1" descr="Une image contenant texte, car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6DC354B-A72E-17AC-48EB-32E542792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" y="106127"/>
            <a:ext cx="6771640" cy="56712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A692B2F-442A-FDC7-00BE-1535FD4A6A88}"/>
              </a:ext>
            </a:extLst>
          </p:cNvPr>
          <p:cNvSpPr/>
          <p:nvPr/>
        </p:nvSpPr>
        <p:spPr>
          <a:xfrm>
            <a:off x="6785224" y="237334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BF8CA49-3749-6155-D130-CBD2A10EFECD}"/>
              </a:ext>
            </a:extLst>
          </p:cNvPr>
          <p:cNvSpPr/>
          <p:nvPr/>
        </p:nvSpPr>
        <p:spPr>
          <a:xfrm>
            <a:off x="5515224" y="270788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22F7862-6286-16E9-76D1-6AFDC5E903B7}"/>
              </a:ext>
            </a:extLst>
          </p:cNvPr>
          <p:cNvSpPr/>
          <p:nvPr/>
        </p:nvSpPr>
        <p:spPr>
          <a:xfrm>
            <a:off x="8658860" y="1845504"/>
            <a:ext cx="274320" cy="233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1573A4D-3526-6291-B410-2855F334A7EF}"/>
              </a:ext>
            </a:extLst>
          </p:cNvPr>
          <p:cNvSpPr/>
          <p:nvPr/>
        </p:nvSpPr>
        <p:spPr>
          <a:xfrm>
            <a:off x="9548744" y="172856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916DA6A-C4A4-CD2B-27CB-0E10DC8DAC0F}"/>
              </a:ext>
            </a:extLst>
          </p:cNvPr>
          <p:cNvSpPr/>
          <p:nvPr/>
        </p:nvSpPr>
        <p:spPr>
          <a:xfrm>
            <a:off x="6402458" y="2941751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1CA4FA3-ECDA-BC66-3C19-DB1274DC5A7D}"/>
              </a:ext>
            </a:extLst>
          </p:cNvPr>
          <p:cNvSpPr/>
          <p:nvPr/>
        </p:nvSpPr>
        <p:spPr>
          <a:xfrm>
            <a:off x="8521700" y="172856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3A9F7C0-8951-3E11-A2BD-33297ECD3AA3}"/>
              </a:ext>
            </a:extLst>
          </p:cNvPr>
          <p:cNvSpPr/>
          <p:nvPr/>
        </p:nvSpPr>
        <p:spPr>
          <a:xfrm>
            <a:off x="6785224" y="127732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2226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0FD1-81FA-E8AD-0945-136446CD4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C8BFFE-7736-E735-2DE1-FC3284CD0949}"/>
              </a:ext>
            </a:extLst>
          </p:cNvPr>
          <p:cNvSpPr/>
          <p:nvPr/>
        </p:nvSpPr>
        <p:spPr>
          <a:xfrm>
            <a:off x="83336" y="89624"/>
            <a:ext cx="5091010" cy="670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4) 1526-1543 : En Europe centrale et en Méditerranée et au Maghreb, conflit majeur entre Ottomans et Habsbourg d’Autriche et d’Espagne : Les Ottomans s’emparent de la Hongrie et menacent Vienne, capitale de Ferdinand de Habsbourg ; A Alger, Barberousse chasse les Espagnols ; …</a:t>
            </a:r>
          </a:p>
          <a:p>
            <a:endParaRPr lang="fr-FR" sz="1500" dirty="0"/>
          </a:p>
          <a:p>
            <a:r>
              <a:rPr lang="fr-FR" sz="1500" dirty="0"/>
              <a:t>*1529-35 : Un conflit international en Méditerranée</a:t>
            </a:r>
          </a:p>
          <a:p>
            <a:r>
              <a:rPr lang="fr-FR" sz="1500" dirty="0"/>
              <a:t>En </a:t>
            </a:r>
            <a:r>
              <a:rPr lang="fr-FR" sz="1500" b="1" dirty="0"/>
              <a:t>six</a:t>
            </a:r>
            <a:r>
              <a:rPr lang="fr-FR" sz="1500" dirty="0"/>
              <a:t> étapes…</a:t>
            </a:r>
          </a:p>
          <a:p>
            <a:endParaRPr lang="fr-FR" sz="1500" dirty="0"/>
          </a:p>
          <a:p>
            <a:r>
              <a:rPr lang="fr-FR" sz="1500" dirty="0"/>
              <a:t>a) 1529 : </a:t>
            </a:r>
            <a:r>
              <a:rPr lang="fr-FR" sz="1500" b="1" dirty="0"/>
              <a:t>Barberousse</a:t>
            </a:r>
            <a:r>
              <a:rPr lang="fr-FR" sz="1500" dirty="0"/>
              <a:t> (1518) reprend le Penon d’Alger</a:t>
            </a:r>
          </a:p>
          <a:p>
            <a:r>
              <a:rPr lang="fr-FR" sz="1500" dirty="0"/>
              <a:t>Mais surtout…</a:t>
            </a:r>
          </a:p>
          <a:p>
            <a:endParaRPr lang="fr-FR" sz="1500" dirty="0"/>
          </a:p>
          <a:p>
            <a:r>
              <a:rPr lang="fr-FR" sz="1500" dirty="0"/>
              <a:t>b) 1526…</a:t>
            </a:r>
          </a:p>
          <a:p>
            <a:r>
              <a:rPr lang="fr-FR" sz="1500" dirty="0"/>
              <a:t>*Les Ottomans de </a:t>
            </a:r>
            <a:r>
              <a:rPr lang="fr-FR" sz="1500" b="1" dirty="0"/>
              <a:t>Soliman</a:t>
            </a:r>
            <a:r>
              <a:rPr lang="fr-FR" sz="1500" dirty="0"/>
              <a:t> (1520) s’emparent de la Hongrie</a:t>
            </a:r>
          </a:p>
          <a:p>
            <a:r>
              <a:rPr lang="fr-FR" sz="1500" dirty="0"/>
              <a:t>Et ils menacent Vienne, capitale de </a:t>
            </a:r>
            <a:r>
              <a:rPr lang="fr-FR" sz="1500" b="1" dirty="0"/>
              <a:t>Ferdinand de Habsbourg</a:t>
            </a:r>
          </a:p>
          <a:p>
            <a:endParaRPr lang="fr-FR" sz="1500" dirty="0"/>
          </a:p>
          <a:p>
            <a:r>
              <a:rPr lang="fr-FR" sz="1500" dirty="0"/>
              <a:t>*1526 : Début de la guerre entre Ottomans et Habsbourg ; Et…</a:t>
            </a:r>
          </a:p>
          <a:p>
            <a:r>
              <a:rPr lang="fr-FR" sz="1500" dirty="0"/>
              <a:t>*En Méditerranée, début de la lutte pour son contrôle</a:t>
            </a:r>
          </a:p>
          <a:p>
            <a:r>
              <a:rPr lang="fr-FR" sz="1500" dirty="0"/>
              <a:t>Jusqu’en 1581, entre les Ottomans</a:t>
            </a:r>
          </a:p>
          <a:p>
            <a:r>
              <a:rPr lang="fr-FR" sz="1500" dirty="0"/>
              <a:t>Et le Habsbourg d’Espagne, </a:t>
            </a:r>
            <a:r>
              <a:rPr lang="fr-FR" sz="1500" b="1" dirty="0"/>
              <a:t>Charles Quint</a:t>
            </a:r>
            <a:r>
              <a:rPr lang="fr-FR" sz="1500" dirty="0"/>
              <a:t> (1516)</a:t>
            </a:r>
          </a:p>
          <a:p>
            <a:r>
              <a:rPr lang="fr-FR" sz="1500" dirty="0"/>
              <a:t>NB : Qui a succédé à son grand-père Ferdinand II d’Aragon</a:t>
            </a:r>
          </a:p>
          <a:p>
            <a:endParaRPr lang="fr-FR" sz="1500" dirty="0"/>
          </a:p>
          <a:p>
            <a:r>
              <a:rPr lang="fr-FR" sz="1500" i="1" dirty="0"/>
              <a:t>Lancés dans une formidable entreprise de prise en tenaille et de conquête de la chrétienté, les Ottomans menèrent une double-offensive, à la fois vers la mer Noire et le cœur de l’Europe, et au sud de la Méditerranée.</a:t>
            </a:r>
          </a:p>
          <a:p>
            <a:r>
              <a:rPr lang="fr-FR" sz="1500" dirty="0"/>
              <a:t>Atlas historique de l’Afrique, Bernard Lugan, p. 130</a:t>
            </a:r>
          </a:p>
          <a:p>
            <a:endParaRPr lang="fr-FR" sz="1500" dirty="0"/>
          </a:p>
          <a:p>
            <a:r>
              <a:rPr lang="fr-FR" sz="1500" dirty="0"/>
              <a:t>*Mais à cela, ajoutons…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1145CB8-844C-2D28-483E-A0F500DB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E7525D0-02A0-D1A2-8149-10A1EB521789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286E8A3-A9CD-5500-3817-8D76F0F18C4D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A943B4A-5A41-A3A6-E4A6-81CA981468BA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FCB9F6F-0ADB-211B-3CBF-3DB2A0ECD61E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3B8FE9A-5D3B-7123-3A9F-F496E573A84A}"/>
              </a:ext>
            </a:extLst>
          </p:cNvPr>
          <p:cNvCxnSpPr>
            <a:cxnSpLocks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0E55C70-84AD-4726-77D5-2401BE3E7EF0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CE5BAB3-0271-982C-D495-9BA8E8EE43AE}"/>
              </a:ext>
            </a:extLst>
          </p:cNvPr>
          <p:cNvCxnSpPr>
            <a:cxnSpLocks/>
          </p:cNvCxnSpPr>
          <p:nvPr/>
        </p:nvCxnSpPr>
        <p:spPr>
          <a:xfrm flipH="1" flipV="1">
            <a:off x="8707517" y="2279304"/>
            <a:ext cx="697315" cy="19255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620D465-2470-4E96-6082-FDD4ABE6342C}"/>
              </a:ext>
            </a:extLst>
          </p:cNvPr>
          <p:cNvCxnSpPr>
            <a:cxnSpLocks/>
          </p:cNvCxnSpPr>
          <p:nvPr/>
        </p:nvCxnSpPr>
        <p:spPr>
          <a:xfrm flipV="1">
            <a:off x="9404832" y="2258166"/>
            <a:ext cx="724688" cy="21369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F7F97A-E76B-418B-BCD6-17984351AE50}"/>
              </a:ext>
            </a:extLst>
          </p:cNvPr>
          <p:cNvCxnSpPr>
            <a:cxnSpLocks/>
          </p:cNvCxnSpPr>
          <p:nvPr/>
        </p:nvCxnSpPr>
        <p:spPr>
          <a:xfrm flipV="1">
            <a:off x="10129520" y="1541846"/>
            <a:ext cx="0" cy="73745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9845DCF-6C87-10DE-4B73-F1FFCCF836BD}"/>
              </a:ext>
            </a:extLst>
          </p:cNvPr>
          <p:cNvCxnSpPr>
            <a:cxnSpLocks/>
          </p:cNvCxnSpPr>
          <p:nvPr/>
        </p:nvCxnSpPr>
        <p:spPr>
          <a:xfrm flipV="1">
            <a:off x="10129520" y="1297115"/>
            <a:ext cx="621996" cy="27463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89C7CF37-7D50-098F-73C6-FCFBE2DF9C73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35" name="Ellipse 1034">
            <a:extLst>
              <a:ext uri="{FF2B5EF4-FFF2-40B4-BE49-F238E27FC236}">
                <a16:creationId xmlns:a16="http://schemas.microsoft.com/office/drawing/2014/main" id="{A5017BCA-4970-62C1-1B0A-B87FE2CCD494}"/>
              </a:ext>
            </a:extLst>
          </p:cNvPr>
          <p:cNvSpPr/>
          <p:nvPr/>
        </p:nvSpPr>
        <p:spPr>
          <a:xfrm>
            <a:off x="7914493" y="48501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036" name="Connecteur droit avec flèche 1035">
            <a:extLst>
              <a:ext uri="{FF2B5EF4-FFF2-40B4-BE49-F238E27FC236}">
                <a16:creationId xmlns:a16="http://schemas.microsoft.com/office/drawing/2014/main" id="{63B114D5-F8C0-CCF2-D4B3-C4E961FD9F90}"/>
              </a:ext>
            </a:extLst>
          </p:cNvPr>
          <p:cNvCxnSpPr>
            <a:cxnSpLocks/>
            <a:endCxn id="1035" idx="2"/>
          </p:cNvCxnSpPr>
          <p:nvPr/>
        </p:nvCxnSpPr>
        <p:spPr>
          <a:xfrm>
            <a:off x="7203615" y="281919"/>
            <a:ext cx="710878" cy="32003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Ellipse 1037">
            <a:extLst>
              <a:ext uri="{FF2B5EF4-FFF2-40B4-BE49-F238E27FC236}">
                <a16:creationId xmlns:a16="http://schemas.microsoft.com/office/drawing/2014/main" id="{8254755C-EB17-7FB9-5E60-A61538838B99}"/>
              </a:ext>
            </a:extLst>
          </p:cNvPr>
          <p:cNvSpPr/>
          <p:nvPr/>
        </p:nvSpPr>
        <p:spPr>
          <a:xfrm>
            <a:off x="6969468" y="82299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39" name="Ellipse 1038">
            <a:extLst>
              <a:ext uri="{FF2B5EF4-FFF2-40B4-BE49-F238E27FC236}">
                <a16:creationId xmlns:a16="http://schemas.microsoft.com/office/drawing/2014/main" id="{28D48173-A657-3912-DA3E-C81AFCCE0C7A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40" name="Ellipse 1039">
            <a:extLst>
              <a:ext uri="{FF2B5EF4-FFF2-40B4-BE49-F238E27FC236}">
                <a16:creationId xmlns:a16="http://schemas.microsoft.com/office/drawing/2014/main" id="{017A8430-C8B0-4820-A604-33137B56CEFF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041" name="Ellipse 1040">
            <a:extLst>
              <a:ext uri="{FF2B5EF4-FFF2-40B4-BE49-F238E27FC236}">
                <a16:creationId xmlns:a16="http://schemas.microsoft.com/office/drawing/2014/main" id="{868F2C33-CDB9-0634-B5C3-6EA539677A38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42" name="Ellipse 1041">
            <a:extLst>
              <a:ext uri="{FF2B5EF4-FFF2-40B4-BE49-F238E27FC236}">
                <a16:creationId xmlns:a16="http://schemas.microsoft.com/office/drawing/2014/main" id="{4D5FB03D-7E8B-A90A-8607-4CB356F97181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43" name="Ellipse 1042">
            <a:extLst>
              <a:ext uri="{FF2B5EF4-FFF2-40B4-BE49-F238E27FC236}">
                <a16:creationId xmlns:a16="http://schemas.microsoft.com/office/drawing/2014/main" id="{FCE04B13-2C81-EF80-5B22-2754C8498883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4" name="Ellipse 1043">
            <a:extLst>
              <a:ext uri="{FF2B5EF4-FFF2-40B4-BE49-F238E27FC236}">
                <a16:creationId xmlns:a16="http://schemas.microsoft.com/office/drawing/2014/main" id="{85408E1A-D3E6-1093-CB87-CB8847DE0499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45" name="Ellipse 1044">
            <a:extLst>
              <a:ext uri="{FF2B5EF4-FFF2-40B4-BE49-F238E27FC236}">
                <a16:creationId xmlns:a16="http://schemas.microsoft.com/office/drawing/2014/main" id="{55A418ED-88B1-7C16-DCFD-EF3728575CFF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46" name="Ellipse 1045">
            <a:extLst>
              <a:ext uri="{FF2B5EF4-FFF2-40B4-BE49-F238E27FC236}">
                <a16:creationId xmlns:a16="http://schemas.microsoft.com/office/drawing/2014/main" id="{3C68C6C8-616F-8A84-4D9E-560393D18D8A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47" name="Ellipse 1046">
            <a:extLst>
              <a:ext uri="{FF2B5EF4-FFF2-40B4-BE49-F238E27FC236}">
                <a16:creationId xmlns:a16="http://schemas.microsoft.com/office/drawing/2014/main" id="{4CBFB220-7CC0-8A14-7486-2B688A83DD54}"/>
              </a:ext>
            </a:extLst>
          </p:cNvPr>
          <p:cNvSpPr/>
          <p:nvPr/>
        </p:nvSpPr>
        <p:spPr>
          <a:xfrm>
            <a:off x="8549178" y="18351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48" name="Ellipse 1047">
            <a:extLst>
              <a:ext uri="{FF2B5EF4-FFF2-40B4-BE49-F238E27FC236}">
                <a16:creationId xmlns:a16="http://schemas.microsoft.com/office/drawing/2014/main" id="{5ACE1DCF-EEE7-3284-40DC-8645C2568BA9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49" name="Ellipse 1048">
            <a:extLst>
              <a:ext uri="{FF2B5EF4-FFF2-40B4-BE49-F238E27FC236}">
                <a16:creationId xmlns:a16="http://schemas.microsoft.com/office/drawing/2014/main" id="{5222127E-51D4-70C2-EB9B-B68FE7E96DE0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050" name="Connecteur droit 1049">
            <a:extLst>
              <a:ext uri="{FF2B5EF4-FFF2-40B4-BE49-F238E27FC236}">
                <a16:creationId xmlns:a16="http://schemas.microsoft.com/office/drawing/2014/main" id="{76026666-3AA1-05EB-9BDE-A685876E478A}"/>
              </a:ext>
            </a:extLst>
          </p:cNvPr>
          <p:cNvCxnSpPr>
            <a:cxnSpLocks/>
          </p:cNvCxnSpPr>
          <p:nvPr/>
        </p:nvCxnSpPr>
        <p:spPr>
          <a:xfrm>
            <a:off x="6733505" y="1979147"/>
            <a:ext cx="445216" cy="10832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Ellipse 1050">
            <a:extLst>
              <a:ext uri="{FF2B5EF4-FFF2-40B4-BE49-F238E27FC236}">
                <a16:creationId xmlns:a16="http://schemas.microsoft.com/office/drawing/2014/main" id="{64FFB365-262D-B648-BA0D-F38990880DBD}"/>
              </a:ext>
            </a:extLst>
          </p:cNvPr>
          <p:cNvSpPr/>
          <p:nvPr/>
        </p:nvSpPr>
        <p:spPr>
          <a:xfrm>
            <a:off x="6459185" y="18622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052" name="Connecteur droit 1051">
            <a:extLst>
              <a:ext uri="{FF2B5EF4-FFF2-40B4-BE49-F238E27FC236}">
                <a16:creationId xmlns:a16="http://schemas.microsoft.com/office/drawing/2014/main" id="{D7A113A5-8354-6403-90F6-6D59A9F42901}"/>
              </a:ext>
            </a:extLst>
          </p:cNvPr>
          <p:cNvCxnSpPr>
            <a:cxnSpLocks/>
          </p:cNvCxnSpPr>
          <p:nvPr/>
        </p:nvCxnSpPr>
        <p:spPr>
          <a:xfrm flipV="1">
            <a:off x="8327741" y="1507597"/>
            <a:ext cx="287300" cy="35461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Connecteur droit avec flèche 1052">
            <a:extLst>
              <a:ext uri="{FF2B5EF4-FFF2-40B4-BE49-F238E27FC236}">
                <a16:creationId xmlns:a16="http://schemas.microsoft.com/office/drawing/2014/main" id="{293C0BBB-151F-7171-DBAD-7C7C93BF3426}"/>
              </a:ext>
            </a:extLst>
          </p:cNvPr>
          <p:cNvCxnSpPr>
            <a:cxnSpLocks/>
            <a:endCxn id="1055" idx="0"/>
          </p:cNvCxnSpPr>
          <p:nvPr/>
        </p:nvCxnSpPr>
        <p:spPr>
          <a:xfrm>
            <a:off x="8327741" y="1852108"/>
            <a:ext cx="210915" cy="83028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Ellipse 1053">
            <a:extLst>
              <a:ext uri="{FF2B5EF4-FFF2-40B4-BE49-F238E27FC236}">
                <a16:creationId xmlns:a16="http://schemas.microsoft.com/office/drawing/2014/main" id="{D84443C5-A6DC-37D5-E498-9E740EAE6F26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055" name="Ellipse 1054">
            <a:extLst>
              <a:ext uri="{FF2B5EF4-FFF2-40B4-BE49-F238E27FC236}">
                <a16:creationId xmlns:a16="http://schemas.microsoft.com/office/drawing/2014/main" id="{9564D9AC-4D7D-64DA-2782-33AB688D0FA4}"/>
              </a:ext>
            </a:extLst>
          </p:cNvPr>
          <p:cNvSpPr/>
          <p:nvPr/>
        </p:nvSpPr>
        <p:spPr>
          <a:xfrm>
            <a:off x="8401496" y="268239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56" name="Connecteur droit 1055">
            <a:extLst>
              <a:ext uri="{FF2B5EF4-FFF2-40B4-BE49-F238E27FC236}">
                <a16:creationId xmlns:a16="http://schemas.microsoft.com/office/drawing/2014/main" id="{7EC51CDE-EE8C-340F-EDAB-7DC7B05189BF}"/>
              </a:ext>
            </a:extLst>
          </p:cNvPr>
          <p:cNvCxnSpPr>
            <a:cxnSpLocks/>
          </p:cNvCxnSpPr>
          <p:nvPr/>
        </p:nvCxnSpPr>
        <p:spPr>
          <a:xfrm flipV="1">
            <a:off x="7328083" y="1888278"/>
            <a:ext cx="999658" cy="2003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Connecteur droit 1056">
            <a:extLst>
              <a:ext uri="{FF2B5EF4-FFF2-40B4-BE49-F238E27FC236}">
                <a16:creationId xmlns:a16="http://schemas.microsoft.com/office/drawing/2014/main" id="{57E4C789-3018-76AC-CC7F-DE347C5D1CF2}"/>
              </a:ext>
            </a:extLst>
          </p:cNvPr>
          <p:cNvCxnSpPr>
            <a:cxnSpLocks/>
          </p:cNvCxnSpPr>
          <p:nvPr/>
        </p:nvCxnSpPr>
        <p:spPr>
          <a:xfrm>
            <a:off x="6733505" y="1979147"/>
            <a:ext cx="930451" cy="1094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Ellipse 1057">
            <a:extLst>
              <a:ext uri="{FF2B5EF4-FFF2-40B4-BE49-F238E27FC236}">
                <a16:creationId xmlns:a16="http://schemas.microsoft.com/office/drawing/2014/main" id="{596841FF-F2E8-38AD-BAD2-701C9797334F}"/>
              </a:ext>
            </a:extLst>
          </p:cNvPr>
          <p:cNvSpPr/>
          <p:nvPr/>
        </p:nvSpPr>
        <p:spPr>
          <a:xfrm>
            <a:off x="7389636" y="197168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59" name="Ellipse 1058">
            <a:extLst>
              <a:ext uri="{FF2B5EF4-FFF2-40B4-BE49-F238E27FC236}">
                <a16:creationId xmlns:a16="http://schemas.microsoft.com/office/drawing/2014/main" id="{F3059FC9-ACA0-976D-27D4-48121BC421C9}"/>
              </a:ext>
            </a:extLst>
          </p:cNvPr>
          <p:cNvSpPr/>
          <p:nvPr/>
        </p:nvSpPr>
        <p:spPr>
          <a:xfrm>
            <a:off x="7053763" y="1971688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2E0320CA-32F8-6D2A-96A0-C6BDFCFFA328}"/>
              </a:ext>
            </a:extLst>
          </p:cNvPr>
          <p:cNvSpPr/>
          <p:nvPr/>
        </p:nvSpPr>
        <p:spPr>
          <a:xfrm>
            <a:off x="6585712" y="215952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5877A97-74B4-56EB-2957-2EB2BD73BC61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26708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27E5C-1B83-4B9F-019A-9C2600E1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CD126E-E61A-4313-5025-91E5ACA98184}"/>
              </a:ext>
            </a:extLst>
          </p:cNvPr>
          <p:cNvSpPr/>
          <p:nvPr/>
        </p:nvSpPr>
        <p:spPr>
          <a:xfrm>
            <a:off x="83336" y="89624"/>
            <a:ext cx="5091010" cy="32470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4) 1526-1544 : … Mais les Espagnols s’allient aux Hafsides et occupent Tunis ; Guerres d’Italie et alliance du sultan ottoman Soliman et de Barberousse d’Alger avec le roi de France François 1</a:t>
            </a:r>
            <a:r>
              <a:rPr lang="fr-FR" sz="1400" b="1" baseline="30000" dirty="0"/>
              <a:t>er</a:t>
            </a:r>
            <a:r>
              <a:rPr lang="fr-FR" sz="1400" b="1" dirty="0"/>
              <a:t> contre l’Espagne du Habsbourg Charles Quint ; Barberousse assiège Nice</a:t>
            </a:r>
            <a:endParaRPr lang="fr-FR" sz="1400" dirty="0"/>
          </a:p>
          <a:p>
            <a:endParaRPr lang="fr-FR" sz="1500" dirty="0"/>
          </a:p>
          <a:p>
            <a:r>
              <a:rPr lang="fr-FR" sz="1500" dirty="0"/>
              <a:t>c) 1521-46(-59) : La poursuite des guerres d’Italie (1494)</a:t>
            </a:r>
          </a:p>
          <a:p>
            <a:r>
              <a:rPr lang="fr-FR" sz="1500" dirty="0"/>
              <a:t>Entre </a:t>
            </a:r>
            <a:r>
              <a:rPr lang="fr-FR" sz="1500" b="1" dirty="0"/>
              <a:t>François 1</a:t>
            </a:r>
            <a:r>
              <a:rPr lang="fr-FR" sz="1500" b="1" baseline="30000" dirty="0"/>
              <a:t>er</a:t>
            </a:r>
            <a:r>
              <a:rPr lang="fr-FR" sz="1500" dirty="0"/>
              <a:t> (1515) et Charles Quint</a:t>
            </a:r>
          </a:p>
          <a:p>
            <a:r>
              <a:rPr lang="fr-FR" sz="1500" dirty="0"/>
              <a:t>Avec comme enjeu principal, Milan, acquise en 1515 ; Mais…</a:t>
            </a:r>
          </a:p>
          <a:p>
            <a:r>
              <a:rPr lang="fr-FR" sz="1500" dirty="0"/>
              <a:t>*Définitivement perdue par François 1</a:t>
            </a:r>
            <a:r>
              <a:rPr lang="fr-FR" sz="1500" baseline="30000" dirty="0"/>
              <a:t>er</a:t>
            </a:r>
            <a:r>
              <a:rPr lang="fr-FR" sz="1500" dirty="0"/>
              <a:t> en 1525</a:t>
            </a:r>
          </a:p>
          <a:p>
            <a:endParaRPr lang="fr-FR" sz="1500" dirty="0"/>
          </a:p>
          <a:p>
            <a:r>
              <a:rPr lang="fr-FR" sz="1500" dirty="0"/>
              <a:t>*Et côté Maghreb, les côtes deviennent un enjeu</a:t>
            </a:r>
          </a:p>
          <a:p>
            <a:r>
              <a:rPr lang="fr-FR" sz="1500" dirty="0"/>
              <a:t>Et notamment la Tunis du Hafside </a:t>
            </a:r>
            <a:r>
              <a:rPr lang="fr-FR" sz="1500" b="1" dirty="0"/>
              <a:t>Moulay Hassan</a:t>
            </a:r>
            <a:r>
              <a:rPr lang="fr-FR" sz="1500" dirty="0"/>
              <a:t> (1526)</a:t>
            </a:r>
            <a:endParaRPr lang="fr-FR" sz="1500" b="1" dirty="0"/>
          </a:p>
          <a:p>
            <a:r>
              <a:rPr lang="fr-FR" sz="1500" dirty="0"/>
              <a:t>Passage obligé entre Méditerranée orientale et occidentale…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5AA4E32-DE09-3E0F-748F-72049407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A824BED-4B56-D0FB-F739-9B9473957B13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16A5EE4-2EAD-068A-4EC0-5C95876DFE6D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031F535-0FB8-1ACE-D15C-073B550272B1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2C60D1B-23EC-B851-924E-AFACA60CCB9E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A1502ED-7B50-4AD4-F7C4-60EC734139DD}"/>
              </a:ext>
            </a:extLst>
          </p:cNvPr>
          <p:cNvCxnSpPr>
            <a:cxnSpLocks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A49B482-855E-8040-38ED-D6ACF5DF4B94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6300F6-EEAE-AE5E-FB81-48BBEBC9AA35}"/>
              </a:ext>
            </a:extLst>
          </p:cNvPr>
          <p:cNvCxnSpPr>
            <a:cxnSpLocks/>
          </p:cNvCxnSpPr>
          <p:nvPr/>
        </p:nvCxnSpPr>
        <p:spPr>
          <a:xfrm flipH="1" flipV="1">
            <a:off x="8707517" y="2279304"/>
            <a:ext cx="737488" cy="19255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F04D0F-105E-848F-F144-D4FE9171A947}"/>
              </a:ext>
            </a:extLst>
          </p:cNvPr>
          <p:cNvCxnSpPr>
            <a:cxnSpLocks/>
          </p:cNvCxnSpPr>
          <p:nvPr/>
        </p:nvCxnSpPr>
        <p:spPr>
          <a:xfrm flipV="1">
            <a:off x="9404832" y="2258166"/>
            <a:ext cx="724688" cy="21369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268FC93-14CA-CBF1-E623-412FE733A7FF}"/>
              </a:ext>
            </a:extLst>
          </p:cNvPr>
          <p:cNvCxnSpPr>
            <a:cxnSpLocks/>
          </p:cNvCxnSpPr>
          <p:nvPr/>
        </p:nvCxnSpPr>
        <p:spPr>
          <a:xfrm flipV="1">
            <a:off x="10129520" y="1541846"/>
            <a:ext cx="0" cy="73745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355D8F1-C1BC-3589-EBFA-63C20FF43BEC}"/>
              </a:ext>
            </a:extLst>
          </p:cNvPr>
          <p:cNvCxnSpPr>
            <a:cxnSpLocks/>
          </p:cNvCxnSpPr>
          <p:nvPr/>
        </p:nvCxnSpPr>
        <p:spPr>
          <a:xfrm flipV="1">
            <a:off x="10129520" y="1297115"/>
            <a:ext cx="621996" cy="27463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5F61DB7F-DE5E-6292-B30B-31CA49AE2F44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AB3BA24-9806-A76D-1F40-980C2F4364AD}"/>
              </a:ext>
            </a:extLst>
          </p:cNvPr>
          <p:cNvSpPr/>
          <p:nvPr/>
        </p:nvSpPr>
        <p:spPr>
          <a:xfrm>
            <a:off x="7914493" y="48501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5AF162A-CB3D-DC38-2187-4E61C8FF25D1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7203615" y="281919"/>
            <a:ext cx="710878" cy="32003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897D40F3-4018-F458-7601-C866204F4331}"/>
              </a:ext>
            </a:extLst>
          </p:cNvPr>
          <p:cNvSpPr/>
          <p:nvPr/>
        </p:nvSpPr>
        <p:spPr>
          <a:xfrm>
            <a:off x="6969468" y="82299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C3E8C7B-6AC5-E13C-ADAD-EE5224ABF70D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09B333D-C19A-69A3-164E-47D07A04854F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4E2BBFF-C3D9-7E0E-BE47-CA5BD3F8DA1F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4DEF912-A7CE-AB7A-90E0-A2FBB70D87D3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52F1A2C-69E2-C0B3-FCEA-4690A2707107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C1BE0E5-EE55-F6EF-148C-4A2490024B58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C878732-583B-1852-7B7D-B43F9DD2F1C2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0970783-C1B7-A6D8-A434-E66D628AAD5E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0DCAC70-8749-D696-A165-378C198D679E}"/>
              </a:ext>
            </a:extLst>
          </p:cNvPr>
          <p:cNvSpPr/>
          <p:nvPr/>
        </p:nvSpPr>
        <p:spPr>
          <a:xfrm>
            <a:off x="8549178" y="1835196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BBBC343-AA4D-6E63-0D20-C9FD848869BB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C76D367-209F-9FA2-EC62-1CB1015453D7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9B67F08-157D-479C-A3A5-23566C4EDB9B}"/>
              </a:ext>
            </a:extLst>
          </p:cNvPr>
          <p:cNvCxnSpPr>
            <a:cxnSpLocks/>
          </p:cNvCxnSpPr>
          <p:nvPr/>
        </p:nvCxnSpPr>
        <p:spPr>
          <a:xfrm>
            <a:off x="6733505" y="1979147"/>
            <a:ext cx="445216" cy="10832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AC880440-A17E-8710-60D5-79B0399A97C9}"/>
              </a:ext>
            </a:extLst>
          </p:cNvPr>
          <p:cNvSpPr/>
          <p:nvPr/>
        </p:nvSpPr>
        <p:spPr>
          <a:xfrm>
            <a:off x="6459185" y="18622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3CE88553-5DB2-A8AE-B6CE-A01245D299D3}"/>
              </a:ext>
            </a:extLst>
          </p:cNvPr>
          <p:cNvCxnSpPr>
            <a:cxnSpLocks/>
          </p:cNvCxnSpPr>
          <p:nvPr/>
        </p:nvCxnSpPr>
        <p:spPr>
          <a:xfrm flipV="1">
            <a:off x="8327741" y="1507597"/>
            <a:ext cx="287300" cy="35461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2DDE828-ADCF-5A85-A5C9-EE00521E4BB4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327741" y="1852108"/>
            <a:ext cx="210915" cy="83028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3677AE08-82E6-42BE-2577-85C5A249DFC1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2D8EA83-0A17-DC72-B804-DF9AF32F0F16}"/>
              </a:ext>
            </a:extLst>
          </p:cNvPr>
          <p:cNvSpPr/>
          <p:nvPr/>
        </p:nvSpPr>
        <p:spPr>
          <a:xfrm>
            <a:off x="8401496" y="268239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86C7D7C-F42D-4662-1953-395650BAB960}"/>
              </a:ext>
            </a:extLst>
          </p:cNvPr>
          <p:cNvCxnSpPr>
            <a:cxnSpLocks/>
          </p:cNvCxnSpPr>
          <p:nvPr/>
        </p:nvCxnSpPr>
        <p:spPr>
          <a:xfrm flipV="1">
            <a:off x="7328083" y="1888278"/>
            <a:ext cx="999658" cy="2003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68F56826-8EA5-609A-186C-1D67F4738AB1}"/>
              </a:ext>
            </a:extLst>
          </p:cNvPr>
          <p:cNvCxnSpPr>
            <a:cxnSpLocks/>
          </p:cNvCxnSpPr>
          <p:nvPr/>
        </p:nvCxnSpPr>
        <p:spPr>
          <a:xfrm>
            <a:off x="6733505" y="1979147"/>
            <a:ext cx="930451" cy="1094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84777461-1C5A-1D34-079D-BA9CABAE1760}"/>
              </a:ext>
            </a:extLst>
          </p:cNvPr>
          <p:cNvSpPr/>
          <p:nvPr/>
        </p:nvSpPr>
        <p:spPr>
          <a:xfrm>
            <a:off x="7389636" y="197168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D84B8C2-0AE3-96AA-FF4F-14739AF19E91}"/>
              </a:ext>
            </a:extLst>
          </p:cNvPr>
          <p:cNvSpPr/>
          <p:nvPr/>
        </p:nvSpPr>
        <p:spPr>
          <a:xfrm>
            <a:off x="7053763" y="1971688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BF36C8A-D1D6-1B52-0528-0EE31628B85F}"/>
              </a:ext>
            </a:extLst>
          </p:cNvPr>
          <p:cNvSpPr/>
          <p:nvPr/>
        </p:nvSpPr>
        <p:spPr>
          <a:xfrm>
            <a:off x="6585712" y="215952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6F702F4-EA0F-CE81-623E-3423A3232BB9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111478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94421</TotalTime>
  <Words>6673</Words>
  <Application>Microsoft Office PowerPoint</Application>
  <PresentationFormat>Grand écran</PresentationFormat>
  <Paragraphs>1825</Paragraphs>
  <Slides>46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761</cp:revision>
  <dcterms:created xsi:type="dcterms:W3CDTF">2023-07-15T08:08:34Z</dcterms:created>
  <dcterms:modified xsi:type="dcterms:W3CDTF">2026-04-27T14:13:32Z</dcterms:modified>
</cp:coreProperties>
</file>