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14113" r:id="rId2"/>
    <p:sldId id="14106" r:id="rId3"/>
    <p:sldId id="14149" r:id="rId4"/>
    <p:sldId id="11449" r:id="rId5"/>
    <p:sldId id="14046" r:id="rId6"/>
    <p:sldId id="14092" r:id="rId7"/>
    <p:sldId id="14093" r:id="rId8"/>
    <p:sldId id="14115" r:id="rId9"/>
    <p:sldId id="14048" r:id="rId10"/>
    <p:sldId id="14091" r:id="rId11"/>
    <p:sldId id="14047" r:id="rId12"/>
    <p:sldId id="11454" r:id="rId13"/>
    <p:sldId id="11509" r:id="rId14"/>
    <p:sldId id="11452" r:id="rId15"/>
    <p:sldId id="14094" r:id="rId16"/>
    <p:sldId id="11456" r:id="rId17"/>
    <p:sldId id="14098" r:id="rId18"/>
    <p:sldId id="14164" r:id="rId19"/>
    <p:sldId id="11513" r:id="rId20"/>
    <p:sldId id="11508" r:id="rId21"/>
    <p:sldId id="11543" r:id="rId22"/>
    <p:sldId id="14160" r:id="rId23"/>
    <p:sldId id="11455" r:id="rId24"/>
    <p:sldId id="11493" r:id="rId25"/>
    <p:sldId id="11517" r:id="rId26"/>
    <p:sldId id="14087" r:id="rId27"/>
    <p:sldId id="14089" r:id="rId28"/>
    <p:sldId id="14095" r:id="rId29"/>
    <p:sldId id="14090" r:id="rId30"/>
    <p:sldId id="14096" r:id="rId31"/>
    <p:sldId id="14097" r:id="rId32"/>
    <p:sldId id="14099" r:id="rId33"/>
    <p:sldId id="14101" r:id="rId34"/>
    <p:sldId id="14161" r:id="rId35"/>
    <p:sldId id="14100" r:id="rId3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66CC"/>
    <a:srgbClr val="800080"/>
    <a:srgbClr val="FF33CC"/>
    <a:srgbClr val="A88000"/>
    <a:srgbClr val="FF0000"/>
    <a:srgbClr val="FF99CC"/>
    <a:srgbClr val="ED7D31"/>
    <a:srgbClr val="FF99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EB1521-C113-4E74-80D0-FE861A448003}" v="4" dt="2025-12-08T17:01:43.3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221" autoAdjust="0"/>
    <p:restoredTop sz="94061" autoAdjust="0"/>
  </p:normalViewPr>
  <p:slideViewPr>
    <p:cSldViewPr snapToGrid="0">
      <p:cViewPr varScale="1">
        <p:scale>
          <a:sx n="59" d="100"/>
          <a:sy n="59" d="100"/>
        </p:scale>
        <p:origin x="956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079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4092"/>
    </p:cViewPr>
  </p:sorterViewPr>
  <p:notesViewPr>
    <p:cSldViewPr snapToGrid="0">
      <p:cViewPr varScale="1">
        <p:scale>
          <a:sx n="65" d="100"/>
          <a:sy n="65" d="100"/>
        </p:scale>
        <p:origin x="257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 JENTA" userId="8d1209f4831e9c53" providerId="LiveId" clId="{904B13E8-5561-4C71-BC7C-B64964A84905}"/>
    <pc:docChg chg="undo custSel addSld delSld modSld">
      <pc:chgData name="Christophe JENTA" userId="8d1209f4831e9c53" providerId="LiveId" clId="{904B13E8-5561-4C71-BC7C-B64964A84905}" dt="2025-12-08T17:02:08.647" v="426" actId="20577"/>
      <pc:docMkLst>
        <pc:docMk/>
      </pc:docMkLst>
      <pc:sldChg chg="add del">
        <pc:chgData name="Christophe JENTA" userId="8d1209f4831e9c53" providerId="LiveId" clId="{904B13E8-5561-4C71-BC7C-B64964A84905}" dt="2025-12-08T14:32:56.854" v="324"/>
        <pc:sldMkLst>
          <pc:docMk/>
          <pc:sldMk cId="2983229693" sldId="12207"/>
        </pc:sldMkLst>
      </pc:sldChg>
      <pc:sldChg chg="delSp add del mod">
        <pc:chgData name="Christophe JENTA" userId="8d1209f4831e9c53" providerId="LiveId" clId="{904B13E8-5561-4C71-BC7C-B64964A84905}" dt="2025-12-08T14:34:51.473" v="399" actId="478"/>
        <pc:sldMkLst>
          <pc:docMk/>
          <pc:sldMk cId="155608898" sldId="12233"/>
        </pc:sldMkLst>
        <pc:picChg chg="del">
          <ac:chgData name="Christophe JENTA" userId="8d1209f4831e9c53" providerId="LiveId" clId="{904B13E8-5561-4C71-BC7C-B64964A84905}" dt="2025-12-08T14:34:51.473" v="399" actId="478"/>
          <ac:picMkLst>
            <pc:docMk/>
            <pc:sldMk cId="155608898" sldId="12233"/>
            <ac:picMk id="7" creationId="{8EE931FA-0CE5-180B-B71B-F06C1FC8DE95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2308736276" sldId="12234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825230792" sldId="12265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936758224" sldId="12357"/>
        </pc:sldMkLst>
      </pc:sldChg>
      <pc:sldChg chg="delSp add del mod">
        <pc:chgData name="Christophe JENTA" userId="8d1209f4831e9c53" providerId="LiveId" clId="{904B13E8-5561-4C71-BC7C-B64964A84905}" dt="2025-12-08T14:34:12.494" v="367" actId="478"/>
        <pc:sldMkLst>
          <pc:docMk/>
          <pc:sldMk cId="3120433939" sldId="13311"/>
        </pc:sldMkLst>
        <pc:picChg chg="del">
          <ac:chgData name="Christophe JENTA" userId="8d1209f4831e9c53" providerId="LiveId" clId="{904B13E8-5561-4C71-BC7C-B64964A84905}" dt="2025-12-08T14:34:12.494" v="367" actId="478"/>
          <ac:picMkLst>
            <pc:docMk/>
            <pc:sldMk cId="3120433939" sldId="13311"/>
            <ac:picMk id="3" creationId="{39C1A21E-2B8D-EEF2-D11F-E971E9D74E36}"/>
          </ac:picMkLst>
        </pc:picChg>
      </pc:sldChg>
      <pc:sldChg chg="delSp add del mod">
        <pc:chgData name="Christophe JENTA" userId="8d1209f4831e9c53" providerId="LiveId" clId="{904B13E8-5561-4C71-BC7C-B64964A84905}" dt="2025-12-08T14:34:22.488" v="377" actId="478"/>
        <pc:sldMkLst>
          <pc:docMk/>
          <pc:sldMk cId="2493677344" sldId="13312"/>
        </pc:sldMkLst>
        <pc:picChg chg="del">
          <ac:chgData name="Christophe JENTA" userId="8d1209f4831e9c53" providerId="LiveId" clId="{904B13E8-5561-4C71-BC7C-B64964A84905}" dt="2025-12-08T14:34:19.954" v="373" actId="478"/>
          <ac:picMkLst>
            <pc:docMk/>
            <pc:sldMk cId="2493677344" sldId="13312"/>
            <ac:picMk id="2" creationId="{3F41ED81-2E76-CAB5-2651-1D897C133711}"/>
          </ac:picMkLst>
        </pc:picChg>
        <pc:picChg chg="del">
          <ac:chgData name="Christophe JENTA" userId="8d1209f4831e9c53" providerId="LiveId" clId="{904B13E8-5561-4C71-BC7C-B64964A84905}" dt="2025-12-08T14:34:20.596" v="374" actId="478"/>
          <ac:picMkLst>
            <pc:docMk/>
            <pc:sldMk cId="2493677344" sldId="13312"/>
            <ac:picMk id="4" creationId="{4DC7B046-CF77-B696-94AB-8C52D849D45F}"/>
          </ac:picMkLst>
        </pc:picChg>
        <pc:picChg chg="del">
          <ac:chgData name="Christophe JENTA" userId="8d1209f4831e9c53" providerId="LiveId" clId="{904B13E8-5561-4C71-BC7C-B64964A84905}" dt="2025-12-08T14:34:21.190" v="375" actId="478"/>
          <ac:picMkLst>
            <pc:docMk/>
            <pc:sldMk cId="2493677344" sldId="13312"/>
            <ac:picMk id="8" creationId="{CB3B05DB-A094-6106-76E1-9FFE05744A01}"/>
          </ac:picMkLst>
        </pc:picChg>
        <pc:picChg chg="del">
          <ac:chgData name="Christophe JENTA" userId="8d1209f4831e9c53" providerId="LiveId" clId="{904B13E8-5561-4C71-BC7C-B64964A84905}" dt="2025-12-08T14:34:22.488" v="377" actId="478"/>
          <ac:picMkLst>
            <pc:docMk/>
            <pc:sldMk cId="2493677344" sldId="13312"/>
            <ac:picMk id="10" creationId="{1920ADBE-B0E5-F82C-0449-95EEF2FF5FCA}"/>
          </ac:picMkLst>
        </pc:picChg>
        <pc:picChg chg="del">
          <ac:chgData name="Christophe JENTA" userId="8d1209f4831e9c53" providerId="LiveId" clId="{904B13E8-5561-4C71-BC7C-B64964A84905}" dt="2025-12-08T14:34:21.869" v="376" actId="478"/>
          <ac:picMkLst>
            <pc:docMk/>
            <pc:sldMk cId="2493677344" sldId="13312"/>
            <ac:picMk id="12" creationId="{DCF4E730-60D9-71E9-FC61-6952D82A4494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1788568346" sldId="13358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1676070176" sldId="13359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818089244" sldId="13373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3971216453" sldId="13428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137474449" sldId="13430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2987522325" sldId="13431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1113766605" sldId="13446"/>
        </pc:sldMkLst>
      </pc:sldChg>
      <pc:sldChg chg="delSp add del mod">
        <pc:chgData name="Christophe JENTA" userId="8d1209f4831e9c53" providerId="LiveId" clId="{904B13E8-5561-4C71-BC7C-B64964A84905}" dt="2025-12-08T14:33:59.576" v="356" actId="478"/>
        <pc:sldMkLst>
          <pc:docMk/>
          <pc:sldMk cId="3750521114" sldId="13447"/>
        </pc:sldMkLst>
        <pc:picChg chg="del">
          <ac:chgData name="Christophe JENTA" userId="8d1209f4831e9c53" providerId="LiveId" clId="{904B13E8-5561-4C71-BC7C-B64964A84905}" dt="2025-12-08T14:33:59.576" v="356" actId="478"/>
          <ac:picMkLst>
            <pc:docMk/>
            <pc:sldMk cId="3750521114" sldId="13447"/>
            <ac:picMk id="3" creationId="{51F14F7D-4C4C-70F7-94FA-174522EB7927}"/>
          </ac:picMkLst>
        </pc:picChg>
        <pc:picChg chg="del">
          <ac:chgData name="Christophe JENTA" userId="8d1209f4831e9c53" providerId="LiveId" clId="{904B13E8-5561-4C71-BC7C-B64964A84905}" dt="2025-12-08T14:33:57.633" v="353" actId="478"/>
          <ac:picMkLst>
            <pc:docMk/>
            <pc:sldMk cId="3750521114" sldId="13447"/>
            <ac:picMk id="5" creationId="{1B1123AD-A1EC-5D5C-D272-C57DCCB5ECD6}"/>
          </ac:picMkLst>
        </pc:picChg>
        <pc:picChg chg="del">
          <ac:chgData name="Christophe JENTA" userId="8d1209f4831e9c53" providerId="LiveId" clId="{904B13E8-5561-4C71-BC7C-B64964A84905}" dt="2025-12-08T14:33:58.386" v="354" actId="478"/>
          <ac:picMkLst>
            <pc:docMk/>
            <pc:sldMk cId="3750521114" sldId="13447"/>
            <ac:picMk id="6" creationId="{5FC29039-0F72-DB45-EFF7-E797C13C0F3C}"/>
          </ac:picMkLst>
        </pc:picChg>
        <pc:picChg chg="del">
          <ac:chgData name="Christophe JENTA" userId="8d1209f4831e9c53" providerId="LiveId" clId="{904B13E8-5561-4C71-BC7C-B64964A84905}" dt="2025-12-08T14:33:58.998" v="355" actId="478"/>
          <ac:picMkLst>
            <pc:docMk/>
            <pc:sldMk cId="3750521114" sldId="13447"/>
            <ac:picMk id="7" creationId="{A128BAC2-CC1B-B9FB-FFE0-ADAD3ABA700E}"/>
          </ac:picMkLst>
        </pc:picChg>
      </pc:sldChg>
      <pc:sldChg chg="delSp add del mod">
        <pc:chgData name="Christophe JENTA" userId="8d1209f4831e9c53" providerId="LiveId" clId="{904B13E8-5561-4C71-BC7C-B64964A84905}" dt="2025-12-08T14:34:18.811" v="372" actId="478"/>
        <pc:sldMkLst>
          <pc:docMk/>
          <pc:sldMk cId="1434913438" sldId="13449"/>
        </pc:sldMkLst>
        <pc:picChg chg="del">
          <ac:chgData name="Christophe JENTA" userId="8d1209f4831e9c53" providerId="LiveId" clId="{904B13E8-5561-4C71-BC7C-B64964A84905}" dt="2025-12-08T14:34:17.841" v="371" actId="478"/>
          <ac:picMkLst>
            <pc:docMk/>
            <pc:sldMk cId="1434913438" sldId="13449"/>
            <ac:picMk id="3" creationId="{EF28CFF5-54B4-58DD-98DB-1387D67C8982}"/>
          </ac:picMkLst>
        </pc:picChg>
        <pc:picChg chg="del">
          <ac:chgData name="Christophe JENTA" userId="8d1209f4831e9c53" providerId="LiveId" clId="{904B13E8-5561-4C71-BC7C-B64964A84905}" dt="2025-12-08T14:34:18.811" v="372" actId="478"/>
          <ac:picMkLst>
            <pc:docMk/>
            <pc:sldMk cId="1434913438" sldId="13449"/>
            <ac:picMk id="5" creationId="{AAAF3CA9-F46D-29F0-721C-E936A9CF5105}"/>
          </ac:picMkLst>
        </pc:picChg>
      </pc:sldChg>
      <pc:sldChg chg="delSp add del mod">
        <pc:chgData name="Christophe JENTA" userId="8d1209f4831e9c53" providerId="LiveId" clId="{904B13E8-5561-4C71-BC7C-B64964A84905}" dt="2025-12-08T14:34:29.254" v="386" actId="478"/>
        <pc:sldMkLst>
          <pc:docMk/>
          <pc:sldMk cId="2383233730" sldId="13450"/>
        </pc:sldMkLst>
        <pc:picChg chg="del">
          <ac:chgData name="Christophe JENTA" userId="8d1209f4831e9c53" providerId="LiveId" clId="{904B13E8-5561-4C71-BC7C-B64964A84905}" dt="2025-12-08T14:34:27.619" v="383" actId="478"/>
          <ac:picMkLst>
            <pc:docMk/>
            <pc:sldMk cId="2383233730" sldId="13450"/>
            <ac:picMk id="3" creationId="{C6DF4BD6-34F7-F230-A739-76C7204CE3A0}"/>
          </ac:picMkLst>
        </pc:picChg>
        <pc:picChg chg="del">
          <ac:chgData name="Christophe JENTA" userId="8d1209f4831e9c53" providerId="LiveId" clId="{904B13E8-5561-4C71-BC7C-B64964A84905}" dt="2025-12-08T14:34:28.132" v="384" actId="478"/>
          <ac:picMkLst>
            <pc:docMk/>
            <pc:sldMk cId="2383233730" sldId="13450"/>
            <ac:picMk id="10" creationId="{6832DF76-79B9-015E-C8AD-A04BEC27892E}"/>
          </ac:picMkLst>
        </pc:picChg>
        <pc:picChg chg="del">
          <ac:chgData name="Christophe JENTA" userId="8d1209f4831e9c53" providerId="LiveId" clId="{904B13E8-5561-4C71-BC7C-B64964A84905}" dt="2025-12-08T14:34:29.254" v="386" actId="478"/>
          <ac:picMkLst>
            <pc:docMk/>
            <pc:sldMk cId="2383233730" sldId="13450"/>
            <ac:picMk id="15" creationId="{9FDDD5B9-D85E-4EF4-D46D-F47195C522AA}"/>
          </ac:picMkLst>
        </pc:picChg>
        <pc:picChg chg="del">
          <ac:chgData name="Christophe JENTA" userId="8d1209f4831e9c53" providerId="LiveId" clId="{904B13E8-5561-4C71-BC7C-B64964A84905}" dt="2025-12-08T14:34:28.700" v="385" actId="478"/>
          <ac:picMkLst>
            <pc:docMk/>
            <pc:sldMk cId="2383233730" sldId="13450"/>
            <ac:picMk id="16" creationId="{08D4579D-B02A-1842-D515-F20514974B9B}"/>
          </ac:picMkLst>
        </pc:picChg>
      </pc:sldChg>
      <pc:sldChg chg="delSp add del mod">
        <pc:chgData name="Christophe JENTA" userId="8d1209f4831e9c53" providerId="LiveId" clId="{904B13E8-5561-4C71-BC7C-B64964A84905}" dt="2025-12-08T14:34:33.011" v="390" actId="478"/>
        <pc:sldMkLst>
          <pc:docMk/>
          <pc:sldMk cId="4117894968" sldId="13451"/>
        </pc:sldMkLst>
        <pc:picChg chg="del">
          <ac:chgData name="Christophe JENTA" userId="8d1209f4831e9c53" providerId="LiveId" clId="{904B13E8-5561-4C71-BC7C-B64964A84905}" dt="2025-12-08T14:34:31.919" v="388" actId="478"/>
          <ac:picMkLst>
            <pc:docMk/>
            <pc:sldMk cId="4117894968" sldId="13451"/>
            <ac:picMk id="5" creationId="{0A33B9A0-4BBE-BC09-4E93-53713CC343C4}"/>
          </ac:picMkLst>
        </pc:picChg>
        <pc:picChg chg="del">
          <ac:chgData name="Christophe JENTA" userId="8d1209f4831e9c53" providerId="LiveId" clId="{904B13E8-5561-4C71-BC7C-B64964A84905}" dt="2025-12-08T14:34:32.523" v="389" actId="478"/>
          <ac:picMkLst>
            <pc:docMk/>
            <pc:sldMk cId="4117894968" sldId="13451"/>
            <ac:picMk id="6" creationId="{F3F94A1C-FFE8-1BA9-4F8A-71E909D76BF4}"/>
          </ac:picMkLst>
        </pc:picChg>
        <pc:picChg chg="del">
          <ac:chgData name="Christophe JENTA" userId="8d1209f4831e9c53" providerId="LiveId" clId="{904B13E8-5561-4C71-BC7C-B64964A84905}" dt="2025-12-08T14:34:31.436" v="387" actId="478"/>
          <ac:picMkLst>
            <pc:docMk/>
            <pc:sldMk cId="4117894968" sldId="13451"/>
            <ac:picMk id="7" creationId="{C5E7932C-2EA5-428D-A8A0-ACEFE91216C1}"/>
          </ac:picMkLst>
        </pc:picChg>
        <pc:picChg chg="del">
          <ac:chgData name="Christophe JENTA" userId="8d1209f4831e9c53" providerId="LiveId" clId="{904B13E8-5561-4C71-BC7C-B64964A84905}" dt="2025-12-08T14:34:33.011" v="390" actId="478"/>
          <ac:picMkLst>
            <pc:docMk/>
            <pc:sldMk cId="4117894968" sldId="13451"/>
            <ac:picMk id="8" creationId="{7CA61F89-89C0-C93D-FCF2-78B8287CF70E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1016117828" sldId="13452"/>
        </pc:sldMkLst>
      </pc:sldChg>
      <pc:sldChg chg="delSp add del mod">
        <pc:chgData name="Christophe JENTA" userId="8d1209f4831e9c53" providerId="LiveId" clId="{904B13E8-5561-4C71-BC7C-B64964A84905}" dt="2025-12-08T14:34:39.235" v="391" actId="478"/>
        <pc:sldMkLst>
          <pc:docMk/>
          <pc:sldMk cId="105437604" sldId="13454"/>
        </pc:sldMkLst>
        <pc:picChg chg="del">
          <ac:chgData name="Christophe JENTA" userId="8d1209f4831e9c53" providerId="LiveId" clId="{904B13E8-5561-4C71-BC7C-B64964A84905}" dt="2025-12-08T14:34:39.235" v="391" actId="478"/>
          <ac:picMkLst>
            <pc:docMk/>
            <pc:sldMk cId="105437604" sldId="13454"/>
            <ac:picMk id="3" creationId="{DD372904-AF6C-91B0-BE2A-C9CEAB4FA464}"/>
          </ac:picMkLst>
        </pc:picChg>
      </pc:sldChg>
      <pc:sldChg chg="delSp add del mod">
        <pc:chgData name="Christophe JENTA" userId="8d1209f4831e9c53" providerId="LiveId" clId="{904B13E8-5561-4C71-BC7C-B64964A84905}" dt="2025-12-08T14:34:40.908" v="392" actId="478"/>
        <pc:sldMkLst>
          <pc:docMk/>
          <pc:sldMk cId="2709712137" sldId="13455"/>
        </pc:sldMkLst>
        <pc:picChg chg="del">
          <ac:chgData name="Christophe JENTA" userId="8d1209f4831e9c53" providerId="LiveId" clId="{904B13E8-5561-4C71-BC7C-B64964A84905}" dt="2025-12-08T14:34:40.908" v="392" actId="478"/>
          <ac:picMkLst>
            <pc:docMk/>
            <pc:sldMk cId="2709712137" sldId="13455"/>
            <ac:picMk id="2" creationId="{717ECB72-23E8-A0ED-2D78-8511D7E8C512}"/>
          </ac:picMkLst>
        </pc:picChg>
      </pc:sldChg>
      <pc:sldChg chg="delSp add del mod">
        <pc:chgData name="Christophe JENTA" userId="8d1209f4831e9c53" providerId="LiveId" clId="{904B13E8-5561-4C71-BC7C-B64964A84905}" dt="2025-12-08T14:34:44.993" v="397" actId="478"/>
        <pc:sldMkLst>
          <pc:docMk/>
          <pc:sldMk cId="3773903382" sldId="13456"/>
        </pc:sldMkLst>
        <pc:picChg chg="del">
          <ac:chgData name="Christophe JENTA" userId="8d1209f4831e9c53" providerId="LiveId" clId="{904B13E8-5561-4C71-BC7C-B64964A84905}" dt="2025-12-08T14:34:44.275" v="396" actId="478"/>
          <ac:picMkLst>
            <pc:docMk/>
            <pc:sldMk cId="3773903382" sldId="13456"/>
            <ac:picMk id="4" creationId="{8F007FA8-813F-13D6-3F5D-05D9E7D28512}"/>
          </ac:picMkLst>
        </pc:picChg>
        <pc:picChg chg="del">
          <ac:chgData name="Christophe JENTA" userId="8d1209f4831e9c53" providerId="LiveId" clId="{904B13E8-5561-4C71-BC7C-B64964A84905}" dt="2025-12-08T14:34:44.993" v="397" actId="478"/>
          <ac:picMkLst>
            <pc:docMk/>
            <pc:sldMk cId="3773903382" sldId="13456"/>
            <ac:picMk id="6" creationId="{B3F165E9-8902-CFD2-EEC4-DE8E0F3D7B36}"/>
          </ac:picMkLst>
        </pc:picChg>
      </pc:sldChg>
      <pc:sldChg chg="delSp add del mod">
        <pc:chgData name="Christophe JENTA" userId="8d1209f4831e9c53" providerId="LiveId" clId="{904B13E8-5561-4C71-BC7C-B64964A84905}" dt="2025-12-08T14:34:47.259" v="398" actId="478"/>
        <pc:sldMkLst>
          <pc:docMk/>
          <pc:sldMk cId="825639516" sldId="13457"/>
        </pc:sldMkLst>
        <pc:picChg chg="del">
          <ac:chgData name="Christophe JENTA" userId="8d1209f4831e9c53" providerId="LiveId" clId="{904B13E8-5561-4C71-BC7C-B64964A84905}" dt="2025-12-08T14:34:47.259" v="398" actId="478"/>
          <ac:picMkLst>
            <pc:docMk/>
            <pc:sldMk cId="825639516" sldId="13457"/>
            <ac:picMk id="3" creationId="{0528EDAB-8D4E-5E07-5EC3-6EF11C39A5B1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923684980" sldId="13458"/>
        </pc:sldMkLst>
      </pc:sldChg>
      <pc:sldChg chg="delSp modSp add del mod">
        <pc:chgData name="Christophe JENTA" userId="8d1209f4831e9c53" providerId="LiveId" clId="{904B13E8-5561-4C71-BC7C-B64964A84905}" dt="2025-12-08T14:35:00.767" v="407" actId="478"/>
        <pc:sldMkLst>
          <pc:docMk/>
          <pc:sldMk cId="2126346642" sldId="13461"/>
        </pc:sldMkLst>
        <pc:picChg chg="del mod">
          <ac:chgData name="Christophe JENTA" userId="8d1209f4831e9c53" providerId="LiveId" clId="{904B13E8-5561-4C71-BC7C-B64964A84905}" dt="2025-12-08T14:35:00.767" v="407" actId="478"/>
          <ac:picMkLst>
            <pc:docMk/>
            <pc:sldMk cId="2126346642" sldId="13461"/>
            <ac:picMk id="6" creationId="{B308373B-7836-C1CE-6188-33DCA21BEB67}"/>
          </ac:picMkLst>
        </pc:picChg>
      </pc:sldChg>
      <pc:sldChg chg="delSp add del mod">
        <pc:chgData name="Christophe JENTA" userId="8d1209f4831e9c53" providerId="LiveId" clId="{904B13E8-5561-4C71-BC7C-B64964A84905}" dt="2025-12-08T14:33:43.584" v="348" actId="478"/>
        <pc:sldMkLst>
          <pc:docMk/>
          <pc:sldMk cId="3730667595" sldId="13506"/>
        </pc:sldMkLst>
        <pc:picChg chg="del">
          <ac:chgData name="Christophe JENTA" userId="8d1209f4831e9c53" providerId="LiveId" clId="{904B13E8-5561-4C71-BC7C-B64964A84905}" dt="2025-12-08T14:33:43.584" v="348" actId="478"/>
          <ac:picMkLst>
            <pc:docMk/>
            <pc:sldMk cId="3730667595" sldId="13506"/>
            <ac:picMk id="462" creationId="{71ACD9C8-EF9F-4D62-DD4D-D578AEADC350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975840490" sldId="13510"/>
        </pc:sldMkLst>
      </pc:sldChg>
      <pc:sldChg chg="delSp add del mod">
        <pc:chgData name="Christophe JENTA" userId="8d1209f4831e9c53" providerId="LiveId" clId="{904B13E8-5561-4C71-BC7C-B64964A84905}" dt="2025-12-08T14:33:25.817" v="331" actId="478"/>
        <pc:sldMkLst>
          <pc:docMk/>
          <pc:sldMk cId="1670982674" sldId="13659"/>
        </pc:sldMkLst>
        <pc:picChg chg="del">
          <ac:chgData name="Christophe JENTA" userId="8d1209f4831e9c53" providerId="LiveId" clId="{904B13E8-5561-4C71-BC7C-B64964A84905}" dt="2025-12-08T14:33:25.311" v="330" actId="478"/>
          <ac:picMkLst>
            <pc:docMk/>
            <pc:sldMk cId="1670982674" sldId="13659"/>
            <ac:picMk id="4" creationId="{746C6EE7-25AA-5641-903C-D36C229D1090}"/>
          </ac:picMkLst>
        </pc:picChg>
        <pc:picChg chg="del">
          <ac:chgData name="Christophe JENTA" userId="8d1209f4831e9c53" providerId="LiveId" clId="{904B13E8-5561-4C71-BC7C-B64964A84905}" dt="2025-12-08T14:33:25.817" v="331" actId="478"/>
          <ac:picMkLst>
            <pc:docMk/>
            <pc:sldMk cId="1670982674" sldId="13659"/>
            <ac:picMk id="6" creationId="{EA81157D-4B9E-C469-1AD2-F7DBEE0D1203}"/>
          </ac:picMkLst>
        </pc:picChg>
        <pc:picChg chg="del">
          <ac:chgData name="Christophe JENTA" userId="8d1209f4831e9c53" providerId="LiveId" clId="{904B13E8-5561-4C71-BC7C-B64964A84905}" dt="2025-12-08T14:33:24.571" v="329" actId="478"/>
          <ac:picMkLst>
            <pc:docMk/>
            <pc:sldMk cId="1670982674" sldId="13659"/>
            <ac:picMk id="8" creationId="{34A75C77-7DEC-0F9F-BC0F-037A295893DC}"/>
          </ac:picMkLst>
        </pc:picChg>
      </pc:sldChg>
      <pc:sldChg chg="delSp add del mod">
        <pc:chgData name="Christophe JENTA" userId="8d1209f4831e9c53" providerId="LiveId" clId="{904B13E8-5561-4C71-BC7C-B64964A84905}" dt="2025-12-08T14:33:28.168" v="334" actId="478"/>
        <pc:sldMkLst>
          <pc:docMk/>
          <pc:sldMk cId="1124822859" sldId="13660"/>
        </pc:sldMkLst>
        <pc:picChg chg="del">
          <ac:chgData name="Christophe JENTA" userId="8d1209f4831e9c53" providerId="LiveId" clId="{904B13E8-5561-4C71-BC7C-B64964A84905}" dt="2025-12-08T14:33:28.168" v="334" actId="478"/>
          <ac:picMkLst>
            <pc:docMk/>
            <pc:sldMk cId="1124822859" sldId="13660"/>
            <ac:picMk id="3" creationId="{97969868-7E24-5757-10EE-DE7AC3306064}"/>
          </ac:picMkLst>
        </pc:picChg>
        <pc:picChg chg="del">
          <ac:chgData name="Christophe JENTA" userId="8d1209f4831e9c53" providerId="LiveId" clId="{904B13E8-5561-4C71-BC7C-B64964A84905}" dt="2025-12-08T14:33:27.515" v="333" actId="478"/>
          <ac:picMkLst>
            <pc:docMk/>
            <pc:sldMk cId="1124822859" sldId="13660"/>
            <ac:picMk id="5" creationId="{B518167C-B613-16C2-FED7-E3BCFBAA8AD8}"/>
          </ac:picMkLst>
        </pc:picChg>
        <pc:picChg chg="del">
          <ac:chgData name="Christophe JENTA" userId="8d1209f4831e9c53" providerId="LiveId" clId="{904B13E8-5561-4C71-BC7C-B64964A84905}" dt="2025-12-08T14:33:26.977" v="332" actId="478"/>
          <ac:picMkLst>
            <pc:docMk/>
            <pc:sldMk cId="1124822859" sldId="13660"/>
            <ac:picMk id="7" creationId="{70ECCB20-0355-5AA2-5391-63F720D8886D}"/>
          </ac:picMkLst>
        </pc:picChg>
      </pc:sldChg>
      <pc:sldChg chg="delSp add del mod">
        <pc:chgData name="Christophe JENTA" userId="8d1209f4831e9c53" providerId="LiveId" clId="{904B13E8-5561-4C71-BC7C-B64964A84905}" dt="2025-12-08T14:33:30.612" v="337" actId="478"/>
        <pc:sldMkLst>
          <pc:docMk/>
          <pc:sldMk cId="2331957571" sldId="13661"/>
        </pc:sldMkLst>
        <pc:picChg chg="del">
          <ac:chgData name="Christophe JENTA" userId="8d1209f4831e9c53" providerId="LiveId" clId="{904B13E8-5561-4C71-BC7C-B64964A84905}" dt="2025-12-08T14:33:29.636" v="335" actId="478"/>
          <ac:picMkLst>
            <pc:docMk/>
            <pc:sldMk cId="2331957571" sldId="13661"/>
            <ac:picMk id="9" creationId="{94BF768F-B5A3-C838-7C03-4DE425BFD331}"/>
          </ac:picMkLst>
        </pc:picChg>
        <pc:picChg chg="del">
          <ac:chgData name="Christophe JENTA" userId="8d1209f4831e9c53" providerId="LiveId" clId="{904B13E8-5561-4C71-BC7C-B64964A84905}" dt="2025-12-08T14:33:30.058" v="336" actId="478"/>
          <ac:picMkLst>
            <pc:docMk/>
            <pc:sldMk cId="2331957571" sldId="13661"/>
            <ac:picMk id="10" creationId="{948D6DD6-1488-288C-2453-227F23138D5E}"/>
          </ac:picMkLst>
        </pc:picChg>
        <pc:picChg chg="del">
          <ac:chgData name="Christophe JENTA" userId="8d1209f4831e9c53" providerId="LiveId" clId="{904B13E8-5561-4C71-BC7C-B64964A84905}" dt="2025-12-08T14:33:30.612" v="337" actId="478"/>
          <ac:picMkLst>
            <pc:docMk/>
            <pc:sldMk cId="2331957571" sldId="13661"/>
            <ac:picMk id="12" creationId="{E87DA51D-276C-C02B-FD89-46820B625C4B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3847985873" sldId="13662"/>
        </pc:sldMkLst>
      </pc:sldChg>
      <pc:sldChg chg="delSp add del mod">
        <pc:chgData name="Christophe JENTA" userId="8d1209f4831e9c53" providerId="LiveId" clId="{904B13E8-5561-4C71-BC7C-B64964A84905}" dt="2025-12-08T14:34:05.350" v="360" actId="478"/>
        <pc:sldMkLst>
          <pc:docMk/>
          <pc:sldMk cId="3353547305" sldId="13663"/>
        </pc:sldMkLst>
        <pc:picChg chg="del">
          <ac:chgData name="Christophe JENTA" userId="8d1209f4831e9c53" providerId="LiveId" clId="{904B13E8-5561-4C71-BC7C-B64964A84905}" dt="2025-12-08T14:34:05.350" v="360" actId="478"/>
          <ac:picMkLst>
            <pc:docMk/>
            <pc:sldMk cId="3353547305" sldId="13663"/>
            <ac:picMk id="2" creationId="{FEE83F89-61E4-797D-4CAC-3E0FAB5E0D20}"/>
          </ac:picMkLst>
        </pc:picChg>
        <pc:picChg chg="del">
          <ac:chgData name="Christophe JENTA" userId="8d1209f4831e9c53" providerId="LiveId" clId="{904B13E8-5561-4C71-BC7C-B64964A84905}" dt="2025-12-08T14:34:04.852" v="359" actId="478"/>
          <ac:picMkLst>
            <pc:docMk/>
            <pc:sldMk cId="3353547305" sldId="13663"/>
            <ac:picMk id="3" creationId="{8203E28C-1A49-971D-37CE-7F4CD76B3D51}"/>
          </ac:picMkLst>
        </pc:picChg>
      </pc:sldChg>
      <pc:sldChg chg="delSp add del mod">
        <pc:chgData name="Christophe JENTA" userId="8d1209f4831e9c53" providerId="LiveId" clId="{904B13E8-5561-4C71-BC7C-B64964A84905}" dt="2025-12-08T14:34:08.153" v="364" actId="478"/>
        <pc:sldMkLst>
          <pc:docMk/>
          <pc:sldMk cId="1201420890" sldId="13664"/>
        </pc:sldMkLst>
        <pc:picChg chg="del">
          <ac:chgData name="Christophe JENTA" userId="8d1209f4831e9c53" providerId="LiveId" clId="{904B13E8-5561-4C71-BC7C-B64964A84905}" dt="2025-12-08T14:34:06.688" v="361" actId="478"/>
          <ac:picMkLst>
            <pc:docMk/>
            <pc:sldMk cId="1201420890" sldId="13664"/>
            <ac:picMk id="4" creationId="{A9850009-39A4-FFEF-C343-8C7ED84BA3EF}"/>
          </ac:picMkLst>
        </pc:picChg>
        <pc:picChg chg="del">
          <ac:chgData name="Christophe JENTA" userId="8d1209f4831e9c53" providerId="LiveId" clId="{904B13E8-5561-4C71-BC7C-B64964A84905}" dt="2025-12-08T14:34:07.148" v="362" actId="478"/>
          <ac:picMkLst>
            <pc:docMk/>
            <pc:sldMk cId="1201420890" sldId="13664"/>
            <ac:picMk id="5" creationId="{D480B1D3-8D68-67B4-9CC8-60FEB4C447F4}"/>
          </ac:picMkLst>
        </pc:picChg>
        <pc:picChg chg="del">
          <ac:chgData name="Christophe JENTA" userId="8d1209f4831e9c53" providerId="LiveId" clId="{904B13E8-5561-4C71-BC7C-B64964A84905}" dt="2025-12-08T14:34:07.583" v="363" actId="478"/>
          <ac:picMkLst>
            <pc:docMk/>
            <pc:sldMk cId="1201420890" sldId="13664"/>
            <ac:picMk id="7" creationId="{AF86F3D5-779B-72BC-20CF-4E114CD251C6}"/>
          </ac:picMkLst>
        </pc:picChg>
        <pc:picChg chg="del">
          <ac:chgData name="Christophe JENTA" userId="8d1209f4831e9c53" providerId="LiveId" clId="{904B13E8-5561-4C71-BC7C-B64964A84905}" dt="2025-12-08T14:34:08.153" v="364" actId="478"/>
          <ac:picMkLst>
            <pc:docMk/>
            <pc:sldMk cId="1201420890" sldId="13664"/>
            <ac:picMk id="9" creationId="{50FC4589-2650-4B9A-09B7-CB7C3F1A9DDF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3937596045" sldId="13665"/>
        </pc:sldMkLst>
      </pc:sldChg>
      <pc:sldChg chg="delSp add del mod">
        <pc:chgData name="Christophe JENTA" userId="8d1209f4831e9c53" providerId="LiveId" clId="{904B13E8-5561-4C71-BC7C-B64964A84905}" dt="2025-12-08T14:34:14.782" v="369" actId="478"/>
        <pc:sldMkLst>
          <pc:docMk/>
          <pc:sldMk cId="3308034352" sldId="13666"/>
        </pc:sldMkLst>
        <pc:picChg chg="del">
          <ac:chgData name="Christophe JENTA" userId="8d1209f4831e9c53" providerId="LiveId" clId="{904B13E8-5561-4C71-BC7C-B64964A84905}" dt="2025-12-08T14:34:13.710" v="368" actId="478"/>
          <ac:picMkLst>
            <pc:docMk/>
            <pc:sldMk cId="3308034352" sldId="13666"/>
            <ac:picMk id="2" creationId="{5F88F71A-7BEC-DCDD-54E8-074C9A9125ED}"/>
          </ac:picMkLst>
        </pc:picChg>
        <pc:picChg chg="del">
          <ac:chgData name="Christophe JENTA" userId="8d1209f4831e9c53" providerId="LiveId" clId="{904B13E8-5561-4C71-BC7C-B64964A84905}" dt="2025-12-08T14:34:14.782" v="369" actId="478"/>
          <ac:picMkLst>
            <pc:docMk/>
            <pc:sldMk cId="3308034352" sldId="13666"/>
            <ac:picMk id="4" creationId="{BA713207-449F-7D18-D400-864734127F11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646322671" sldId="13667"/>
        </pc:sldMkLst>
      </pc:sldChg>
      <pc:sldChg chg="delSp modSp add del mod">
        <pc:chgData name="Christophe JENTA" userId="8d1209f4831e9c53" providerId="LiveId" clId="{904B13E8-5561-4C71-BC7C-B64964A84905}" dt="2025-12-08T14:34:25.679" v="382" actId="478"/>
        <pc:sldMkLst>
          <pc:docMk/>
          <pc:sldMk cId="1108516550" sldId="13668"/>
        </pc:sldMkLst>
        <pc:picChg chg="del">
          <ac:chgData name="Christophe JENTA" userId="8d1209f4831e9c53" providerId="LiveId" clId="{904B13E8-5561-4C71-BC7C-B64964A84905}" dt="2025-12-08T14:34:24.996" v="380" actId="478"/>
          <ac:picMkLst>
            <pc:docMk/>
            <pc:sldMk cId="1108516550" sldId="13668"/>
            <ac:picMk id="8" creationId="{5186274B-718C-1AE9-D746-10D2609B7784}"/>
          </ac:picMkLst>
        </pc:picChg>
        <pc:picChg chg="del">
          <ac:chgData name="Christophe JENTA" userId="8d1209f4831e9c53" providerId="LiveId" clId="{904B13E8-5561-4C71-BC7C-B64964A84905}" dt="2025-12-08T14:34:24.396" v="379" actId="478"/>
          <ac:picMkLst>
            <pc:docMk/>
            <pc:sldMk cId="1108516550" sldId="13668"/>
            <ac:picMk id="10" creationId="{C3103969-73E7-80AD-71A0-86268ED782F3}"/>
          </ac:picMkLst>
        </pc:picChg>
        <pc:picChg chg="del mod">
          <ac:chgData name="Christophe JENTA" userId="8d1209f4831e9c53" providerId="LiveId" clId="{904B13E8-5561-4C71-BC7C-B64964A84905}" dt="2025-12-08T14:34:25.679" v="382" actId="478"/>
          <ac:picMkLst>
            <pc:docMk/>
            <pc:sldMk cId="1108516550" sldId="13668"/>
            <ac:picMk id="22" creationId="{05105CF5-C243-CCB6-1B10-D53FF4ABF0A7}"/>
          </ac:picMkLst>
        </pc:picChg>
        <pc:picChg chg="del">
          <ac:chgData name="Christophe JENTA" userId="8d1209f4831e9c53" providerId="LiveId" clId="{904B13E8-5561-4C71-BC7C-B64964A84905}" dt="2025-12-08T14:34:23.710" v="378" actId="478"/>
          <ac:picMkLst>
            <pc:docMk/>
            <pc:sldMk cId="1108516550" sldId="13668"/>
            <ac:picMk id="23" creationId="{FA7E6450-657D-3AA7-92B8-5A28288C0683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3796603639" sldId="13669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3880596373" sldId="13670"/>
        </pc:sldMkLst>
      </pc:sldChg>
      <pc:sldChg chg="delSp modSp add del mod">
        <pc:chgData name="Christophe JENTA" userId="8d1209f4831e9c53" providerId="LiveId" clId="{904B13E8-5561-4C71-BC7C-B64964A84905}" dt="2025-12-08T14:34:55.719" v="402" actId="478"/>
        <pc:sldMkLst>
          <pc:docMk/>
          <pc:sldMk cId="1503056092" sldId="13671"/>
        </pc:sldMkLst>
        <pc:picChg chg="del mod">
          <ac:chgData name="Christophe JENTA" userId="8d1209f4831e9c53" providerId="LiveId" clId="{904B13E8-5561-4C71-BC7C-B64964A84905}" dt="2025-12-08T14:34:55.719" v="402" actId="478"/>
          <ac:picMkLst>
            <pc:docMk/>
            <pc:sldMk cId="1503056092" sldId="13671"/>
            <ac:picMk id="3" creationId="{45A2ADDF-A2CC-D023-1052-4136A0559804}"/>
          </ac:picMkLst>
        </pc:picChg>
        <pc:picChg chg="del">
          <ac:chgData name="Christophe JENTA" userId="8d1209f4831e9c53" providerId="LiveId" clId="{904B13E8-5561-4C71-BC7C-B64964A84905}" dt="2025-12-08T14:34:55.098" v="400" actId="478"/>
          <ac:picMkLst>
            <pc:docMk/>
            <pc:sldMk cId="1503056092" sldId="13671"/>
            <ac:picMk id="5" creationId="{C7ADEFF8-6108-5846-CE33-AEC0DA940787}"/>
          </ac:picMkLst>
        </pc:picChg>
      </pc:sldChg>
      <pc:sldChg chg="delSp modSp add del mod">
        <pc:chgData name="Christophe JENTA" userId="8d1209f4831e9c53" providerId="LiveId" clId="{904B13E8-5561-4C71-BC7C-B64964A84905}" dt="2025-12-08T14:34:59.281" v="405" actId="478"/>
        <pc:sldMkLst>
          <pc:docMk/>
          <pc:sldMk cId="3384854719" sldId="13672"/>
        </pc:sldMkLst>
        <pc:picChg chg="del">
          <ac:chgData name="Christophe JENTA" userId="8d1209f4831e9c53" providerId="LiveId" clId="{904B13E8-5561-4C71-BC7C-B64964A84905}" dt="2025-12-08T14:34:58.278" v="403" actId="478"/>
          <ac:picMkLst>
            <pc:docMk/>
            <pc:sldMk cId="3384854719" sldId="13672"/>
            <ac:picMk id="3" creationId="{19DD35FC-C475-CA2F-9AB7-DC57A6BE2656}"/>
          </ac:picMkLst>
        </pc:picChg>
        <pc:picChg chg="del">
          <ac:chgData name="Christophe JENTA" userId="8d1209f4831e9c53" providerId="LiveId" clId="{904B13E8-5561-4C71-BC7C-B64964A84905}" dt="2025-12-08T14:34:58.702" v="404" actId="478"/>
          <ac:picMkLst>
            <pc:docMk/>
            <pc:sldMk cId="3384854719" sldId="13672"/>
            <ac:picMk id="5" creationId="{331C7969-B2E3-3005-17D4-A9BD053F67F9}"/>
          </ac:picMkLst>
        </pc:picChg>
        <pc:picChg chg="del">
          <ac:chgData name="Christophe JENTA" userId="8d1209f4831e9c53" providerId="LiveId" clId="{904B13E8-5561-4C71-BC7C-B64964A84905}" dt="2025-12-08T14:34:59.281" v="405" actId="478"/>
          <ac:picMkLst>
            <pc:docMk/>
            <pc:sldMk cId="3384854719" sldId="13672"/>
            <ac:picMk id="9" creationId="{E8765C41-2653-8D8E-9ACA-A3CC846C6FFA}"/>
          </ac:picMkLst>
        </pc:picChg>
      </pc:sldChg>
      <pc:sldChg chg="modSp add del mod">
        <pc:chgData name="Christophe JENTA" userId="8d1209f4831e9c53" providerId="LiveId" clId="{904B13E8-5561-4C71-BC7C-B64964A84905}" dt="2025-12-08T17:02:08.647" v="426" actId="20577"/>
        <pc:sldMkLst>
          <pc:docMk/>
          <pc:sldMk cId="1120228898" sldId="13701"/>
        </pc:sldMkLst>
        <pc:spChg chg="mod">
          <ac:chgData name="Christophe JENTA" userId="8d1209f4831e9c53" providerId="LiveId" clId="{904B13E8-5561-4C71-BC7C-B64964A84905}" dt="2025-12-08T17:02:08.647" v="426" actId="20577"/>
          <ac:spMkLst>
            <pc:docMk/>
            <pc:sldMk cId="1120228898" sldId="13701"/>
            <ac:spMk id="3" creationId="{1F723BAD-0463-B5A0-D3AE-23F314A34EEC}"/>
          </ac:spMkLst>
        </pc:sp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4187860858" sldId="13705"/>
        </pc:sldMkLst>
      </pc:sldChg>
      <pc:sldChg chg="modSp add del mod">
        <pc:chgData name="Christophe JENTA" userId="8d1209f4831e9c53" providerId="LiveId" clId="{904B13E8-5561-4C71-BC7C-B64964A84905}" dt="2025-12-08T14:33:11.886" v="325" actId="207"/>
        <pc:sldMkLst>
          <pc:docMk/>
          <pc:sldMk cId="266598801" sldId="13706"/>
        </pc:sldMkLst>
        <pc:spChg chg="mod">
          <ac:chgData name="Christophe JENTA" userId="8d1209f4831e9c53" providerId="LiveId" clId="{904B13E8-5561-4C71-BC7C-B64964A84905}" dt="2025-12-08T14:33:11.886" v="325" actId="207"/>
          <ac:spMkLst>
            <pc:docMk/>
            <pc:sldMk cId="266598801" sldId="13706"/>
            <ac:spMk id="169" creationId="{3BE590E6-EAE6-E318-CBF0-743EDF89609F}"/>
          </ac:spMkLst>
        </pc:spChg>
      </pc:sldChg>
      <pc:sldChg chg="modSp add del mod">
        <pc:chgData name="Christophe JENTA" userId="8d1209f4831e9c53" providerId="LiveId" clId="{904B13E8-5561-4C71-BC7C-B64964A84905}" dt="2025-12-08T14:33:15.960" v="326" actId="207"/>
        <pc:sldMkLst>
          <pc:docMk/>
          <pc:sldMk cId="431283121" sldId="13707"/>
        </pc:sldMkLst>
        <pc:spChg chg="mod">
          <ac:chgData name="Christophe JENTA" userId="8d1209f4831e9c53" providerId="LiveId" clId="{904B13E8-5561-4C71-BC7C-B64964A84905}" dt="2025-12-08T14:33:15.960" v="326" actId="207"/>
          <ac:spMkLst>
            <pc:docMk/>
            <pc:sldMk cId="431283121" sldId="13707"/>
            <ac:spMk id="169" creationId="{D5A046A1-A017-B23F-5FF9-A92EC81364A2}"/>
          </ac:spMkLst>
        </pc:spChg>
      </pc:sldChg>
      <pc:sldChg chg="delSp add del mod">
        <pc:chgData name="Christophe JENTA" userId="8d1209f4831e9c53" providerId="LiveId" clId="{904B13E8-5561-4C71-BC7C-B64964A84905}" dt="2025-12-08T14:33:23.410" v="328" actId="478"/>
        <pc:sldMkLst>
          <pc:docMk/>
          <pc:sldMk cId="2598680327" sldId="13716"/>
        </pc:sldMkLst>
        <pc:picChg chg="del">
          <ac:chgData name="Christophe JENTA" userId="8d1209f4831e9c53" providerId="LiveId" clId="{904B13E8-5561-4C71-BC7C-B64964A84905}" dt="2025-12-08T14:33:22.618" v="327" actId="478"/>
          <ac:picMkLst>
            <pc:docMk/>
            <pc:sldMk cId="2598680327" sldId="13716"/>
            <ac:picMk id="4" creationId="{1612E840-613E-3CA6-5CCA-8AB5530C8E54}"/>
          </ac:picMkLst>
        </pc:picChg>
        <pc:picChg chg="del">
          <ac:chgData name="Christophe JENTA" userId="8d1209f4831e9c53" providerId="LiveId" clId="{904B13E8-5561-4C71-BC7C-B64964A84905}" dt="2025-12-08T14:33:23.410" v="328" actId="478"/>
          <ac:picMkLst>
            <pc:docMk/>
            <pc:sldMk cId="2598680327" sldId="13716"/>
            <ac:picMk id="6" creationId="{EA17CA3E-6499-8189-25E0-251AA1A6F4CD}"/>
          </ac:picMkLst>
        </pc:picChg>
      </pc:sldChg>
      <pc:sldChg chg="delSp add del mod">
        <pc:chgData name="Christophe JENTA" userId="8d1209f4831e9c53" providerId="LiveId" clId="{904B13E8-5561-4C71-BC7C-B64964A84905}" dt="2025-12-08T14:34:15.948" v="370" actId="478"/>
        <pc:sldMkLst>
          <pc:docMk/>
          <pc:sldMk cId="2941737059" sldId="13746"/>
        </pc:sldMkLst>
        <pc:picChg chg="del">
          <ac:chgData name="Christophe JENTA" userId="8d1209f4831e9c53" providerId="LiveId" clId="{904B13E8-5561-4C71-BC7C-B64964A84905}" dt="2025-12-08T14:34:15.948" v="370" actId="478"/>
          <ac:picMkLst>
            <pc:docMk/>
            <pc:sldMk cId="2941737059" sldId="13746"/>
            <ac:picMk id="2" creationId="{BBE244BA-E1D6-324E-2E9C-88CCBB8068C1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3843148199" sldId="13747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267504529" sldId="13748"/>
        </pc:sldMkLst>
      </pc:sldChg>
      <pc:sldChg chg="delSp modSp add del mod">
        <pc:chgData name="Christophe JENTA" userId="8d1209f4831e9c53" providerId="LiveId" clId="{904B13E8-5561-4C71-BC7C-B64964A84905}" dt="2025-12-08T14:34:42.464" v="395" actId="478"/>
        <pc:sldMkLst>
          <pc:docMk/>
          <pc:sldMk cId="2779182726" sldId="13749"/>
        </pc:sldMkLst>
        <pc:picChg chg="del">
          <ac:chgData name="Christophe JENTA" userId="8d1209f4831e9c53" providerId="LiveId" clId="{904B13E8-5561-4C71-BC7C-B64964A84905}" dt="2025-12-08T14:34:41.979" v="393" actId="478"/>
          <ac:picMkLst>
            <pc:docMk/>
            <pc:sldMk cId="2779182726" sldId="13749"/>
            <ac:picMk id="2" creationId="{985B24ED-B18B-6277-0D82-05E21301655D}"/>
          </ac:picMkLst>
        </pc:picChg>
        <pc:picChg chg="del mod">
          <ac:chgData name="Christophe JENTA" userId="8d1209f4831e9c53" providerId="LiveId" clId="{904B13E8-5561-4C71-BC7C-B64964A84905}" dt="2025-12-08T14:34:42.464" v="395" actId="478"/>
          <ac:picMkLst>
            <pc:docMk/>
            <pc:sldMk cId="2779182726" sldId="13749"/>
            <ac:picMk id="4" creationId="{CCD5B9D6-72B2-4285-1B5F-C48210DCAB9A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4157308058" sldId="13750"/>
        </pc:sldMkLst>
      </pc:sldChg>
      <pc:sldChg chg="delSp add del mod">
        <pc:chgData name="Christophe JENTA" userId="8d1209f4831e9c53" providerId="LiveId" clId="{904B13E8-5561-4C71-BC7C-B64964A84905}" dt="2025-12-08T14:33:35.375" v="341" actId="478"/>
        <pc:sldMkLst>
          <pc:docMk/>
          <pc:sldMk cId="2545605175" sldId="13751"/>
        </pc:sldMkLst>
        <pc:picChg chg="del">
          <ac:chgData name="Christophe JENTA" userId="8d1209f4831e9c53" providerId="LiveId" clId="{904B13E8-5561-4C71-BC7C-B64964A84905}" dt="2025-12-08T14:33:35.375" v="341" actId="478"/>
          <ac:picMkLst>
            <pc:docMk/>
            <pc:sldMk cId="2545605175" sldId="13751"/>
            <ac:picMk id="11" creationId="{DC16FF24-AC80-914D-07DE-A1CB83905B6E}"/>
          </ac:picMkLst>
        </pc:picChg>
        <pc:picChg chg="del">
          <ac:chgData name="Christophe JENTA" userId="8d1209f4831e9c53" providerId="LiveId" clId="{904B13E8-5561-4C71-BC7C-B64964A84905}" dt="2025-12-08T14:33:34.692" v="340" actId="478"/>
          <ac:picMkLst>
            <pc:docMk/>
            <pc:sldMk cId="2545605175" sldId="13751"/>
            <ac:picMk id="12" creationId="{F841E8A9-08B0-AE3E-4B0E-88AAA174B05B}"/>
          </ac:picMkLst>
        </pc:picChg>
        <pc:picChg chg="del">
          <ac:chgData name="Christophe JENTA" userId="8d1209f4831e9c53" providerId="LiveId" clId="{904B13E8-5561-4C71-BC7C-B64964A84905}" dt="2025-12-08T14:33:34.189" v="339" actId="478"/>
          <ac:picMkLst>
            <pc:docMk/>
            <pc:sldMk cId="2545605175" sldId="13751"/>
            <ac:picMk id="13" creationId="{BF65B3CC-FFD2-06E9-CD8B-CD817A3F6446}"/>
          </ac:picMkLst>
        </pc:picChg>
      </pc:sldChg>
      <pc:sldChg chg="delSp modSp add del mod">
        <pc:chgData name="Christophe JENTA" userId="8d1209f4831e9c53" providerId="LiveId" clId="{904B13E8-5561-4C71-BC7C-B64964A84905}" dt="2025-12-08T14:33:38.973" v="345" actId="478"/>
        <pc:sldMkLst>
          <pc:docMk/>
          <pc:sldMk cId="1414441873" sldId="13752"/>
        </pc:sldMkLst>
        <pc:picChg chg="del">
          <ac:chgData name="Christophe JENTA" userId="8d1209f4831e9c53" providerId="LiveId" clId="{904B13E8-5561-4C71-BC7C-B64964A84905}" dt="2025-12-08T14:33:38.973" v="345" actId="478"/>
          <ac:picMkLst>
            <pc:docMk/>
            <pc:sldMk cId="1414441873" sldId="13752"/>
            <ac:picMk id="603" creationId="{2D66EF99-2E4E-968C-4944-E322519B5123}"/>
          </ac:picMkLst>
        </pc:picChg>
        <pc:picChg chg="del mod">
          <ac:chgData name="Christophe JENTA" userId="8d1209f4831e9c53" providerId="LiveId" clId="{904B13E8-5561-4C71-BC7C-B64964A84905}" dt="2025-12-08T14:33:38.483" v="344" actId="478"/>
          <ac:picMkLst>
            <pc:docMk/>
            <pc:sldMk cId="1414441873" sldId="13752"/>
            <ac:picMk id="604" creationId="{E91DEE58-B8C6-F967-09CD-9BFFBB364280}"/>
          </ac:picMkLst>
        </pc:picChg>
        <pc:picChg chg="del">
          <ac:chgData name="Christophe JENTA" userId="8d1209f4831e9c53" providerId="LiveId" clId="{904B13E8-5561-4C71-BC7C-B64964A84905}" dt="2025-12-08T14:33:37.881" v="342" actId="478"/>
          <ac:picMkLst>
            <pc:docMk/>
            <pc:sldMk cId="1414441873" sldId="13752"/>
            <ac:picMk id="605" creationId="{80D5BB65-E102-54D9-A4D5-54B41FEBF0A7}"/>
          </ac:picMkLst>
        </pc:picChg>
      </pc:sldChg>
      <pc:sldChg chg="delSp add del mod">
        <pc:chgData name="Christophe JENTA" userId="8d1209f4831e9c53" providerId="LiveId" clId="{904B13E8-5561-4C71-BC7C-B64964A84905}" dt="2025-12-08T14:33:32.589" v="338" actId="478"/>
        <pc:sldMkLst>
          <pc:docMk/>
          <pc:sldMk cId="599703974" sldId="13753"/>
        </pc:sldMkLst>
        <pc:picChg chg="del">
          <ac:chgData name="Christophe JENTA" userId="8d1209f4831e9c53" providerId="LiveId" clId="{904B13E8-5561-4C71-BC7C-B64964A84905}" dt="2025-12-08T14:33:32.589" v="338" actId="478"/>
          <ac:picMkLst>
            <pc:docMk/>
            <pc:sldMk cId="599703974" sldId="13753"/>
            <ac:picMk id="7" creationId="{F10B9F50-67C8-BEA1-CAF0-313CBA7E74E0}"/>
          </ac:picMkLst>
        </pc:picChg>
      </pc:sldChg>
      <pc:sldChg chg="delSp add del mod">
        <pc:chgData name="Christophe JENTA" userId="8d1209f4831e9c53" providerId="LiveId" clId="{904B13E8-5561-4C71-BC7C-B64964A84905}" dt="2025-12-08T14:34:01.247" v="358" actId="478"/>
        <pc:sldMkLst>
          <pc:docMk/>
          <pc:sldMk cId="1703092992" sldId="13754"/>
        </pc:sldMkLst>
        <pc:picChg chg="del">
          <ac:chgData name="Christophe JENTA" userId="8d1209f4831e9c53" providerId="LiveId" clId="{904B13E8-5561-4C71-BC7C-B64964A84905}" dt="2025-12-08T14:34:00.803" v="357" actId="478"/>
          <ac:picMkLst>
            <pc:docMk/>
            <pc:sldMk cId="1703092992" sldId="13754"/>
            <ac:picMk id="3" creationId="{7372CB91-2816-7DA4-216F-4E90448A043C}"/>
          </ac:picMkLst>
        </pc:picChg>
        <pc:picChg chg="del">
          <ac:chgData name="Christophe JENTA" userId="8d1209f4831e9c53" providerId="LiveId" clId="{904B13E8-5561-4C71-BC7C-B64964A84905}" dt="2025-12-08T14:34:01.247" v="358" actId="478"/>
          <ac:picMkLst>
            <pc:docMk/>
            <pc:sldMk cId="1703092992" sldId="13754"/>
            <ac:picMk id="5" creationId="{8016740B-50C3-FC3A-36F1-71B3744562C6}"/>
          </ac:picMkLst>
        </pc:picChg>
      </pc:sldChg>
      <pc:sldChg chg="delSp add del mod">
        <pc:chgData name="Christophe JENTA" userId="8d1209f4831e9c53" providerId="LiveId" clId="{904B13E8-5561-4C71-BC7C-B64964A84905}" dt="2025-12-08T14:33:45.476" v="350" actId="478"/>
        <pc:sldMkLst>
          <pc:docMk/>
          <pc:sldMk cId="1486657032" sldId="13755"/>
        </pc:sldMkLst>
        <pc:picChg chg="del">
          <ac:chgData name="Christophe JENTA" userId="8d1209f4831e9c53" providerId="LiveId" clId="{904B13E8-5561-4C71-BC7C-B64964A84905}" dt="2025-12-08T14:33:45.476" v="350" actId="478"/>
          <ac:picMkLst>
            <pc:docMk/>
            <pc:sldMk cId="1486657032" sldId="13755"/>
            <ac:picMk id="5" creationId="{A85CFC3E-5C56-4F0E-17E9-0B327B2AED9F}"/>
          </ac:picMkLst>
        </pc:picChg>
        <pc:picChg chg="del">
          <ac:chgData name="Christophe JENTA" userId="8d1209f4831e9c53" providerId="LiveId" clId="{904B13E8-5561-4C71-BC7C-B64964A84905}" dt="2025-12-08T14:33:44.958" v="349" actId="478"/>
          <ac:picMkLst>
            <pc:docMk/>
            <pc:sldMk cId="1486657032" sldId="13755"/>
            <ac:picMk id="6" creationId="{437B83A1-2210-6D8B-5579-7B36E81FF2C1}"/>
          </ac:picMkLst>
        </pc:picChg>
      </pc:sldChg>
      <pc:sldChg chg="delSp add del mod">
        <pc:chgData name="Christophe JENTA" userId="8d1209f4831e9c53" providerId="LiveId" clId="{904B13E8-5561-4C71-BC7C-B64964A84905}" dt="2025-12-08T14:33:49.631" v="352" actId="478"/>
        <pc:sldMkLst>
          <pc:docMk/>
          <pc:sldMk cId="406656656" sldId="13756"/>
        </pc:sldMkLst>
        <pc:picChg chg="del">
          <ac:chgData name="Christophe JENTA" userId="8d1209f4831e9c53" providerId="LiveId" clId="{904B13E8-5561-4C71-BC7C-B64964A84905}" dt="2025-12-08T14:33:49.631" v="352" actId="478"/>
          <ac:picMkLst>
            <pc:docMk/>
            <pc:sldMk cId="406656656" sldId="13756"/>
            <ac:picMk id="8" creationId="{4A2B0059-2B11-D179-5396-4294D23FA408}"/>
          </ac:picMkLst>
        </pc:picChg>
        <pc:picChg chg="del">
          <ac:chgData name="Christophe JENTA" userId="8d1209f4831e9c53" providerId="LiveId" clId="{904B13E8-5561-4C71-BC7C-B64964A84905}" dt="2025-12-08T14:33:48.986" v="351" actId="478"/>
          <ac:picMkLst>
            <pc:docMk/>
            <pc:sldMk cId="406656656" sldId="13756"/>
            <ac:picMk id="449" creationId="{58500B00-407D-BDB7-3959-8B332BBA211E}"/>
          </ac:picMkLst>
        </pc:picChg>
      </pc:sldChg>
      <pc:sldChg chg="delSp add del mod">
        <pc:chgData name="Christophe JENTA" userId="8d1209f4831e9c53" providerId="LiveId" clId="{904B13E8-5561-4C71-BC7C-B64964A84905}" dt="2025-12-08T14:33:40.951" v="347" actId="478"/>
        <pc:sldMkLst>
          <pc:docMk/>
          <pc:sldMk cId="1267322774" sldId="13757"/>
        </pc:sldMkLst>
        <pc:picChg chg="del">
          <ac:chgData name="Christophe JENTA" userId="8d1209f4831e9c53" providerId="LiveId" clId="{904B13E8-5561-4C71-BC7C-B64964A84905}" dt="2025-12-08T14:33:40.492" v="346" actId="478"/>
          <ac:picMkLst>
            <pc:docMk/>
            <pc:sldMk cId="1267322774" sldId="13757"/>
            <ac:picMk id="600" creationId="{9B681400-BB6D-5E8C-0C01-91F2B499C390}"/>
          </ac:picMkLst>
        </pc:picChg>
        <pc:picChg chg="del">
          <ac:chgData name="Christophe JENTA" userId="8d1209f4831e9c53" providerId="LiveId" clId="{904B13E8-5561-4C71-BC7C-B64964A84905}" dt="2025-12-08T14:33:40.951" v="347" actId="478"/>
          <ac:picMkLst>
            <pc:docMk/>
            <pc:sldMk cId="1267322774" sldId="13757"/>
            <ac:picMk id="728" creationId="{B74EB1C6-E582-F46C-F9F7-1726CF1CCFF2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2502215177" sldId="13760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1284058811" sldId="13764"/>
        </pc:sldMkLst>
      </pc:sldChg>
      <pc:sldChg chg="add">
        <pc:chgData name="Christophe JENTA" userId="8d1209f4831e9c53" providerId="LiveId" clId="{904B13E8-5561-4C71-BC7C-B64964A84905}" dt="2025-12-08T14:32:56.854" v="324"/>
        <pc:sldMkLst>
          <pc:docMk/>
          <pc:sldMk cId="3426831335" sldId="13772"/>
        </pc:sldMkLst>
      </pc:sldChg>
      <pc:sldChg chg="delSp add mod">
        <pc:chgData name="Christophe JENTA" userId="8d1209f4831e9c53" providerId="LiveId" clId="{904B13E8-5561-4C71-BC7C-B64964A84905}" dt="2025-12-08T14:34:09.939" v="366" actId="478"/>
        <pc:sldMkLst>
          <pc:docMk/>
          <pc:sldMk cId="15079973" sldId="13773"/>
        </pc:sldMkLst>
        <pc:picChg chg="del">
          <ac:chgData name="Christophe JENTA" userId="8d1209f4831e9c53" providerId="LiveId" clId="{904B13E8-5561-4C71-BC7C-B64964A84905}" dt="2025-12-08T14:34:09.939" v="366" actId="478"/>
          <ac:picMkLst>
            <pc:docMk/>
            <pc:sldMk cId="15079973" sldId="13773"/>
            <ac:picMk id="4" creationId="{00D0A04A-91C9-A778-5032-525F4A038A43}"/>
          </ac:picMkLst>
        </pc:picChg>
        <pc:picChg chg="del">
          <ac:chgData name="Christophe JENTA" userId="8d1209f4831e9c53" providerId="LiveId" clId="{904B13E8-5561-4C71-BC7C-B64964A84905}" dt="2025-12-08T14:34:09.440" v="365" actId="478"/>
          <ac:picMkLst>
            <pc:docMk/>
            <pc:sldMk cId="15079973" sldId="13773"/>
            <ac:picMk id="5" creationId="{E1C88BFE-EB56-4460-FC74-C870954FFCF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6FC7D-208C-4200-80F1-58C54DF61311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8EEF5-CB38-4A89-B626-937F0418F1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43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EBF79-8DAD-248E-8CC8-99D9837AB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A5018B3-0CB6-A6F8-4624-47BB6A244E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AD6A76-F153-DE8E-E036-2E368B860E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C78A220-61F4-1FEA-018D-0849A23FCA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8EEF5-CB38-4A89-B626-937F0418F16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0490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39BA9-BEEA-3E56-A507-1DEBF82DF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8A8BD4E-5F31-0027-A124-486EE53929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2437B1-EA88-6921-8474-1DF4B5E3A0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7200093-BC58-43FF-19F8-B86DD46BBB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8EEF5-CB38-4A89-B626-937F0418F16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8755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F67296-5B1B-9DD4-FF5A-471D2A2AD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9043515-2F6D-9B9F-50EE-1CF1D64ED3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E99338-FAD2-AD4F-A9BF-C4355162A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44F583-B7B0-9218-E9F0-1CFAC77FD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487827-E836-F825-3514-B3AFD9907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7592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0CBDD0-D9A7-49FA-CC68-F404EE8ED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D8F4A01-CBC3-D89B-07A8-6FC0E76E02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79A791-885B-2CAD-5454-8A8053A33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E558C9-49C2-5367-E1F4-39841A57C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BF7FD8-99B2-E73F-D143-EF4F530D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917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0133D76-BE7B-987B-352F-E6E4CF2012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9F9D6FC-9F68-B4E6-0777-1A25D950BC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9E2C48-DDA2-AF8F-68E8-C2C44DF4D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6A0ACE-B8AD-ECAF-6108-A1575F60E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AF0659-6A72-B598-0505-94A7ECD43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1058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9C6050-5FF3-A6CA-9AE3-6D01DD598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3BE383-F99A-4BA3-9E1E-89C146B69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5669FF-9EDB-6F38-F1F4-B7D00C7DB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F6B7B5B-1B2F-06A6-7CD0-4A1869E79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99A841-3C61-18F8-FEA2-55A0455B6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3842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3A4A5-DD17-E09C-079F-0BC7F32A6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48D810-D375-68D8-EF23-45990070B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2DCE4D-1AFA-91E4-FC81-3342F6F27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2885DA-216C-7738-3AF0-841DD790D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857197-A31A-8EDA-B76A-12CB39746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534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3B447D-DCCA-CC9A-E414-62218BC52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07D8ED-E3DD-46C4-9FCB-D8E2F6A399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BC07B4-5449-C4C7-FF84-E97B894C9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0C0E8F6-B64B-AE5E-0152-B684B5A5A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2D7EADD-F237-6481-F669-59F925EED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BBCC74-23B2-99FF-36CA-94CD74B63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9757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706B9B-FE0E-FF30-3723-285FB6826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1CAD3-2D56-D5E8-FB5C-7135E0BAA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4124FB-1FF6-D354-C70F-39AC85E7A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6587CBA-8376-91EF-A7E1-66A287D4A6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564D291-C34F-2CF1-8638-7D353E9485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18531A-4F4C-CFC4-3697-5F9A7A9B3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6841637-9455-558E-C263-E9B804ADD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09B2068-92F0-42E8-8B60-5EA54D3A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498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6BE2FF-DC42-25F9-E898-255E6EA47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1242D52-F96F-B9D9-8C87-A2BB5AC5E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FEA8E3B-5BD1-18E9-685F-795C67EF2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177FA0E-F141-F12E-2814-985562CD3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5238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6C37C13-A9C7-02A1-C000-2FC52227C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E57F3F0-DF95-EAAC-8C98-10C2F4602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2AB1A3-A832-5D80-9C2C-EFD8C9688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8216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AC2E13-D123-1DC8-1A37-A8F18836B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624102-41C9-B4B7-95F0-DADA548E2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13FA0B1-E0C2-BD6D-6D16-C02C3205CC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1F5B9C3-92C4-E761-1530-58C914D7D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54B34E0-06A0-68FB-22B7-48FC3217A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8E414D-F3D9-C9E0-C131-5F7B94936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2007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797928-4556-A6E4-3430-4858052AA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E031682-520A-12FF-74E1-E5E96BE869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2F12565-FA80-076D-26A5-F3D9C99839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BE40B2-5C23-6E7D-D90B-D9DA3D5B5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2D1E4AD-C1C5-14C4-1D32-DEDA4AA13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E2CEA53-824F-7705-56DA-06A10F841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8095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FB83035-2E99-264F-C75D-FAEA5AD1C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7EB7441-AF8E-64FA-5227-5E49FCD32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72F164-3EA9-BCC7-BEB4-FEF71A53C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ABF87-EFF2-DC93-90CC-77800DCF9A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855A21-142E-FC54-FFBE-1CA4E22FAA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43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A3CEE-5ECD-26AB-449B-49212E032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2B43D4C-56E4-A42A-6490-CCE2708B5A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318181" y="136525"/>
            <a:ext cx="11555638" cy="6584950"/>
          </a:xfr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fr-FR" altLang="fr-FR" sz="2800" b="1" dirty="0">
                <a:latin typeface="+mn-lt"/>
                <a:cs typeface="Arial" panose="020B0604020202020204" pitchFamily="34" charset="0"/>
              </a:rPr>
              <a:t>LE PARTAGE DU MONDE, de</a:t>
            </a:r>
            <a:r>
              <a:rPr lang="fr-FR" sz="2800" b="1" dirty="0">
                <a:latin typeface="+mn-lt"/>
                <a:cs typeface="Arial" panose="020B0604020202020204" pitchFamily="34" charset="0"/>
              </a:rPr>
              <a:t> l’an 200 av. JC à nos jours</a:t>
            </a:r>
            <a:br>
              <a:rPr lang="fr-FR" sz="2800" b="1" dirty="0">
                <a:latin typeface="+mn-lt"/>
                <a:cs typeface="Arial" panose="020B0604020202020204" pitchFamily="34" charset="0"/>
              </a:rPr>
            </a:br>
            <a:r>
              <a:rPr lang="fr-FR" sz="2800" b="1" dirty="0">
                <a:latin typeface="+mn-lt"/>
                <a:cs typeface="Arial" panose="020B0604020202020204" pitchFamily="34" charset="0"/>
              </a:rPr>
              <a:t>Esquisse d’une histoire géopolitique universelle</a:t>
            </a:r>
            <a:br>
              <a:rPr lang="fr-FR" sz="2800" b="1" dirty="0">
                <a:latin typeface="+mn-lt"/>
                <a:cs typeface="Arial" panose="020B0604020202020204" pitchFamily="34" charset="0"/>
              </a:rPr>
            </a:br>
            <a:br>
              <a:rPr lang="fr-FR" sz="2800" b="1" dirty="0">
                <a:latin typeface="+mn-lt"/>
                <a:cs typeface="Arial" panose="020B0604020202020204" pitchFamily="34" charset="0"/>
              </a:rPr>
            </a:br>
            <a:r>
              <a:rPr lang="fr-FR" altLang="fr-FR" sz="2800" b="1" dirty="0">
                <a:latin typeface="+mn-lt"/>
                <a:cs typeface="Arial" panose="020B0604020202020204" pitchFamily="34" charset="0"/>
              </a:rPr>
              <a:t>Mardi 26 mai 2026 (13/14)</a:t>
            </a:r>
            <a:br>
              <a:rPr lang="fr-FR" altLang="fr-FR" sz="2800" b="1" dirty="0">
                <a:latin typeface="+mn-lt"/>
                <a:cs typeface="Arial" panose="020B0604020202020204" pitchFamily="34" charset="0"/>
              </a:rPr>
            </a:br>
            <a:br>
              <a:rPr lang="fr-FR" altLang="fr-FR" sz="2800" b="1" dirty="0">
                <a:latin typeface="+mn-lt"/>
                <a:cs typeface="Arial" panose="020B0604020202020204" pitchFamily="34" charset="0"/>
              </a:rPr>
            </a:br>
            <a:r>
              <a:rPr lang="fr-FR" altLang="fr-FR" sz="2800" b="1" dirty="0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rPr>
              <a:t>8</a:t>
            </a:r>
            <a:r>
              <a:rPr lang="fr-FR" altLang="fr-FR" sz="2800" b="1" baseline="30000" dirty="0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rPr>
              <a:t>ème</a:t>
            </a:r>
            <a:r>
              <a:rPr lang="fr-FR" altLang="fr-FR" sz="2800" b="1" dirty="0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rPr>
              <a:t> période : 1815-1914</a:t>
            </a:r>
            <a:br>
              <a:rPr lang="fr-FR" altLang="fr-FR" sz="2800" b="1" dirty="0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rPr>
            </a:br>
            <a:r>
              <a:rPr lang="fr-FR" sz="2800" b="1" kern="0" dirty="0">
                <a:solidFill>
                  <a:sysClr val="windowText" lastClr="000000"/>
                </a:solidFill>
                <a:latin typeface="+mn-lt"/>
                <a:ea typeface="Times New Roman" panose="02020603050405020304" pitchFamily="18" charset="0"/>
              </a:rPr>
              <a:t>Europe et Russie à la conquête de l’Orient et de l’Asie</a:t>
            </a:r>
            <a:br>
              <a:rPr lang="fr-FR" sz="2800" b="1" kern="0" dirty="0">
                <a:solidFill>
                  <a:sysClr val="windowText" lastClr="000000"/>
                </a:solidFill>
                <a:latin typeface="+mn-lt"/>
                <a:ea typeface="Times New Roman" panose="02020603050405020304" pitchFamily="18" charset="0"/>
              </a:rPr>
            </a:br>
            <a:br>
              <a:rPr lang="fr-FR" sz="2800" b="1" kern="0" dirty="0">
                <a:solidFill>
                  <a:sysClr val="windowText" lastClr="000000"/>
                </a:solidFill>
                <a:latin typeface="+mn-lt"/>
                <a:ea typeface="Times New Roman" panose="02020603050405020304" pitchFamily="18" charset="0"/>
              </a:rPr>
            </a:br>
            <a:r>
              <a:rPr lang="fr-FR" sz="2800" b="1" dirty="0"/>
              <a:t>1830-1914 : La conquête et la colonisation européenne de l’Afrique</a:t>
            </a:r>
            <a:endParaRPr lang="fr-FR" sz="28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23482A3-3B0C-5439-8FF8-6E7FAEEC4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C08FF-24FF-499B-80B5-AC5D693AFF68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4940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46566-9CAF-B88B-9F7B-E30857694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FBE579-9855-9ADA-1ED1-37FF4B4A1404}"/>
              </a:ext>
            </a:extLst>
          </p:cNvPr>
          <p:cNvSpPr/>
          <p:nvPr/>
        </p:nvSpPr>
        <p:spPr>
          <a:xfrm>
            <a:off x="122094" y="138665"/>
            <a:ext cx="4888405" cy="37856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1830-1847 : La conquête française de l’Algérie</a:t>
            </a:r>
          </a:p>
          <a:p>
            <a:r>
              <a:rPr lang="fr-FR" sz="1600" b="1" dirty="0"/>
              <a:t>1818-1830 : Le règne de Hussein, le dernier dey d’Alger </a:t>
            </a:r>
          </a:p>
          <a:p>
            <a:endParaRPr lang="fr-FR" sz="1600" dirty="0"/>
          </a:p>
          <a:p>
            <a:r>
              <a:rPr lang="fr-FR" sz="1600" dirty="0"/>
              <a:t>*1818 : </a:t>
            </a:r>
            <a:r>
              <a:rPr lang="fr-FR" sz="1600" u="sng" dirty="0"/>
              <a:t>Hussein</a:t>
            </a:r>
            <a:r>
              <a:rPr lang="fr-FR" sz="1600" dirty="0"/>
              <a:t>, le dernier dey d’Alger</a:t>
            </a:r>
          </a:p>
          <a:p>
            <a:r>
              <a:rPr lang="fr-FR" sz="1600" dirty="0"/>
              <a:t>Dans un contexte de disparition de la course</a:t>
            </a:r>
          </a:p>
          <a:p>
            <a:r>
              <a:rPr lang="fr-FR" sz="1600" dirty="0"/>
              <a:t>Et donc de très importants revenus</a:t>
            </a:r>
          </a:p>
          <a:p>
            <a:endParaRPr lang="fr-FR" sz="1600" dirty="0"/>
          </a:p>
          <a:p>
            <a:r>
              <a:rPr lang="fr-FR" sz="1600" dirty="0"/>
              <a:t>NB : 1700 : Alger : 100 000 hommes et 22 000 captifs</a:t>
            </a:r>
          </a:p>
          <a:p>
            <a:r>
              <a:rPr lang="fr-FR" sz="1600" dirty="0"/>
              <a:t>*1830 : 30 000 hommes et quelques dizaines de captifs</a:t>
            </a:r>
          </a:p>
          <a:p>
            <a:endParaRPr lang="fr-FR" sz="1600" dirty="0"/>
          </a:p>
          <a:p>
            <a:r>
              <a:rPr lang="fr-FR" sz="1600" dirty="0"/>
              <a:t>NB : 1817 : Mécontents, de nombreux janissaires</a:t>
            </a:r>
          </a:p>
          <a:p>
            <a:r>
              <a:rPr lang="fr-FR" sz="1600" dirty="0"/>
              <a:t>Se sont révoltés et ont été massacrés</a:t>
            </a:r>
          </a:p>
          <a:p>
            <a:r>
              <a:rPr lang="fr-FR" sz="1600" dirty="0"/>
              <a:t>Par le précédent dey, Ali ben Ahmed</a:t>
            </a:r>
          </a:p>
          <a:p>
            <a:r>
              <a:rPr lang="fr-FR" sz="1600" dirty="0"/>
              <a:t>*1816 : A Tunis, les janissaires sont partis</a:t>
            </a:r>
          </a:p>
          <a:p>
            <a:r>
              <a:rPr lang="fr-FR" sz="1600" dirty="0"/>
              <a:t>*1826 : Fin des janissaires dans l’Empire ottoman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FC36D2D-E22A-DC1F-2177-08E6AACDA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A136BA18-03F2-9EED-9F55-BE2CE468FD88}"/>
              </a:ext>
            </a:extLst>
          </p:cNvPr>
          <p:cNvSpPr/>
          <p:nvPr/>
        </p:nvSpPr>
        <p:spPr>
          <a:xfrm>
            <a:off x="8733110" y="701945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710625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EEA80-45F8-E2DE-0C8F-889A92233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FA7DDCB-3EC4-BC7B-0E6C-8E85B005D438}"/>
              </a:ext>
            </a:extLst>
          </p:cNvPr>
          <p:cNvSpPr/>
          <p:nvPr/>
        </p:nvSpPr>
        <p:spPr>
          <a:xfrm>
            <a:off x="122094" y="138665"/>
            <a:ext cx="6108225" cy="57554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1827-1830 : </a:t>
            </a:r>
            <a:r>
              <a:rPr lang="fr-FR" sz="1600" b="1" i="1" dirty="0"/>
              <a:t>L’affaire de l’éventail</a:t>
            </a:r>
            <a:r>
              <a:rPr lang="fr-FR" sz="1600" b="1" dirty="0"/>
              <a:t> déclenche un conflit diplomatique entre la France et Alger</a:t>
            </a:r>
          </a:p>
          <a:p>
            <a:endParaRPr lang="fr-FR" sz="1600" dirty="0"/>
          </a:p>
          <a:p>
            <a:r>
              <a:rPr lang="fr-FR" sz="1600" dirty="0"/>
              <a:t>*29 avril 1827 : A Alger, le dey </a:t>
            </a:r>
            <a:r>
              <a:rPr lang="fr-FR" sz="1600" u="sng" dirty="0"/>
              <a:t>Hussein</a:t>
            </a:r>
            <a:r>
              <a:rPr lang="fr-FR" sz="1600" dirty="0"/>
              <a:t> s’emporte</a:t>
            </a:r>
          </a:p>
          <a:p>
            <a:r>
              <a:rPr lang="fr-FR" sz="1600" dirty="0"/>
              <a:t>Contre le consul français </a:t>
            </a:r>
            <a:r>
              <a:rPr lang="fr-FR" sz="1600" u="sng" dirty="0"/>
              <a:t>Pierre </a:t>
            </a:r>
            <a:r>
              <a:rPr lang="fr-FR" sz="1600" u="sng" dirty="0" err="1"/>
              <a:t>Deval</a:t>
            </a:r>
            <a:endParaRPr lang="fr-FR" sz="1600" u="sng" dirty="0"/>
          </a:p>
          <a:p>
            <a:r>
              <a:rPr lang="fr-FR" sz="1600" dirty="0"/>
              <a:t>A propos d’un contentieux financier…</a:t>
            </a:r>
          </a:p>
          <a:p>
            <a:endParaRPr lang="fr-FR" sz="1600" dirty="0"/>
          </a:p>
          <a:p>
            <a:r>
              <a:rPr lang="fr-FR" sz="1600" dirty="0"/>
              <a:t>NB : 1790-1800</a:t>
            </a:r>
          </a:p>
          <a:p>
            <a:r>
              <a:rPr lang="fr-FR" sz="1600" dirty="0"/>
              <a:t>Du blé algérien fourni à la France en déficit céréalier</a:t>
            </a:r>
          </a:p>
          <a:p>
            <a:r>
              <a:rPr lang="fr-FR" sz="1600" dirty="0"/>
              <a:t>Par des </a:t>
            </a:r>
            <a:r>
              <a:rPr lang="fr-FR" sz="1600" i="1" dirty="0"/>
              <a:t>granas</a:t>
            </a:r>
            <a:r>
              <a:rPr lang="fr-FR" sz="1600" dirty="0"/>
              <a:t>, marchands juifs d’Alger originaires de Livourne</a:t>
            </a:r>
          </a:p>
          <a:p>
            <a:r>
              <a:rPr lang="fr-FR" sz="1600" dirty="0"/>
              <a:t>Les </a:t>
            </a:r>
            <a:r>
              <a:rPr lang="fr-FR" sz="1600" dirty="0" err="1"/>
              <a:t>Bacri</a:t>
            </a:r>
            <a:r>
              <a:rPr lang="fr-FR" sz="1600" dirty="0"/>
              <a:t> et les </a:t>
            </a:r>
            <a:r>
              <a:rPr lang="fr-FR" sz="1600" dirty="0" err="1"/>
              <a:t>Busnach</a:t>
            </a:r>
            <a:r>
              <a:rPr lang="fr-FR" sz="1600" dirty="0"/>
              <a:t> ; Et blé jamais payé…</a:t>
            </a:r>
          </a:p>
          <a:p>
            <a:endParaRPr lang="fr-FR" sz="1600" dirty="0"/>
          </a:p>
          <a:p>
            <a:r>
              <a:rPr lang="fr-FR" sz="1600" dirty="0"/>
              <a:t>*Juillet 1827 : Après </a:t>
            </a:r>
            <a:r>
              <a:rPr lang="fr-FR" sz="1600" i="1" dirty="0"/>
              <a:t>le coup d’éventail</a:t>
            </a:r>
            <a:r>
              <a:rPr lang="fr-FR" sz="1600" dirty="0"/>
              <a:t>, l’affaire s’envenime</a:t>
            </a:r>
          </a:p>
          <a:p>
            <a:r>
              <a:rPr lang="fr-FR" sz="1600" dirty="0"/>
              <a:t>Déclaration de guerre et blocus du port d’Alger</a:t>
            </a:r>
          </a:p>
          <a:p>
            <a:endParaRPr lang="fr-FR" sz="1600" dirty="0"/>
          </a:p>
          <a:p>
            <a:r>
              <a:rPr lang="fr-FR" sz="1600" dirty="0"/>
              <a:t>NB : Rappel…</a:t>
            </a:r>
          </a:p>
          <a:p>
            <a:r>
              <a:rPr lang="fr-FR" sz="1600" dirty="0"/>
              <a:t>Oct. 1827 : Lors de la guerre d’indépendance de la Grèce…</a:t>
            </a:r>
          </a:p>
          <a:p>
            <a:r>
              <a:rPr lang="fr-FR" sz="1600" dirty="0"/>
              <a:t>Victoire navale anglo-française à Navarin</a:t>
            </a:r>
          </a:p>
          <a:p>
            <a:r>
              <a:rPr lang="fr-FR" sz="1600" dirty="0"/>
              <a:t>Contre les Ottomans de Mahmoud II</a:t>
            </a:r>
          </a:p>
          <a:p>
            <a:r>
              <a:rPr lang="fr-FR" sz="1600" dirty="0"/>
              <a:t>A qui Hussein Dey apportera son coûteux soutien</a:t>
            </a:r>
          </a:p>
          <a:p>
            <a:endParaRPr lang="fr-FR" sz="1600" dirty="0"/>
          </a:p>
          <a:p>
            <a:r>
              <a:rPr lang="fr-FR" sz="1600" dirty="0"/>
              <a:t>*1828 : En France…</a:t>
            </a:r>
          </a:p>
          <a:p>
            <a:r>
              <a:rPr lang="fr-FR" sz="1600" dirty="0"/>
              <a:t>Une expédition </a:t>
            </a:r>
            <a:r>
              <a:rPr lang="fr-FR" sz="1600" i="1" dirty="0"/>
              <a:t>punitive</a:t>
            </a:r>
            <a:r>
              <a:rPr lang="fr-FR" sz="1600" dirty="0"/>
              <a:t> est envisagée ; Voire la conquête…</a:t>
            </a:r>
          </a:p>
        </p:txBody>
      </p:sp>
    </p:spTree>
    <p:extLst>
      <p:ext uri="{BB962C8B-B14F-4D97-AF65-F5344CB8AC3E}">
        <p14:creationId xmlns:p14="http://schemas.microsoft.com/office/powerpoint/2010/main" val="1288703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095" y="138665"/>
            <a:ext cx="4521026" cy="47705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1827-1830 : </a:t>
            </a:r>
            <a:r>
              <a:rPr lang="fr-FR" sz="1600" b="1" i="1" dirty="0"/>
              <a:t>L’affaire de l’éventail</a:t>
            </a:r>
            <a:r>
              <a:rPr lang="fr-FR" sz="1600" b="1" dirty="0"/>
              <a:t> déclenche un conflit diplomatique entre la France et Alger</a:t>
            </a:r>
          </a:p>
          <a:p>
            <a:endParaRPr lang="fr-FR" sz="1600" dirty="0"/>
          </a:p>
          <a:p>
            <a:r>
              <a:rPr lang="fr-FR" sz="1600" dirty="0"/>
              <a:t>*1828 : Pour le roi de France </a:t>
            </a:r>
            <a:r>
              <a:rPr lang="fr-FR" sz="1600" u="sng" dirty="0"/>
              <a:t>Charles X</a:t>
            </a:r>
            <a:r>
              <a:rPr lang="fr-FR" sz="1600" dirty="0"/>
              <a:t>…</a:t>
            </a:r>
          </a:p>
          <a:p>
            <a:endParaRPr lang="fr-FR" sz="1600" dirty="0"/>
          </a:p>
          <a:p>
            <a:r>
              <a:rPr lang="fr-FR" sz="1600" dirty="0"/>
              <a:t>a) Renforcer sa position intérieure fragile</a:t>
            </a:r>
          </a:p>
          <a:p>
            <a:r>
              <a:rPr lang="fr-FR" sz="1600" dirty="0"/>
              <a:t>Par un succès militaire extérieur</a:t>
            </a:r>
          </a:p>
          <a:p>
            <a:endParaRPr lang="fr-FR" sz="1600" dirty="0"/>
          </a:p>
          <a:p>
            <a:r>
              <a:rPr lang="fr-FR" sz="1600" dirty="0"/>
              <a:t>b) Et à l’extérieur…</a:t>
            </a:r>
          </a:p>
          <a:p>
            <a:r>
              <a:rPr lang="fr-FR" sz="1600" dirty="0"/>
              <a:t>*Depuis 1815, En Europe</a:t>
            </a:r>
          </a:p>
          <a:p>
            <a:r>
              <a:rPr lang="fr-FR" sz="1600" dirty="0"/>
              <a:t>La France vaincue est mise à l’écart</a:t>
            </a:r>
          </a:p>
          <a:p>
            <a:endParaRPr lang="fr-FR" sz="1600" dirty="0"/>
          </a:p>
          <a:p>
            <a:r>
              <a:rPr lang="fr-FR" sz="1600" dirty="0"/>
              <a:t>*</a:t>
            </a:r>
            <a:r>
              <a:rPr lang="fr-FR" sz="1600" u="sng" dirty="0"/>
              <a:t>Mais</a:t>
            </a:r>
            <a:r>
              <a:rPr lang="fr-FR" sz="1600" dirty="0"/>
              <a:t> après les succès d’Espagne (1820)</a:t>
            </a:r>
          </a:p>
          <a:p>
            <a:r>
              <a:rPr lang="fr-FR" sz="1600" dirty="0"/>
              <a:t>Et de Grèce (1827)</a:t>
            </a:r>
          </a:p>
          <a:p>
            <a:r>
              <a:rPr lang="fr-FR" sz="1600" dirty="0"/>
              <a:t>Elle réoriente sa politique étrangère</a:t>
            </a:r>
          </a:p>
          <a:p>
            <a:r>
              <a:rPr lang="fr-FR" sz="1600" dirty="0"/>
              <a:t>Vers </a:t>
            </a:r>
            <a:r>
              <a:rPr lang="fr-FR" sz="1600" i="1" dirty="0"/>
              <a:t>l’espace méditerranéen</a:t>
            </a:r>
            <a:r>
              <a:rPr lang="fr-FR" sz="1600" dirty="0"/>
              <a:t>…</a:t>
            </a:r>
          </a:p>
          <a:p>
            <a:endParaRPr lang="fr-FR" sz="1600" dirty="0"/>
          </a:p>
          <a:p>
            <a:r>
              <a:rPr lang="fr-FR" sz="1600" dirty="0"/>
              <a:t>*Donc, la manière forte</a:t>
            </a:r>
          </a:p>
          <a:p>
            <a:r>
              <a:rPr lang="fr-FR" sz="1600" dirty="0"/>
              <a:t>Mais à Paris, d’autres voix se font entendre…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3BDB11-8166-F44D-1CB0-B98CD159A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647" y="137381"/>
            <a:ext cx="7283141" cy="4404139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5D3E77-C6BB-879D-8B0A-339FF4B1AAE5}"/>
              </a:ext>
            </a:extLst>
          </p:cNvPr>
          <p:cNvSpPr/>
          <p:nvPr/>
        </p:nvSpPr>
        <p:spPr>
          <a:xfrm>
            <a:off x="9250237" y="4195726"/>
            <a:ext cx="2819668" cy="345794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La Méditerranée au XIXe siècle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C2DA39C3-0890-3D02-D8B5-D53DA0CE93A8}"/>
              </a:ext>
            </a:extLst>
          </p:cNvPr>
          <p:cNvSpPr/>
          <p:nvPr/>
        </p:nvSpPr>
        <p:spPr>
          <a:xfrm>
            <a:off x="6663553" y="2198893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6CB0239-ED50-9705-320F-7C6003521DF5}"/>
              </a:ext>
            </a:extLst>
          </p:cNvPr>
          <p:cNvSpPr/>
          <p:nvPr/>
        </p:nvSpPr>
        <p:spPr>
          <a:xfrm>
            <a:off x="6478589" y="137379"/>
            <a:ext cx="283126" cy="281113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233328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2B91514-C180-6B4B-6AF7-90BC106FD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647" y="137381"/>
            <a:ext cx="7283141" cy="4404139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B4E9ED6-1D9F-3297-3FCA-6C8861E9DD55}"/>
              </a:ext>
            </a:extLst>
          </p:cNvPr>
          <p:cNvSpPr/>
          <p:nvPr/>
        </p:nvSpPr>
        <p:spPr>
          <a:xfrm>
            <a:off x="9250237" y="4195726"/>
            <a:ext cx="2819668" cy="345794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La Méditerranée au XIXe siècle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B4F1600C-067E-499B-02BD-A94DFD8C799E}"/>
              </a:ext>
            </a:extLst>
          </p:cNvPr>
          <p:cNvSpPr/>
          <p:nvPr/>
        </p:nvSpPr>
        <p:spPr>
          <a:xfrm>
            <a:off x="6663553" y="2198893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5D9D4782-E8FB-50C4-A501-C93396BA8D65}"/>
              </a:ext>
            </a:extLst>
          </p:cNvPr>
          <p:cNvSpPr/>
          <p:nvPr/>
        </p:nvSpPr>
        <p:spPr>
          <a:xfrm>
            <a:off x="10376945" y="3429000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5F3F0A0-3E58-C06C-3637-A6C311192109}"/>
              </a:ext>
            </a:extLst>
          </p:cNvPr>
          <p:cNvSpPr/>
          <p:nvPr/>
        </p:nvSpPr>
        <p:spPr>
          <a:xfrm>
            <a:off x="6478589" y="137379"/>
            <a:ext cx="283126" cy="281113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1E3AF8A-D252-F8B4-3E78-E2D7705B5B2C}"/>
              </a:ext>
            </a:extLst>
          </p:cNvPr>
          <p:cNvSpPr/>
          <p:nvPr/>
        </p:nvSpPr>
        <p:spPr>
          <a:xfrm>
            <a:off x="11220497" y="2758440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61598621-66A0-89D6-8526-0801261824FC}"/>
              </a:ext>
            </a:extLst>
          </p:cNvPr>
          <p:cNvSpPr/>
          <p:nvPr/>
        </p:nvSpPr>
        <p:spPr>
          <a:xfrm>
            <a:off x="7588113" y="2251132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B76E513-B076-9560-0B25-ABA74B7D35C5}"/>
              </a:ext>
            </a:extLst>
          </p:cNvPr>
          <p:cNvSpPr/>
          <p:nvPr/>
        </p:nvSpPr>
        <p:spPr>
          <a:xfrm>
            <a:off x="7943713" y="2898996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13" y="137379"/>
            <a:ext cx="4659917" cy="60939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500" b="1" dirty="0"/>
              <a:t>1827-1830 : </a:t>
            </a:r>
            <a:r>
              <a:rPr lang="fr-FR" sz="1500" b="1" i="1" dirty="0"/>
              <a:t>L’affaire de l’éventail</a:t>
            </a:r>
            <a:r>
              <a:rPr lang="fr-FR" sz="1500" b="1" dirty="0"/>
              <a:t> déclenche un conflit diplomatique entre la France et Alger</a:t>
            </a:r>
          </a:p>
          <a:p>
            <a:endParaRPr lang="fr-FR" sz="1500" dirty="0"/>
          </a:p>
          <a:p>
            <a:r>
              <a:rPr lang="fr-FR" sz="1500" dirty="0"/>
              <a:t>*1828 : Depuis l’expédition d’Egypte de</a:t>
            </a:r>
            <a:r>
              <a:rPr lang="fr-FR" sz="1500" dirty="0">
                <a:ea typeface="Times New Roman" panose="02020603050405020304" pitchFamily="18" charset="0"/>
              </a:rPr>
              <a:t> Bonaparte (1798)</a:t>
            </a:r>
          </a:p>
          <a:p>
            <a:r>
              <a:rPr lang="fr-FR" sz="1500" dirty="0">
                <a:ea typeface="Times New Roman" panose="02020603050405020304" pitchFamily="18" charset="0"/>
              </a:rPr>
              <a:t>La </a:t>
            </a:r>
            <a:r>
              <a:rPr lang="fr-FR" sz="1500" i="1" dirty="0">
                <a:ea typeface="Times New Roman" panose="02020603050405020304" pitchFamily="18" charset="0"/>
              </a:rPr>
              <a:t>cause arabe</a:t>
            </a:r>
            <a:r>
              <a:rPr lang="fr-FR" sz="1500" dirty="0">
                <a:ea typeface="Times New Roman" panose="02020603050405020304" pitchFamily="18" charset="0"/>
              </a:rPr>
              <a:t> reçoit </a:t>
            </a:r>
            <a:r>
              <a:rPr lang="fr-FR" sz="1400" dirty="0">
                <a:ea typeface="Times New Roman" panose="02020603050405020304" pitchFamily="18" charset="0"/>
              </a:rPr>
              <a:t>un large écho dans l’opinion française</a:t>
            </a:r>
            <a:endParaRPr lang="fr-FR" sz="1400" dirty="0"/>
          </a:p>
          <a:p>
            <a:endParaRPr lang="fr-FR" sz="1500" dirty="0"/>
          </a:p>
          <a:p>
            <a:r>
              <a:rPr lang="fr-FR" sz="1500" dirty="0"/>
              <a:t>*Pour les </a:t>
            </a:r>
            <a:r>
              <a:rPr lang="fr-FR" sz="1500" i="1" dirty="0"/>
              <a:t>arabophiles</a:t>
            </a:r>
            <a:r>
              <a:rPr lang="fr-FR" sz="1500" dirty="0"/>
              <a:t>, faire l’économie de la conquête</a:t>
            </a:r>
          </a:p>
          <a:p>
            <a:r>
              <a:rPr lang="fr-FR" sz="1500" dirty="0"/>
              <a:t>Et se tourner vers l’Egypte…</a:t>
            </a:r>
          </a:p>
          <a:p>
            <a:endParaRPr lang="fr-FR" sz="1500" dirty="0"/>
          </a:p>
          <a:p>
            <a:r>
              <a:rPr lang="fr-FR" sz="1500" dirty="0"/>
              <a:t>*Depuis 1815</a:t>
            </a:r>
          </a:p>
          <a:p>
            <a:r>
              <a:rPr lang="fr-FR" sz="1500" dirty="0"/>
              <a:t>La France soutient l’Egypte du </a:t>
            </a:r>
            <a:r>
              <a:rPr lang="fr-FR" sz="1500" i="1" dirty="0"/>
              <a:t>modernisateur</a:t>
            </a:r>
            <a:r>
              <a:rPr lang="fr-FR" sz="1500" dirty="0"/>
              <a:t> </a:t>
            </a:r>
            <a:r>
              <a:rPr lang="fr-FR" sz="1500" u="sng" dirty="0"/>
              <a:t>Mehmet Ali</a:t>
            </a:r>
          </a:p>
          <a:p>
            <a:r>
              <a:rPr lang="fr-FR" sz="1500" dirty="0"/>
              <a:t>Charles X tente de lier les deux sujets</a:t>
            </a:r>
          </a:p>
          <a:p>
            <a:endParaRPr lang="fr-FR" sz="1500" dirty="0"/>
          </a:p>
          <a:p>
            <a:r>
              <a:rPr lang="fr-FR" sz="1500" dirty="0"/>
              <a:t>*A Alexandrie, négociations avec Mehmet Ali</a:t>
            </a:r>
          </a:p>
          <a:p>
            <a:r>
              <a:rPr lang="fr-FR" sz="1500" dirty="0"/>
              <a:t>Pour qu’il conquière, avec le soutien français</a:t>
            </a:r>
          </a:p>
          <a:p>
            <a:r>
              <a:rPr lang="fr-FR" sz="1500" dirty="0"/>
              <a:t>Les trois régences </a:t>
            </a:r>
            <a:r>
              <a:rPr lang="fr-FR" sz="1500" i="1" dirty="0"/>
              <a:t>arabes</a:t>
            </a:r>
            <a:r>
              <a:rPr lang="fr-FR" sz="1500" dirty="0"/>
              <a:t> : Alger, Tunis et Tripoli</a:t>
            </a:r>
          </a:p>
          <a:p>
            <a:endParaRPr lang="fr-FR" sz="1500" dirty="0"/>
          </a:p>
          <a:p>
            <a:r>
              <a:rPr lang="fr-FR" sz="1500" dirty="0"/>
              <a:t>*Mais celui-ci cherche d’abord</a:t>
            </a:r>
          </a:p>
          <a:p>
            <a:r>
              <a:rPr lang="fr-FR" sz="1500" dirty="0"/>
              <a:t>A reconstituer sa flotte détruite à Navarin</a:t>
            </a:r>
          </a:p>
          <a:p>
            <a:r>
              <a:rPr lang="fr-FR" sz="1500" dirty="0"/>
              <a:t>Et il est plus intéressé par la Syrie </a:t>
            </a:r>
            <a:r>
              <a:rPr lang="fr-FR" sz="1500" i="1" dirty="0"/>
              <a:t>ottomane</a:t>
            </a:r>
          </a:p>
          <a:p>
            <a:endParaRPr lang="fr-FR" sz="1500" dirty="0"/>
          </a:p>
          <a:p>
            <a:r>
              <a:rPr lang="fr-FR" sz="1500" dirty="0"/>
              <a:t>NB : A Tunis, le consul </a:t>
            </a:r>
            <a:r>
              <a:rPr lang="fr-FR" sz="1500" u="sng" dirty="0"/>
              <a:t>Mathieu de Lesseps</a:t>
            </a:r>
            <a:r>
              <a:rPr lang="fr-FR" sz="1500" dirty="0"/>
              <a:t> propose</a:t>
            </a:r>
          </a:p>
          <a:p>
            <a:r>
              <a:rPr lang="fr-FR" sz="1500" dirty="0"/>
              <a:t>De céder Constantine </a:t>
            </a:r>
            <a:r>
              <a:rPr lang="fr-FR" sz="1500" u="sng" dirty="0"/>
              <a:t>ou</a:t>
            </a:r>
            <a:r>
              <a:rPr lang="fr-FR" sz="1500" dirty="0"/>
              <a:t> Oran au bey de Tunis</a:t>
            </a:r>
          </a:p>
          <a:p>
            <a:endParaRPr lang="fr-FR" sz="1500" dirty="0"/>
          </a:p>
          <a:p>
            <a:r>
              <a:rPr lang="fr-FR" sz="1500" dirty="0"/>
              <a:t>*Et finalement</a:t>
            </a:r>
          </a:p>
          <a:p>
            <a:r>
              <a:rPr lang="fr-FR" sz="1500" dirty="0"/>
              <a:t>C’est la manière forte qui est choisie…</a:t>
            </a:r>
          </a:p>
        </p:txBody>
      </p:sp>
    </p:spTree>
    <p:extLst>
      <p:ext uri="{BB962C8B-B14F-4D97-AF65-F5344CB8AC3E}">
        <p14:creationId xmlns:p14="http://schemas.microsoft.com/office/powerpoint/2010/main" val="147091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094" y="138665"/>
            <a:ext cx="4767041" cy="493981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1830-1833 : La 1</a:t>
            </a:r>
            <a:r>
              <a:rPr lang="fr-FR" sz="1600" b="1" baseline="30000" dirty="0"/>
              <a:t>ère</a:t>
            </a:r>
            <a:r>
              <a:rPr lang="fr-FR" sz="1600" b="1" dirty="0"/>
              <a:t> conquête de l’Algérie : Débarqués à Sidi-</a:t>
            </a:r>
            <a:r>
              <a:rPr lang="fr-FR" sz="1600" b="1" dirty="0" err="1"/>
              <a:t>Ferruch</a:t>
            </a:r>
            <a:r>
              <a:rPr lang="fr-FR" sz="1600" b="1" dirty="0"/>
              <a:t>, les Français s’emparent d’Alger ; Puis des ports d’Oran à l’ouest, Bône et Bougie à l’est ; A l’est, à Constantine, le beylik turc Ahmed résiste</a:t>
            </a:r>
          </a:p>
          <a:p>
            <a:endParaRPr lang="fr-FR" sz="1600" dirty="0"/>
          </a:p>
          <a:p>
            <a:r>
              <a:rPr lang="fr-FR" sz="1500" dirty="0"/>
              <a:t>*14 juin 1830 : </a:t>
            </a:r>
            <a:r>
              <a:rPr lang="fr-FR" sz="1500" u="sng" dirty="0"/>
              <a:t>A l’ouest d’Alger, un corps expéditionnaire</a:t>
            </a:r>
          </a:p>
          <a:p>
            <a:r>
              <a:rPr lang="fr-FR" sz="1500" u="sng" dirty="0"/>
              <a:t>Débarque à Sidi-</a:t>
            </a:r>
            <a:r>
              <a:rPr lang="fr-FR" sz="1500" u="sng" dirty="0" err="1"/>
              <a:t>Ferruch</a:t>
            </a:r>
            <a:r>
              <a:rPr lang="fr-FR" sz="1500" dirty="0"/>
              <a:t> ; Et…</a:t>
            </a:r>
          </a:p>
          <a:p>
            <a:endParaRPr lang="fr-FR" sz="1500" dirty="0"/>
          </a:p>
          <a:p>
            <a:r>
              <a:rPr lang="fr-FR" sz="1500" dirty="0"/>
              <a:t>*5 juillet 1830 : Arrivant de l’intérieur</a:t>
            </a:r>
          </a:p>
          <a:p>
            <a:r>
              <a:rPr lang="fr-FR" sz="1500" dirty="0"/>
              <a:t>Les Français s’emparent d’Alger…</a:t>
            </a:r>
          </a:p>
          <a:p>
            <a:r>
              <a:rPr lang="fr-FR" sz="1600" dirty="0"/>
              <a:t>NB : Les canons algérois étaient dirigés vers le large</a:t>
            </a:r>
          </a:p>
          <a:p>
            <a:endParaRPr lang="fr-FR" sz="1600" dirty="0"/>
          </a:p>
          <a:p>
            <a:r>
              <a:rPr lang="fr-FR" sz="1600" dirty="0"/>
              <a:t>*1831-33 : Conquêtes des principaux ports</a:t>
            </a:r>
          </a:p>
          <a:p>
            <a:r>
              <a:rPr lang="fr-FR" sz="1600" dirty="0"/>
              <a:t>Du </a:t>
            </a:r>
            <a:r>
              <a:rPr lang="fr-FR" sz="1600" i="1" dirty="0"/>
              <a:t>Tell</a:t>
            </a:r>
            <a:r>
              <a:rPr lang="fr-FR" sz="1600" dirty="0"/>
              <a:t>, zone côtière peuplée : Oran, Bône et Bougie</a:t>
            </a:r>
          </a:p>
          <a:p>
            <a:r>
              <a:rPr lang="fr-FR" sz="1600" dirty="0"/>
              <a:t>NB : Et à l’intérieur, brièvement de Médéa</a:t>
            </a:r>
          </a:p>
          <a:p>
            <a:endParaRPr lang="fr-FR" sz="1600" dirty="0"/>
          </a:p>
          <a:p>
            <a:r>
              <a:rPr lang="fr-FR" sz="1600" dirty="0"/>
              <a:t>*A Oran, le beylik est destitué ; En revanche…</a:t>
            </a:r>
          </a:p>
          <a:p>
            <a:r>
              <a:rPr lang="fr-FR" sz="1600" dirty="0"/>
              <a:t>*A l’est, </a:t>
            </a:r>
            <a:r>
              <a:rPr lang="fr-FR" sz="1600" u="sng" dirty="0"/>
              <a:t>Ahmed</a:t>
            </a:r>
            <a:r>
              <a:rPr lang="fr-FR" sz="1600" dirty="0"/>
              <a:t>, le beylik de Constantine (1826), résiste</a:t>
            </a:r>
          </a:p>
          <a:p>
            <a:endParaRPr lang="fr-FR" sz="1600" dirty="0"/>
          </a:p>
          <a:p>
            <a:r>
              <a:rPr lang="fr-FR" sz="1600" dirty="0"/>
              <a:t>*Et à l’ouest…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6D2705B-EC56-4F2C-94E7-4022BD7C3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64108FC6-2918-D6F1-A6C3-4E60DF6394E2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DD0D1062-E7E3-DA57-8B89-333B867E745A}"/>
              </a:ext>
            </a:extLst>
          </p:cNvPr>
          <p:cNvSpPr/>
          <p:nvPr/>
        </p:nvSpPr>
        <p:spPr>
          <a:xfrm>
            <a:off x="11221749" y="742025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DD787F9C-F8DD-F027-33DD-4D5D65A3F94D}"/>
              </a:ext>
            </a:extLst>
          </p:cNvPr>
          <p:cNvCxnSpPr>
            <a:cxnSpLocks/>
          </p:cNvCxnSpPr>
          <p:nvPr/>
        </p:nvCxnSpPr>
        <p:spPr>
          <a:xfrm flipH="1">
            <a:off x="6764529" y="742025"/>
            <a:ext cx="316786" cy="775089"/>
          </a:xfrm>
          <a:prstGeom prst="straightConnector1">
            <a:avLst/>
          </a:prstGeom>
          <a:ln w="76200">
            <a:solidFill>
              <a:srgbClr val="0070C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8A07967-3B03-3B4A-C1B7-E70BE59AF94F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9692640" y="294640"/>
            <a:ext cx="156304" cy="488025"/>
          </a:xfrm>
          <a:prstGeom prst="straightConnector1">
            <a:avLst/>
          </a:prstGeom>
          <a:ln w="76200">
            <a:solidFill>
              <a:srgbClr val="0070C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7ABA9E6A-6359-6EBE-DA3D-BF524A9417C4}"/>
              </a:ext>
            </a:extLst>
          </p:cNvPr>
          <p:cNvCxnSpPr>
            <a:cxnSpLocks/>
            <a:endCxn id="16" idx="0"/>
          </p:cNvCxnSpPr>
          <p:nvPr/>
        </p:nvCxnSpPr>
        <p:spPr>
          <a:xfrm flipH="1">
            <a:off x="11301824" y="294640"/>
            <a:ext cx="80074" cy="447385"/>
          </a:xfrm>
          <a:prstGeom prst="straightConnector1">
            <a:avLst/>
          </a:prstGeom>
          <a:ln w="76200">
            <a:solidFill>
              <a:srgbClr val="0070C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lipse 2">
            <a:extLst>
              <a:ext uri="{FF2B5EF4-FFF2-40B4-BE49-F238E27FC236}">
                <a16:creationId xmlns:a16="http://schemas.microsoft.com/office/drawing/2014/main" id="{93FBF483-F316-7BA4-57DF-331DE76E6112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6854C6F7-4456-6FF3-AFB4-D59BFA79A7E1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1CD8A009-4ABE-4643-F4E9-25238E964F76}"/>
              </a:ext>
            </a:extLst>
          </p:cNvPr>
          <p:cNvSpPr/>
          <p:nvPr/>
        </p:nvSpPr>
        <p:spPr>
          <a:xfrm>
            <a:off x="8424403" y="1061897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A81AA71-A5C1-0F07-5FC0-F0F352357DBD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3458931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7771C-F396-257A-E97C-7CF714B86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F250921-5C4F-2D07-83CA-B32E2368C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45082961-107D-E658-FB2B-DBFCDA5C76AD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B6159827-2D1B-3CFB-26DC-6E625F2B7136}"/>
              </a:ext>
            </a:extLst>
          </p:cNvPr>
          <p:cNvSpPr/>
          <p:nvPr/>
        </p:nvSpPr>
        <p:spPr>
          <a:xfrm>
            <a:off x="11221749" y="74202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22F20857-A865-5EF6-A62F-CC0B2EC43282}"/>
              </a:ext>
            </a:extLst>
          </p:cNvPr>
          <p:cNvCxnSpPr>
            <a:cxnSpLocks/>
          </p:cNvCxnSpPr>
          <p:nvPr/>
        </p:nvCxnSpPr>
        <p:spPr>
          <a:xfrm flipH="1">
            <a:off x="6387302" y="1863379"/>
            <a:ext cx="557317" cy="227948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DA092B2-A17A-57CA-F85E-2FC63FDA2CD8}"/>
              </a:ext>
            </a:extLst>
          </p:cNvPr>
          <p:cNvSpPr/>
          <p:nvPr/>
        </p:nvSpPr>
        <p:spPr>
          <a:xfrm>
            <a:off x="122095" y="117528"/>
            <a:ext cx="4888406" cy="66018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500" b="1" dirty="0"/>
              <a:t>1832-1837 : A l’ouest, en Oranie, résistance de l’émir Abdel Kader ; Les Français reconnaissent son autorité ; Puis se sentant menacés, ils s’emparent de Mascara et Tlemcen</a:t>
            </a:r>
          </a:p>
          <a:p>
            <a:endParaRPr lang="fr-FR" sz="1500" dirty="0"/>
          </a:p>
          <a:p>
            <a:r>
              <a:rPr lang="fr-FR" sz="1500" dirty="0"/>
              <a:t>*1832 : A </a:t>
            </a:r>
            <a:r>
              <a:rPr lang="fr-FR" sz="1500" u="sng" dirty="0"/>
              <a:t>Mascara</a:t>
            </a:r>
            <a:r>
              <a:rPr lang="fr-FR" sz="1500" dirty="0"/>
              <a:t> près d’Oran, aux limites des hauts plateaux steppiques, </a:t>
            </a:r>
            <a:r>
              <a:rPr lang="fr-FR" sz="1500" u="sng" dirty="0"/>
              <a:t>Abdel Kader</a:t>
            </a:r>
            <a:r>
              <a:rPr lang="fr-FR" sz="1500" dirty="0"/>
              <a:t>, un jeune dignitaire de la confrérie </a:t>
            </a:r>
            <a:r>
              <a:rPr lang="fr-FR" sz="1500" i="1" dirty="0"/>
              <a:t>Qadiriyya</a:t>
            </a:r>
            <a:r>
              <a:rPr lang="fr-FR" sz="1500" dirty="0"/>
              <a:t>, fils d’un </a:t>
            </a:r>
            <a:r>
              <a:rPr lang="fr-FR" sz="1500" i="1" dirty="0" err="1"/>
              <a:t>sharîf</a:t>
            </a:r>
            <a:r>
              <a:rPr lang="fr-FR" sz="1500" dirty="0"/>
              <a:t> de la branche </a:t>
            </a:r>
            <a:r>
              <a:rPr lang="fr-FR" sz="1500" dirty="0" err="1"/>
              <a:t>idrisside</a:t>
            </a:r>
            <a:r>
              <a:rPr lang="fr-FR" sz="1500" dirty="0"/>
              <a:t> </a:t>
            </a:r>
            <a:r>
              <a:rPr lang="fr-FR" sz="1500" dirty="0" err="1"/>
              <a:t>Mohi</a:t>
            </a:r>
            <a:r>
              <a:rPr lang="fr-FR" sz="1500" dirty="0"/>
              <a:t> </a:t>
            </a:r>
            <a:r>
              <a:rPr lang="fr-FR" sz="1500" dirty="0" err="1"/>
              <a:t>ed</a:t>
            </a:r>
            <a:r>
              <a:rPr lang="fr-FR" sz="1500" dirty="0"/>
              <a:t>-Dine, est nommé </a:t>
            </a:r>
            <a:r>
              <a:rPr lang="fr-FR" sz="1500" u="sng" dirty="0"/>
              <a:t>émir</a:t>
            </a:r>
            <a:r>
              <a:rPr lang="fr-FR" sz="1500" dirty="0"/>
              <a:t> par des tribus de l’Oranie</a:t>
            </a:r>
          </a:p>
          <a:p>
            <a:endParaRPr lang="fr-FR" sz="1500" dirty="0"/>
          </a:p>
          <a:p>
            <a:r>
              <a:rPr lang="fr-FR" sz="1500" dirty="0"/>
              <a:t>NB : Titre reconnu par Moulay Abderrahman, sultan du Maroc (1822) ; NB : 1839 : Abdel Kader s’opposera à la confrérie en vogue de la </a:t>
            </a:r>
            <a:r>
              <a:rPr lang="fr-FR" sz="1500" dirty="0" err="1"/>
              <a:t>Tidjaniya</a:t>
            </a:r>
            <a:endParaRPr lang="fr-FR" sz="1500" dirty="0"/>
          </a:p>
          <a:p>
            <a:endParaRPr lang="fr-FR" sz="1500" dirty="0"/>
          </a:p>
          <a:p>
            <a:r>
              <a:rPr lang="fr-FR" sz="1500" dirty="0"/>
              <a:t>*Et </a:t>
            </a:r>
            <a:r>
              <a:rPr lang="fr-FR" sz="1500" u="sng" dirty="0"/>
              <a:t>opposé aux Turcs</a:t>
            </a:r>
            <a:r>
              <a:rPr lang="fr-FR" sz="1500" dirty="0"/>
              <a:t>, il lance le </a:t>
            </a:r>
            <a:r>
              <a:rPr lang="fr-FR" sz="1500" i="1" dirty="0"/>
              <a:t>djihad</a:t>
            </a:r>
            <a:endParaRPr lang="fr-FR" sz="1500" dirty="0"/>
          </a:p>
          <a:p>
            <a:r>
              <a:rPr lang="fr-FR" sz="1500" dirty="0"/>
              <a:t>Contre l’occupation française, </a:t>
            </a:r>
            <a:r>
              <a:rPr lang="fr-FR" sz="1500" u="sng" dirty="0"/>
              <a:t>pour lui provisoire</a:t>
            </a:r>
          </a:p>
          <a:p>
            <a:endParaRPr lang="fr-FR" sz="1500" dirty="0"/>
          </a:p>
          <a:p>
            <a:r>
              <a:rPr lang="fr-FR" sz="1500" dirty="0"/>
              <a:t>NB : Côté </a:t>
            </a:r>
            <a:r>
              <a:rPr lang="fr-FR" sz="1500" i="1" dirty="0"/>
              <a:t>arabe</a:t>
            </a:r>
            <a:r>
              <a:rPr lang="fr-FR" sz="1500" dirty="0"/>
              <a:t>, s’opposent à lui…</a:t>
            </a:r>
          </a:p>
          <a:p>
            <a:r>
              <a:rPr lang="fr-FR" sz="1500" dirty="0"/>
              <a:t>*Des tribus </a:t>
            </a:r>
            <a:r>
              <a:rPr lang="fr-FR" sz="1500" i="1" dirty="0"/>
              <a:t>makhzen</a:t>
            </a:r>
            <a:r>
              <a:rPr lang="fr-FR" sz="1500" dirty="0"/>
              <a:t> fidèles</a:t>
            </a:r>
          </a:p>
          <a:p>
            <a:r>
              <a:rPr lang="fr-FR" sz="1500" dirty="0"/>
              <a:t>Au beylik </a:t>
            </a:r>
            <a:r>
              <a:rPr lang="fr-FR" sz="1500" i="1" dirty="0"/>
              <a:t>turc</a:t>
            </a:r>
            <a:r>
              <a:rPr lang="fr-FR" sz="1500" dirty="0"/>
              <a:t> </a:t>
            </a:r>
            <a:r>
              <a:rPr lang="fr-FR" sz="1500" u="sng" dirty="0"/>
              <a:t>Ahmed</a:t>
            </a:r>
            <a:r>
              <a:rPr lang="fr-FR" sz="1500" dirty="0"/>
              <a:t> de Constantine</a:t>
            </a:r>
          </a:p>
          <a:p>
            <a:r>
              <a:rPr lang="fr-FR" sz="1500" dirty="0"/>
              <a:t>*Les </a:t>
            </a:r>
            <a:r>
              <a:rPr lang="fr-FR" sz="1500" i="1" dirty="0" err="1"/>
              <a:t>kouloughli</a:t>
            </a:r>
            <a:r>
              <a:rPr lang="fr-FR" sz="1500" dirty="0"/>
              <a:t> de Tlemcen ; Ainsi que…</a:t>
            </a:r>
          </a:p>
          <a:p>
            <a:r>
              <a:rPr lang="fr-FR" sz="1500" dirty="0"/>
              <a:t>*Des tribus </a:t>
            </a:r>
            <a:r>
              <a:rPr lang="fr-FR" sz="1500" i="1" dirty="0"/>
              <a:t>makhzen</a:t>
            </a:r>
            <a:r>
              <a:rPr lang="fr-FR" sz="1500" dirty="0"/>
              <a:t> près d’Oran, ralliées aux Français</a:t>
            </a:r>
            <a:endParaRPr lang="fr-FR" sz="1500" i="1" dirty="0"/>
          </a:p>
          <a:p>
            <a:r>
              <a:rPr lang="fr-FR" sz="1500" i="1" dirty="0"/>
              <a:t>Parce qu’ils sont les héritiers des Ottomans</a:t>
            </a:r>
          </a:p>
          <a:p>
            <a:endParaRPr lang="fr-FR" sz="1500" dirty="0"/>
          </a:p>
          <a:p>
            <a:r>
              <a:rPr lang="fr-FR" sz="1500" dirty="0"/>
              <a:t>*Mai 1833 : Abdel Kader s’empare de Tlemcen</a:t>
            </a:r>
          </a:p>
          <a:p>
            <a:r>
              <a:rPr lang="fr-FR" sz="1500" dirty="0"/>
              <a:t>Il fédère les tribus de l’ouest</a:t>
            </a:r>
          </a:p>
          <a:p>
            <a:r>
              <a:rPr lang="fr-FR" sz="1500" dirty="0"/>
              <a:t>Et devient ainsi l’interlocu</a:t>
            </a:r>
            <a:r>
              <a:rPr lang="fr-FR" sz="1600" dirty="0"/>
              <a:t>teur principal des Français…</a:t>
            </a:r>
          </a:p>
          <a:p>
            <a:endParaRPr lang="fr-FR" sz="1600" dirty="0"/>
          </a:p>
          <a:p>
            <a:r>
              <a:rPr lang="fr-FR" sz="1600" dirty="0"/>
              <a:t>*Mais </a:t>
            </a:r>
            <a:r>
              <a:rPr lang="fr-FR" sz="1600" u="sng" dirty="0"/>
              <a:t>entretemps</a:t>
            </a:r>
            <a:r>
              <a:rPr lang="fr-FR" sz="1600" dirty="0"/>
              <a:t>, en France, d’autres événements…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76CED916-3BB9-D0E6-1A60-79EE1798F48F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3D8ED49-086B-1C8C-5161-745EDD00D59D}"/>
              </a:ext>
            </a:extLst>
          </p:cNvPr>
          <p:cNvSpPr/>
          <p:nvPr/>
        </p:nvSpPr>
        <p:spPr>
          <a:xfrm>
            <a:off x="6844603" y="1674317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16D5D60-B0F0-6447-605C-20FFDF679326}"/>
              </a:ext>
            </a:extLst>
          </p:cNvPr>
          <p:cNvSpPr/>
          <p:nvPr/>
        </p:nvSpPr>
        <p:spPr>
          <a:xfrm>
            <a:off x="6127629" y="1995307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724DC7FA-1DD5-F300-A31F-D7052EE13D41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6ABAB8F5-EF78-F029-0F3C-F0849840269E}"/>
              </a:ext>
            </a:extLst>
          </p:cNvPr>
          <p:cNvSpPr/>
          <p:nvPr/>
        </p:nvSpPr>
        <p:spPr>
          <a:xfrm>
            <a:off x="8424403" y="1061897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08D0FF50-4748-1646-EAE1-16DD9F3B8BF9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125268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094" y="138665"/>
            <a:ext cx="4767041" cy="30469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1832-1837 : A l’ouest, en Oranie, résistance de l’émir Abdel Kader ; Les Français reconnaissent son autorité ; Puis se sentant menacés, ils s’emparent de Mascara et Tlemcen</a:t>
            </a:r>
          </a:p>
          <a:p>
            <a:endParaRPr lang="fr-FR" sz="1600" dirty="0"/>
          </a:p>
          <a:p>
            <a:r>
              <a:rPr lang="fr-FR" sz="1600" dirty="0"/>
              <a:t>*Juillet 1830 : Révolution et…</a:t>
            </a:r>
          </a:p>
          <a:p>
            <a:r>
              <a:rPr lang="fr-FR" sz="1600" u="sng" dirty="0"/>
              <a:t>Louis-Philippe 1</a:t>
            </a:r>
            <a:r>
              <a:rPr lang="fr-FR" sz="1600" u="sng" baseline="30000" dirty="0"/>
              <a:t>er</a:t>
            </a:r>
            <a:r>
              <a:rPr lang="fr-FR" sz="1600" dirty="0"/>
              <a:t>, roi des Français</a:t>
            </a:r>
          </a:p>
          <a:p>
            <a:endParaRPr lang="fr-FR" sz="1600" dirty="0"/>
          </a:p>
          <a:p>
            <a:r>
              <a:rPr lang="fr-FR" sz="1600" dirty="0"/>
              <a:t>*Ex-général révolutionnaire jusqu’en 1793</a:t>
            </a:r>
          </a:p>
          <a:p>
            <a:r>
              <a:rPr lang="fr-FR" sz="1600" dirty="0"/>
              <a:t>Fils du régicide </a:t>
            </a:r>
            <a:r>
              <a:rPr lang="fr-FR" sz="1600" i="1" dirty="0"/>
              <a:t>Philippe Egalité</a:t>
            </a:r>
          </a:p>
          <a:p>
            <a:endParaRPr lang="fr-FR" sz="1600" dirty="0"/>
          </a:p>
          <a:p>
            <a:r>
              <a:rPr lang="fr-FR" sz="1600" dirty="0"/>
              <a:t>*1830 : Alger, partir ou rester ?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A366E2C-5B08-8B13-1126-686AEE7E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3195E392-144E-F986-D527-D53733BE618F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8886DED8-B516-C342-35AB-4C1B0EC17340}"/>
              </a:ext>
            </a:extLst>
          </p:cNvPr>
          <p:cNvSpPr/>
          <p:nvPr/>
        </p:nvSpPr>
        <p:spPr>
          <a:xfrm>
            <a:off x="11221749" y="74202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355295B0-F229-A2E3-91B9-B40AE1039DA1}"/>
              </a:ext>
            </a:extLst>
          </p:cNvPr>
          <p:cNvCxnSpPr>
            <a:cxnSpLocks/>
          </p:cNvCxnSpPr>
          <p:nvPr/>
        </p:nvCxnSpPr>
        <p:spPr>
          <a:xfrm flipH="1">
            <a:off x="6387302" y="1863379"/>
            <a:ext cx="557317" cy="227948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lipse 7">
            <a:extLst>
              <a:ext uri="{FF2B5EF4-FFF2-40B4-BE49-F238E27FC236}">
                <a16:creationId xmlns:a16="http://schemas.microsoft.com/office/drawing/2014/main" id="{8A67A56D-AC6A-209F-877E-E0BA46E1DC9E}"/>
              </a:ext>
            </a:extLst>
          </p:cNvPr>
          <p:cNvSpPr/>
          <p:nvPr/>
        </p:nvSpPr>
        <p:spPr>
          <a:xfrm>
            <a:off x="6844603" y="167431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F3E4ABD-AFEE-A7C3-D754-13C2233F3135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1FE672F0-1C2B-0F8A-1D23-A4C4BF20C9F2}"/>
              </a:ext>
            </a:extLst>
          </p:cNvPr>
          <p:cNvSpPr/>
          <p:nvPr/>
        </p:nvSpPr>
        <p:spPr>
          <a:xfrm>
            <a:off x="6127629" y="199530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48997D3-C762-05F5-1402-C7071D9D9A76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CF97E3D9-6D19-FD3D-76D0-66CCF605AC1B}"/>
              </a:ext>
            </a:extLst>
          </p:cNvPr>
          <p:cNvSpPr/>
          <p:nvPr/>
        </p:nvSpPr>
        <p:spPr>
          <a:xfrm>
            <a:off x="8424403" y="1061897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937F34A-279A-BD55-79C0-C6135E60B5AB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64402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C7E7C-BE93-FFCF-216A-20D38ED0C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F89D91D5-FE70-7549-9921-793BABAA4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DFDE27E-F53B-9CD6-AF9F-ACF264A37214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0EC2B8F-146B-732C-9C4D-697B23B71B6A}"/>
              </a:ext>
            </a:extLst>
          </p:cNvPr>
          <p:cNvSpPr/>
          <p:nvPr/>
        </p:nvSpPr>
        <p:spPr>
          <a:xfrm>
            <a:off x="11221749" y="74202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7A1F699-9229-264C-F265-613A80F0CABE}"/>
              </a:ext>
            </a:extLst>
          </p:cNvPr>
          <p:cNvCxnSpPr>
            <a:cxnSpLocks/>
          </p:cNvCxnSpPr>
          <p:nvPr/>
        </p:nvCxnSpPr>
        <p:spPr>
          <a:xfrm flipH="1">
            <a:off x="6387302" y="1863379"/>
            <a:ext cx="557317" cy="227948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558A1F72-33B5-3933-344D-8812F8BE1BBC}"/>
              </a:ext>
            </a:extLst>
          </p:cNvPr>
          <p:cNvSpPr/>
          <p:nvPr/>
        </p:nvSpPr>
        <p:spPr>
          <a:xfrm>
            <a:off x="75246" y="138665"/>
            <a:ext cx="4950585" cy="37394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500" b="1" dirty="0"/>
              <a:t>1832-1837 : A l’ouest, en Oranie, résistance de l’émir Abdel Kader ; Les Français reconnaissent son autorité ; Puis se sentant menacés, ils s’emparent de Mascara et Tlemcen</a:t>
            </a:r>
          </a:p>
          <a:p>
            <a:endParaRPr lang="fr-FR" sz="1600" dirty="0"/>
          </a:p>
          <a:p>
            <a:r>
              <a:rPr lang="fr-FR" sz="1600" dirty="0"/>
              <a:t>*1830 : </a:t>
            </a:r>
            <a:r>
              <a:rPr lang="fr-FR" sz="1600" u="sng" dirty="0"/>
              <a:t>Louis-Philippe</a:t>
            </a:r>
            <a:r>
              <a:rPr lang="fr-FR" sz="1600" dirty="0"/>
              <a:t> veut comme en Egypte en 1798 </a:t>
            </a:r>
            <a:r>
              <a:rPr lang="fr-FR" sz="1600" i="1" dirty="0"/>
              <a:t>Faire du Bonaparte</a:t>
            </a:r>
            <a:r>
              <a:rPr lang="fr-FR" sz="1600" dirty="0"/>
              <a:t> ; Et comme Mehmet Ali, autre </a:t>
            </a:r>
            <a:r>
              <a:rPr lang="fr-FR" sz="1600" i="1" dirty="0"/>
              <a:t>bonapartiste</a:t>
            </a:r>
            <a:r>
              <a:rPr lang="fr-FR" sz="1600" dirty="0"/>
              <a:t>, libérer les </a:t>
            </a:r>
            <a:r>
              <a:rPr lang="fr-FR" sz="1600" i="1" dirty="0"/>
              <a:t>Arabes</a:t>
            </a:r>
            <a:r>
              <a:rPr lang="fr-FR" sz="1600" dirty="0"/>
              <a:t> du joug turc</a:t>
            </a:r>
          </a:p>
          <a:p>
            <a:endParaRPr lang="fr-FR" sz="1600" dirty="0"/>
          </a:p>
          <a:p>
            <a:r>
              <a:rPr lang="fr-FR" sz="1600" dirty="0"/>
              <a:t>*Concrètement, il s’agit, comme l’ancien dey ottoman</a:t>
            </a:r>
          </a:p>
          <a:p>
            <a:r>
              <a:rPr lang="fr-FR" sz="1600" dirty="0"/>
              <a:t>De tenir les ports de la côte</a:t>
            </a:r>
          </a:p>
          <a:p>
            <a:r>
              <a:rPr lang="fr-FR" sz="1600" dirty="0"/>
              <a:t>NB : 1831-33 : Oran, Bône et Bougie conquis…</a:t>
            </a:r>
          </a:p>
          <a:p>
            <a:r>
              <a:rPr lang="fr-FR" sz="1600" dirty="0"/>
              <a:t>*Et de laisser l’intérieur à des pouvoirs locaux vassaux</a:t>
            </a:r>
          </a:p>
          <a:p>
            <a:endParaRPr lang="fr-FR" sz="1600" dirty="0"/>
          </a:p>
          <a:p>
            <a:r>
              <a:rPr lang="fr-FR" sz="1600" dirty="0"/>
              <a:t>*Et dans le même temps</a:t>
            </a:r>
          </a:p>
          <a:p>
            <a:r>
              <a:rPr lang="fr-FR" sz="1600" dirty="0"/>
              <a:t>le débat se déroule également à la Chambre…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65298418-A077-3DAE-110F-8BDF884178C9}"/>
              </a:ext>
            </a:extLst>
          </p:cNvPr>
          <p:cNvSpPr/>
          <p:nvPr/>
        </p:nvSpPr>
        <p:spPr>
          <a:xfrm>
            <a:off x="6844603" y="167431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3C04DD93-D1B8-0E76-3DD2-8A5391E427B0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6255CD99-EF67-A70A-EEEA-41C44FC7C5C6}"/>
              </a:ext>
            </a:extLst>
          </p:cNvPr>
          <p:cNvSpPr/>
          <p:nvPr/>
        </p:nvSpPr>
        <p:spPr>
          <a:xfrm>
            <a:off x="6127629" y="199530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909D3EBE-FEE6-D0C4-72EF-1E4E30AAE886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40754D0-30AC-BFF1-EE1C-442626ADBFC2}"/>
              </a:ext>
            </a:extLst>
          </p:cNvPr>
          <p:cNvSpPr/>
          <p:nvPr/>
        </p:nvSpPr>
        <p:spPr>
          <a:xfrm>
            <a:off x="8424403" y="1061897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605CB0F-7C8A-3D1C-0CAB-A5339F9D4BE5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406522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B4657-145C-D018-6CD4-30FA56C1C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041336C9-E8F8-4F62-AE8B-A1FA2ACF4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91DB6B9C-548F-974A-ECA8-85DFB20D108C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ED46DC8-6ED9-E17E-F653-2EB43E4A1540}"/>
              </a:ext>
            </a:extLst>
          </p:cNvPr>
          <p:cNvSpPr/>
          <p:nvPr/>
        </p:nvSpPr>
        <p:spPr>
          <a:xfrm>
            <a:off x="11221749" y="74202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CB2AA03-23F2-D278-7A48-58A5F752321E}"/>
              </a:ext>
            </a:extLst>
          </p:cNvPr>
          <p:cNvCxnSpPr>
            <a:cxnSpLocks/>
          </p:cNvCxnSpPr>
          <p:nvPr/>
        </p:nvCxnSpPr>
        <p:spPr>
          <a:xfrm flipH="1">
            <a:off x="6387302" y="1863379"/>
            <a:ext cx="557317" cy="227948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E3292091-DA42-2F66-55AA-1A365124A38E}"/>
              </a:ext>
            </a:extLst>
          </p:cNvPr>
          <p:cNvSpPr/>
          <p:nvPr/>
        </p:nvSpPr>
        <p:spPr>
          <a:xfrm>
            <a:off x="75246" y="138665"/>
            <a:ext cx="4950585" cy="52168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500" b="1" dirty="0"/>
              <a:t>1832-1837 : A l’ouest, en Oranie, résistance de l’émir Abdel Kader ; Les Français reconnaissent son autorité ; Puis se sentant menacés, ils s’emparent de Mascara et Tlemcen</a:t>
            </a:r>
          </a:p>
          <a:p>
            <a:endParaRPr lang="fr-FR" sz="1600" dirty="0"/>
          </a:p>
          <a:p>
            <a:r>
              <a:rPr lang="fr-FR" sz="1600" dirty="0"/>
              <a:t>*1832-33 : A Paris, à la Chambre, débat entre…</a:t>
            </a:r>
          </a:p>
          <a:p>
            <a:endParaRPr lang="fr-FR" sz="1600" dirty="0"/>
          </a:p>
          <a:p>
            <a:r>
              <a:rPr lang="fr-FR" sz="1600" dirty="0"/>
              <a:t>*</a:t>
            </a:r>
            <a:r>
              <a:rPr lang="fr-FR" sz="1600" i="1" dirty="0" err="1"/>
              <a:t>Colonistes</a:t>
            </a:r>
            <a:r>
              <a:rPr lang="fr-FR" sz="1600" dirty="0"/>
              <a:t> : Pour </a:t>
            </a:r>
            <a:r>
              <a:rPr lang="fr-FR" sz="1600" u="sng" dirty="0"/>
              <a:t>Bertrand Clauzel</a:t>
            </a:r>
            <a:r>
              <a:rPr lang="fr-FR" sz="1600" dirty="0"/>
              <a:t>, l’Algérie, nouvelle Inde française : sucre, café, coton ; Puis grenier à blé</a:t>
            </a:r>
          </a:p>
          <a:p>
            <a:r>
              <a:rPr lang="fr-FR" sz="1600" dirty="0"/>
              <a:t>NB : Soutenus par les négociants marseillais</a:t>
            </a:r>
          </a:p>
          <a:p>
            <a:endParaRPr lang="fr-FR" sz="1600" dirty="0"/>
          </a:p>
          <a:p>
            <a:r>
              <a:rPr lang="fr-FR" sz="1600" dirty="0"/>
              <a:t>*Et pour y déverser les hommes </a:t>
            </a:r>
            <a:r>
              <a:rPr lang="fr-FR" sz="1600" u="sng" dirty="0"/>
              <a:t>en trop</a:t>
            </a:r>
            <a:r>
              <a:rPr lang="fr-FR" sz="1600" dirty="0"/>
              <a:t> en France</a:t>
            </a:r>
          </a:p>
          <a:p>
            <a:r>
              <a:rPr lang="fr-FR" sz="1600" u="sng" dirty="0"/>
              <a:t>Thiers</a:t>
            </a:r>
            <a:r>
              <a:rPr lang="fr-FR" sz="1600" dirty="0"/>
              <a:t> : </a:t>
            </a:r>
            <a:r>
              <a:rPr lang="fr-FR" sz="1600" i="1" dirty="0"/>
              <a:t>Pour conserver nos institutions : colonisons !</a:t>
            </a:r>
          </a:p>
          <a:p>
            <a:r>
              <a:rPr lang="fr-FR" sz="1600" i="1" dirty="0"/>
              <a:t>Les prolétaires transformés en propriétaires</a:t>
            </a:r>
          </a:p>
          <a:p>
            <a:r>
              <a:rPr lang="fr-FR" sz="1600" dirty="0"/>
              <a:t>*Et pour les </a:t>
            </a:r>
            <a:r>
              <a:rPr lang="fr-FR" sz="1600" i="1" dirty="0"/>
              <a:t>idéologues</a:t>
            </a:r>
            <a:r>
              <a:rPr lang="fr-FR" sz="1600" dirty="0"/>
              <a:t>, ennemis des possédants</a:t>
            </a:r>
          </a:p>
          <a:p>
            <a:r>
              <a:rPr lang="fr-FR" sz="1600" u="sng" dirty="0"/>
              <a:t>Bugeaud</a:t>
            </a:r>
            <a:r>
              <a:rPr lang="fr-FR" sz="1600" dirty="0"/>
              <a:t> à Thiers : </a:t>
            </a:r>
            <a:r>
              <a:rPr lang="fr-FR" sz="1600" i="1" dirty="0"/>
              <a:t>Oh ! Envoyez-les-moi ! Pour les tuer !</a:t>
            </a:r>
          </a:p>
          <a:p>
            <a:endParaRPr lang="fr-FR" sz="1600" dirty="0"/>
          </a:p>
          <a:p>
            <a:r>
              <a:rPr lang="fr-FR" sz="1600" dirty="0"/>
              <a:t>*</a:t>
            </a:r>
            <a:r>
              <a:rPr lang="fr-FR" sz="1600" i="1" dirty="0"/>
              <a:t>Anticolonistes</a:t>
            </a:r>
            <a:r>
              <a:rPr lang="fr-FR" sz="1600" dirty="0"/>
              <a:t> libéraux, comme </a:t>
            </a:r>
            <a:r>
              <a:rPr lang="fr-FR" sz="1600" u="sng" dirty="0"/>
              <a:t>Hippolyte Passy</a:t>
            </a:r>
          </a:p>
          <a:p>
            <a:r>
              <a:rPr lang="fr-FR" sz="1600" dirty="0"/>
              <a:t>- Colonisation, dernier avatar du mercantilisme</a:t>
            </a:r>
          </a:p>
          <a:p>
            <a:r>
              <a:rPr lang="fr-FR" sz="1600" dirty="0"/>
              <a:t>- A Alger, un régime militaire menaçant pour Paris (!)</a:t>
            </a:r>
          </a:p>
          <a:p>
            <a:endParaRPr lang="fr-FR" sz="1600" dirty="0"/>
          </a:p>
          <a:p>
            <a:r>
              <a:rPr lang="fr-FR" sz="1600" b="1" dirty="0"/>
              <a:t>*Et finalement…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2EE7616-0DE6-20C0-2AC5-9250F6B22CA5}"/>
              </a:ext>
            </a:extLst>
          </p:cNvPr>
          <p:cNvSpPr/>
          <p:nvPr/>
        </p:nvSpPr>
        <p:spPr>
          <a:xfrm>
            <a:off x="6844603" y="167431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D5A5795-EF48-1BAA-E575-0F4AB0899380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DD3EBAE3-09C1-2A86-2952-5B5F4469D44A}"/>
              </a:ext>
            </a:extLst>
          </p:cNvPr>
          <p:cNvSpPr/>
          <p:nvPr/>
        </p:nvSpPr>
        <p:spPr>
          <a:xfrm>
            <a:off x="6127629" y="199530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910E99F-FBFB-94EA-217A-2A3685106426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41668CC-1A47-2B57-EA34-930984764228}"/>
              </a:ext>
            </a:extLst>
          </p:cNvPr>
          <p:cNvSpPr/>
          <p:nvPr/>
        </p:nvSpPr>
        <p:spPr>
          <a:xfrm>
            <a:off x="8424403" y="1061897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5C026162-0234-80FC-59EB-ACA924D7C92B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23237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5246" y="138665"/>
            <a:ext cx="4881483" cy="61247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500" b="1" dirty="0"/>
              <a:t>1832-1837 : A l’ouest, en Oranie, résistance de l’émir Abdel Kader ; Les Français reconnaissent son autorité ; Puis se sentant menacés, ils s’emparent de Mascara et Tlemcen</a:t>
            </a:r>
          </a:p>
          <a:p>
            <a:endParaRPr lang="fr-FR" sz="1500" dirty="0"/>
          </a:p>
          <a:p>
            <a:r>
              <a:rPr lang="fr-FR" sz="1500" dirty="0"/>
              <a:t>*Mars 1834 : Une commission d’enquête conclut</a:t>
            </a:r>
          </a:p>
          <a:p>
            <a:r>
              <a:rPr lang="fr-FR" sz="1500" i="1" dirty="0"/>
              <a:t>Qu’il faut </a:t>
            </a:r>
            <a:r>
              <a:rPr lang="fr-FR" sz="1500" i="1" u="sng" dirty="0"/>
              <a:t>rester</a:t>
            </a:r>
            <a:r>
              <a:rPr lang="fr-FR" sz="1500" i="1" dirty="0"/>
              <a:t> pour l’honneur et l’intérêt de la France</a:t>
            </a:r>
          </a:p>
          <a:p>
            <a:endParaRPr lang="fr-FR" sz="1500" dirty="0"/>
          </a:p>
          <a:p>
            <a:r>
              <a:rPr lang="fr-FR" sz="1500" dirty="0"/>
              <a:t>NB : Rester ne signifiant pas poursuivre la conquête</a:t>
            </a:r>
          </a:p>
          <a:p>
            <a:r>
              <a:rPr lang="fr-FR" sz="1500" u="sng" dirty="0"/>
              <a:t>François Guizot</a:t>
            </a:r>
            <a:r>
              <a:rPr lang="fr-FR" sz="1500" dirty="0"/>
              <a:t> parle d’</a:t>
            </a:r>
            <a:r>
              <a:rPr lang="fr-FR" sz="1500" i="1" dirty="0"/>
              <a:t>occupation restreinte</a:t>
            </a:r>
            <a:r>
              <a:rPr lang="fr-FR" sz="1500" dirty="0"/>
              <a:t> des ports déjà conquis</a:t>
            </a:r>
            <a:endParaRPr lang="fr-FR" sz="1500" i="1" dirty="0"/>
          </a:p>
          <a:p>
            <a:endParaRPr lang="fr-FR" sz="1500" i="1" dirty="0"/>
          </a:p>
          <a:p>
            <a:r>
              <a:rPr lang="fr-FR" sz="1500" i="1" dirty="0"/>
              <a:t>*</a:t>
            </a:r>
            <a:r>
              <a:rPr lang="fr-FR" sz="1500" dirty="0"/>
              <a:t>Pour le député </a:t>
            </a:r>
            <a:r>
              <a:rPr lang="fr-FR" sz="1500" u="sng" dirty="0"/>
              <a:t>Charles de Remusat</a:t>
            </a:r>
            <a:r>
              <a:rPr lang="fr-FR" sz="1500" dirty="0"/>
              <a:t> en 1837</a:t>
            </a:r>
            <a:r>
              <a:rPr lang="fr-FR" sz="1500" i="1" dirty="0"/>
              <a:t>, on s’accroche à l’Algérie pour l’honneur et par vanité</a:t>
            </a:r>
            <a:r>
              <a:rPr lang="fr-FR" sz="1500" dirty="0"/>
              <a:t> ; Ainsi…</a:t>
            </a:r>
            <a:endParaRPr lang="fr-FR" sz="1500" i="1" dirty="0"/>
          </a:p>
          <a:p>
            <a:endParaRPr lang="fr-FR" sz="1500" i="1" dirty="0"/>
          </a:p>
          <a:p>
            <a:r>
              <a:rPr lang="fr-FR" sz="1500" dirty="0"/>
              <a:t>*</a:t>
            </a:r>
            <a:r>
              <a:rPr lang="fr-FR" sz="1500" i="1" dirty="0"/>
              <a:t>L’engrenage de la conquête se nourrit de causes circonstancielles</a:t>
            </a:r>
            <a:r>
              <a:rPr lang="fr-FR" sz="1500" dirty="0"/>
              <a:t>. Le Maghreb à l’épreuve de la colonisation, Daniel Rivet, p. 116 ; </a:t>
            </a:r>
            <a:r>
              <a:rPr lang="fr-FR" sz="1500" b="1" dirty="0"/>
              <a:t>Et…</a:t>
            </a:r>
          </a:p>
          <a:p>
            <a:endParaRPr lang="fr-FR" sz="1500" dirty="0"/>
          </a:p>
          <a:p>
            <a:r>
              <a:rPr lang="fr-FR" sz="1500" dirty="0"/>
              <a:t>*Ordonnance de juillet 1834 ; Deux points…</a:t>
            </a:r>
          </a:p>
          <a:p>
            <a:endParaRPr lang="fr-FR" sz="1500" dirty="0"/>
          </a:p>
          <a:p>
            <a:r>
              <a:rPr lang="fr-FR" sz="1500" dirty="0"/>
              <a:t>a) La législation pour l'Algérie aura lieu par ordonnances (sic)</a:t>
            </a:r>
          </a:p>
          <a:p>
            <a:r>
              <a:rPr lang="fr-FR" sz="1600" dirty="0"/>
              <a:t>b) </a:t>
            </a:r>
            <a:r>
              <a:rPr lang="fr-FR" sz="1600" i="1" dirty="0"/>
              <a:t>Les possessions françaises en Afrique du Nord</a:t>
            </a:r>
          </a:p>
          <a:p>
            <a:r>
              <a:rPr lang="fr-FR" sz="1600" dirty="0"/>
              <a:t>Seront dirigées par un militaire, gouverneur général</a:t>
            </a:r>
          </a:p>
          <a:p>
            <a:endParaRPr lang="fr-FR" sz="1500" dirty="0"/>
          </a:p>
          <a:p>
            <a:r>
              <a:rPr lang="fr-FR" sz="1500" dirty="0"/>
              <a:t>*1834 : </a:t>
            </a:r>
            <a:r>
              <a:rPr lang="fr-FR" sz="1500" i="1" dirty="0"/>
              <a:t>Donc, on reste</a:t>
            </a:r>
            <a:r>
              <a:rPr lang="fr-FR" sz="1500" dirty="0"/>
              <a:t>,</a:t>
            </a:r>
          </a:p>
          <a:p>
            <a:r>
              <a:rPr lang="fr-FR" sz="1500" dirty="0"/>
              <a:t>Et pendant ce temps, en Algérie…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AEBABBA1-BF7F-36A5-F99C-3C219462B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F23F9A08-CD1C-771F-86D4-54E647DA8151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B243C1D-3156-6F25-A80C-7CCE9D1D03A8}"/>
              </a:ext>
            </a:extLst>
          </p:cNvPr>
          <p:cNvSpPr/>
          <p:nvPr/>
        </p:nvSpPr>
        <p:spPr>
          <a:xfrm>
            <a:off x="11221749" y="74202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CB2135D-096B-8E77-56EE-E3003A8AF31B}"/>
              </a:ext>
            </a:extLst>
          </p:cNvPr>
          <p:cNvCxnSpPr>
            <a:cxnSpLocks/>
          </p:cNvCxnSpPr>
          <p:nvPr/>
        </p:nvCxnSpPr>
        <p:spPr>
          <a:xfrm flipH="1">
            <a:off x="6387302" y="1863379"/>
            <a:ext cx="557317" cy="227948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lipse 2">
            <a:extLst>
              <a:ext uri="{FF2B5EF4-FFF2-40B4-BE49-F238E27FC236}">
                <a16:creationId xmlns:a16="http://schemas.microsoft.com/office/drawing/2014/main" id="{3E695656-E991-3348-DE90-D2BD551428E6}"/>
              </a:ext>
            </a:extLst>
          </p:cNvPr>
          <p:cNvSpPr/>
          <p:nvPr/>
        </p:nvSpPr>
        <p:spPr>
          <a:xfrm>
            <a:off x="6844603" y="167431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0D96B96-811E-CFD3-FF8D-3135DC214987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8277F302-42D6-2A61-56A8-342AF4B71F0A}"/>
              </a:ext>
            </a:extLst>
          </p:cNvPr>
          <p:cNvSpPr/>
          <p:nvPr/>
        </p:nvSpPr>
        <p:spPr>
          <a:xfrm>
            <a:off x="6127629" y="199530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11B254BF-86B2-87DE-E980-47C9E7EB759B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D87BCA2-58B1-7106-354A-26BB3A94A087}"/>
              </a:ext>
            </a:extLst>
          </p:cNvPr>
          <p:cNvSpPr/>
          <p:nvPr/>
        </p:nvSpPr>
        <p:spPr>
          <a:xfrm>
            <a:off x="8424403" y="1061897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C62A3AA-BDC5-945F-8740-7E2BD3DF1511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305627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AA994-7547-8330-762D-49EF7BA43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itre 2">
            <a:extLst>
              <a:ext uri="{FF2B5EF4-FFF2-40B4-BE49-F238E27FC236}">
                <a16:creationId xmlns:a16="http://schemas.microsoft.com/office/drawing/2014/main" id="{8E1F6EDD-260C-FE9D-B3A0-CB9B41C27B12}"/>
              </a:ext>
            </a:extLst>
          </p:cNvPr>
          <p:cNvSpPr/>
          <p:nvPr/>
        </p:nvSpPr>
        <p:spPr>
          <a:xfrm>
            <a:off x="106680" y="58320"/>
            <a:ext cx="11978640" cy="6741360"/>
          </a:xfrm>
          <a:prstGeom prst="rect">
            <a:avLst/>
          </a:prstGeom>
          <a:solidFill>
            <a:srgbClr val="FFC000"/>
          </a:solidFill>
          <a:ln w="381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altLang="fr-FR" sz="1500" b="1" dirty="0">
                <a:cs typeface="Arial" panose="020B0604020202020204" pitchFamily="34" charset="0"/>
              </a:rPr>
              <a:t>8</a:t>
            </a:r>
            <a:r>
              <a:rPr lang="fr-FR" altLang="fr-FR" sz="1500" b="1" baseline="30000" dirty="0">
                <a:cs typeface="Arial" panose="020B0604020202020204" pitchFamily="34" charset="0"/>
              </a:rPr>
              <a:t>ème</a:t>
            </a:r>
            <a:r>
              <a:rPr lang="fr-FR" altLang="fr-FR" sz="1500" b="1" dirty="0">
                <a:cs typeface="Arial" panose="020B0604020202020204" pitchFamily="34" charset="0"/>
              </a:rPr>
              <a:t> période : 1815-1914</a:t>
            </a:r>
            <a:br>
              <a:rPr lang="fr-FR" altLang="fr-FR" sz="1500" b="1" dirty="0">
                <a:cs typeface="Arial" panose="020B0604020202020204" pitchFamily="34" charset="0"/>
              </a:rPr>
            </a:br>
            <a:r>
              <a:rPr lang="fr-FR" sz="1500" b="1" kern="0" dirty="0">
                <a:ea typeface="Times New Roman" panose="02020603050405020304" pitchFamily="18" charset="0"/>
              </a:rPr>
              <a:t>Europe et Russie à la conquête de l’Orient et de l’Asie</a:t>
            </a:r>
            <a:endParaRPr lang="fr-FR" sz="1500" b="1" kern="0" dirty="0">
              <a:solidFill>
                <a:sysClr val="windowText" lastClr="000000"/>
              </a:solidFill>
              <a:ea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FR" altLang="fr-FR" sz="1500" b="1" kern="0" dirty="0">
              <a:cs typeface="Arial" panose="020B0604020202020204" pitchFamily="34" charset="0"/>
            </a:endParaRPr>
          </a:p>
          <a:p>
            <a:pPr algn="ctr"/>
            <a:r>
              <a:rPr lang="fr-FR" sz="1500" b="1" dirty="0"/>
              <a:t>1830-1914 : La conquête et la colonisation européenne de l’Afrique</a:t>
            </a:r>
          </a:p>
          <a:p>
            <a:endParaRPr lang="fr-FR" sz="1500" b="1" dirty="0"/>
          </a:p>
          <a:p>
            <a:r>
              <a:rPr lang="fr-FR" sz="1500" b="1" dirty="0"/>
              <a:t>(1785-)1801-1882 : L’impérialisme européen en Afrique du Nord (1</a:t>
            </a:r>
            <a:r>
              <a:rPr lang="fr-FR" sz="1500" b="1" baseline="30000" dirty="0"/>
              <a:t>ère</a:t>
            </a:r>
            <a:r>
              <a:rPr lang="fr-FR" sz="1500" b="1" dirty="0"/>
              <a:t> partie) : Fin de la course barbaresque ; Conquête de l’Algérie ; Reprise en main ottomane de Tripoli ; Modernisations, surendettements et protectorats-mises sous tutelle de la Tunisie et de l’Egypte</a:t>
            </a:r>
          </a:p>
          <a:p>
            <a:endParaRPr lang="fr-FR" sz="1500" b="1" dirty="0"/>
          </a:p>
          <a:p>
            <a:r>
              <a:rPr lang="fr-FR" sz="1500" b="1" dirty="0"/>
              <a:t>(1785-)1801-1816 : Guerres barbaresques et victoires des Etats-Unis et de la Grande-Bretagne contre les Régences de Tripoli et d’Alger ; La 1</a:t>
            </a:r>
            <a:r>
              <a:rPr lang="fr-FR" sz="1500" b="1" baseline="30000" dirty="0"/>
              <a:t>ère</a:t>
            </a:r>
            <a:r>
              <a:rPr lang="fr-FR" sz="1500" b="1" dirty="0"/>
              <a:t> guerre des Etats-Unis ; Début de la fin de la course barbaresque en Méditerranée</a:t>
            </a:r>
          </a:p>
          <a:p>
            <a:endParaRPr lang="fr-FR" sz="1500" b="1" dirty="0"/>
          </a:p>
          <a:p>
            <a:r>
              <a:rPr lang="fr-FR" sz="1500" b="1" dirty="0"/>
              <a:t>1830-1847 : La conquête française de l’Algérie</a:t>
            </a:r>
          </a:p>
          <a:p>
            <a:r>
              <a:rPr lang="fr-FR" sz="1500" dirty="0"/>
              <a:t>1818-1830 : Le règne de Hussein, le dernier dey d’Alger </a:t>
            </a:r>
          </a:p>
          <a:p>
            <a:r>
              <a:rPr lang="fr-FR" sz="1500" dirty="0"/>
              <a:t>1827-1830 : </a:t>
            </a:r>
            <a:r>
              <a:rPr lang="fr-FR" sz="1500" i="1" dirty="0"/>
              <a:t>L’affaire de l’éventail</a:t>
            </a:r>
            <a:r>
              <a:rPr lang="fr-FR" sz="1500" dirty="0"/>
              <a:t> déclenche un conflit diplomatique entre la France et Alger</a:t>
            </a:r>
          </a:p>
          <a:p>
            <a:r>
              <a:rPr lang="fr-FR" sz="1500" dirty="0"/>
              <a:t>1830-1833 : La 1</a:t>
            </a:r>
            <a:r>
              <a:rPr lang="fr-FR" sz="1500" baseline="30000" dirty="0"/>
              <a:t>ère</a:t>
            </a:r>
            <a:r>
              <a:rPr lang="fr-FR" sz="1500" dirty="0"/>
              <a:t> conquête de l’Algérie : Débarqués à Sidi-</a:t>
            </a:r>
            <a:r>
              <a:rPr lang="fr-FR" sz="1500" dirty="0" err="1"/>
              <a:t>Ferruch</a:t>
            </a:r>
            <a:r>
              <a:rPr lang="fr-FR" sz="1500" dirty="0"/>
              <a:t>, les Français s’emparent d’Alger ; Puis des ports d’Oran à l’ouest, Bône et Bougie à l’est ; A l’est, à Constantine, le beylik turc Ahmed résiste</a:t>
            </a:r>
          </a:p>
          <a:p>
            <a:r>
              <a:rPr lang="fr-FR" sz="1500" dirty="0"/>
              <a:t>1832-1837 : A l’ouest, en Oranie, résistance de l’émir Abdel Kader ; Les Français reconnaissent son autorité ; Puis se sentant menacés, ils s’emparent de Mascara et Tlemcen</a:t>
            </a:r>
          </a:p>
          <a:p>
            <a:r>
              <a:rPr lang="fr-FR" sz="1500" dirty="0"/>
              <a:t>1837 : </a:t>
            </a:r>
            <a:r>
              <a:rPr lang="fr-FR" sz="1500" i="1" dirty="0"/>
              <a:t>L’occupation restreinte</a:t>
            </a:r>
            <a:r>
              <a:rPr lang="fr-FR" sz="1500" dirty="0"/>
              <a:t> du général Bugeaud : Traité de la Tafna entre le général Bugeaud et l’émir Abdel-Kader ; A l’intérieur, création d’un émirat arabe, vassal de la France ; A l’est, les Français s’emparent de Constantine, dernier bastion turc</a:t>
            </a:r>
          </a:p>
          <a:p>
            <a:r>
              <a:rPr lang="fr-FR" sz="1500" dirty="0"/>
              <a:t>1839-1847 : La </a:t>
            </a:r>
            <a:r>
              <a:rPr lang="fr-FR" sz="1500" i="1" dirty="0"/>
              <a:t>conquête absolue</a:t>
            </a:r>
            <a:r>
              <a:rPr lang="fr-FR" sz="1500" dirty="0"/>
              <a:t> de l’Algérie</a:t>
            </a:r>
          </a:p>
          <a:p>
            <a:r>
              <a:rPr lang="fr-FR" sz="1500" dirty="0"/>
              <a:t>     1839 : Parties de Constantine, les troupes françaises traversent le territoire d’Abdel Kader</a:t>
            </a:r>
          </a:p>
          <a:p>
            <a:r>
              <a:rPr lang="fr-FR" sz="1500" dirty="0"/>
              <a:t>     1839-1840 : Abdel Kader attaque Alger, la guerre reprend</a:t>
            </a:r>
          </a:p>
          <a:p>
            <a:r>
              <a:rPr lang="fr-FR" sz="1500" dirty="0"/>
              <a:t>     1841-1843 : Bugeaud encercle l’émirat par le sud ; Le duc d’Aumale s’empare de la smala d’Abdel Kader ;</a:t>
            </a:r>
          </a:p>
          <a:p>
            <a:r>
              <a:rPr lang="fr-FR" sz="1500" dirty="0"/>
              <a:t>     Il se réfugie au Maroc d’où il poursuit la lutte </a:t>
            </a:r>
          </a:p>
          <a:p>
            <a:r>
              <a:rPr lang="fr-FR" sz="1500" dirty="0"/>
              <a:t>     1844-1845 : Guerre entre la France et le Maroc du sultan alaouite Moulay Abderrahman : Bombardement français de Tanger et de Mogador ;</a:t>
            </a:r>
          </a:p>
          <a:p>
            <a:r>
              <a:rPr lang="fr-FR" sz="1500" dirty="0"/>
              <a:t>     Victoire de Bugeaud sur l’oued Isly ; Traité de Lalla </a:t>
            </a:r>
            <a:r>
              <a:rPr lang="fr-FR" sz="1500" dirty="0" err="1"/>
              <a:t>Maghnia</a:t>
            </a:r>
            <a:r>
              <a:rPr lang="fr-FR" sz="1500" dirty="0"/>
              <a:t> fixant la frontière</a:t>
            </a:r>
          </a:p>
          <a:p>
            <a:r>
              <a:rPr lang="fr-FR" sz="1500" dirty="0"/>
              <a:t>     1845-1847 : Pourchassés par les Français, Abdel Kader se rend au duc d’Aumale ;</a:t>
            </a:r>
          </a:p>
          <a:p>
            <a:r>
              <a:rPr lang="fr-FR" sz="1500" dirty="0"/>
              <a:t>     Envoyé en France, il restera prisonnier, avant de s’installer à Damas en 1855 </a:t>
            </a:r>
          </a:p>
          <a:p>
            <a:pPr>
              <a:lnSpc>
                <a:spcPct val="100000"/>
              </a:lnSpc>
            </a:pPr>
            <a:endParaRPr lang="fr-FR" altLang="fr-FR" sz="1600" b="1" kern="0" dirty="0">
              <a:cs typeface="Arial" panose="020B0604020202020204" pitchFamily="34" charset="0"/>
            </a:endParaRPr>
          </a:p>
        </p:txBody>
      </p:sp>
      <p:sp>
        <p:nvSpPr>
          <p:cNvPr id="2" name="PlaceHolder 1">
            <a:extLst>
              <a:ext uri="{FF2B5EF4-FFF2-40B4-BE49-F238E27FC236}">
                <a16:creationId xmlns:a16="http://schemas.microsoft.com/office/drawing/2014/main" id="{ED45BE8B-F693-BFB0-6A3A-81BD264FA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defPPr>
              <a:defRPr lang="fr-FR"/>
            </a:defPPr>
            <a:lvl1pPr marL="0" indent="0" algn="r" defTabSz="914400" rtl="0" eaLnBrk="1" latinLnBrk="0" hangingPunct="1">
              <a:lnSpc>
                <a:spcPct val="100000"/>
              </a:lnSpc>
              <a:buNone/>
              <a:tabLst>
                <a:tab pos="0" algn="l"/>
              </a:tabLst>
              <a:defRPr lang="fr-FR" sz="1200" b="0" strike="noStrike" kern="1200" spc="-1">
                <a:solidFill>
                  <a:srgbClr val="8B8B8B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5896438-8A0B-4EA3-9B45-871AE853AD8F}" type="slidenum">
              <a:rPr lang="fr-FR" smtClean="0"/>
              <a:pPr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3241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9F79365-3A81-9D8E-7D2D-883B3C6AE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1BDE85D9-47C5-A3E3-2327-D92261A95C65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5926308A-DD66-5357-606C-38F5B471699A}"/>
              </a:ext>
            </a:extLst>
          </p:cNvPr>
          <p:cNvSpPr/>
          <p:nvPr/>
        </p:nvSpPr>
        <p:spPr>
          <a:xfrm>
            <a:off x="11221749" y="74202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4AD104D-F66B-A90B-0D3F-A80136C0EA03}"/>
              </a:ext>
            </a:extLst>
          </p:cNvPr>
          <p:cNvSpPr/>
          <p:nvPr/>
        </p:nvSpPr>
        <p:spPr>
          <a:xfrm>
            <a:off x="7111174" y="1359911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2C72F02-ECBE-067F-D8CC-BEDACB6B9F46}"/>
              </a:ext>
            </a:extLst>
          </p:cNvPr>
          <p:cNvSpPr/>
          <p:nvPr/>
        </p:nvSpPr>
        <p:spPr>
          <a:xfrm>
            <a:off x="6851526" y="1438512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76392" y="138665"/>
            <a:ext cx="4864035" cy="59554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500" b="1" dirty="0"/>
              <a:t>1832-1837 : A l’ouest, en Oranie, résistance de l’émir Abdel Kader ; Les Français reconnaissent son autorité ; Puis se sentant menacés, ils s’emparent de Mascara et Tlemcen</a:t>
            </a:r>
          </a:p>
          <a:p>
            <a:endParaRPr lang="fr-FR" sz="1600" dirty="0"/>
          </a:p>
          <a:p>
            <a:r>
              <a:rPr lang="fr-FR" sz="1600" dirty="0"/>
              <a:t>*Depuis 1833 : A l’ouest, Abdel Kader</a:t>
            </a:r>
          </a:p>
          <a:p>
            <a:r>
              <a:rPr lang="fr-FR" sz="1600" dirty="0"/>
              <a:t>Maître de Mascara et Tlemcen ; Et…</a:t>
            </a:r>
          </a:p>
          <a:p>
            <a:endParaRPr lang="fr-FR" sz="1600" dirty="0"/>
          </a:p>
          <a:p>
            <a:r>
              <a:rPr lang="fr-FR" sz="1600" dirty="0"/>
              <a:t>*Fév. 1834 : A Oran…</a:t>
            </a:r>
          </a:p>
          <a:p>
            <a:r>
              <a:rPr lang="fr-FR" sz="1600" u="sng" dirty="0"/>
              <a:t>Le général Desmichels</a:t>
            </a:r>
            <a:r>
              <a:rPr lang="fr-FR" sz="1600" dirty="0"/>
              <a:t> a signé </a:t>
            </a:r>
            <a:r>
              <a:rPr lang="fr-FR" sz="1600" u="sng" dirty="0"/>
              <a:t>un 1</a:t>
            </a:r>
            <a:r>
              <a:rPr lang="fr-FR" sz="1600" u="sng" baseline="30000" dirty="0"/>
              <a:t>er</a:t>
            </a:r>
            <a:r>
              <a:rPr lang="fr-FR" sz="1600" u="sng" dirty="0"/>
              <a:t> traité</a:t>
            </a:r>
          </a:p>
          <a:p>
            <a:r>
              <a:rPr lang="fr-FR" sz="1600" dirty="0"/>
              <a:t>- Les Français reconnaissent l’autorité d’Abdel Kader</a:t>
            </a:r>
          </a:p>
          <a:p>
            <a:r>
              <a:rPr lang="fr-FR" sz="1600" dirty="0"/>
              <a:t>- En échangent des ports occupés</a:t>
            </a:r>
          </a:p>
          <a:p>
            <a:r>
              <a:rPr lang="fr-FR" sz="1600" dirty="0"/>
              <a:t>NB : Traité incluant Mostaganem et Arzew ; </a:t>
            </a:r>
            <a:r>
              <a:rPr lang="fr-FR" sz="1600" b="1" dirty="0"/>
              <a:t>Mais</a:t>
            </a:r>
            <a:r>
              <a:rPr lang="fr-FR" sz="1600" dirty="0"/>
              <a:t>…</a:t>
            </a:r>
            <a:endParaRPr lang="fr-FR" sz="1600" i="1" dirty="0"/>
          </a:p>
          <a:p>
            <a:endParaRPr lang="fr-FR" sz="1600" dirty="0"/>
          </a:p>
          <a:p>
            <a:r>
              <a:rPr lang="fr-FR" sz="1600" dirty="0"/>
              <a:t>*</a:t>
            </a:r>
            <a:r>
              <a:rPr lang="fr-FR" sz="1600" u="sng" dirty="0"/>
              <a:t>Ainsi reconnu</a:t>
            </a:r>
            <a:r>
              <a:rPr lang="fr-FR" sz="1600" dirty="0"/>
              <a:t>, Abdel Kader s’empare de Médéa</a:t>
            </a:r>
          </a:p>
          <a:p>
            <a:r>
              <a:rPr lang="fr-FR" sz="1600" dirty="0"/>
              <a:t>Et les Français se sentent menacés et réagissent…</a:t>
            </a:r>
          </a:p>
          <a:p>
            <a:endParaRPr lang="fr-FR" sz="1600" dirty="0"/>
          </a:p>
          <a:p>
            <a:r>
              <a:rPr lang="fr-FR" sz="1600" dirty="0"/>
              <a:t>a) Juin 1835 : A la bataille de la Macta,       près d’Arzew</a:t>
            </a:r>
          </a:p>
          <a:p>
            <a:r>
              <a:rPr lang="fr-FR" sz="1600" dirty="0"/>
              <a:t>Les Français sont vaincus ; </a:t>
            </a:r>
            <a:r>
              <a:rPr lang="fr-FR" sz="1600" b="1" dirty="0"/>
              <a:t>En revanche…</a:t>
            </a:r>
          </a:p>
          <a:p>
            <a:endParaRPr lang="fr-FR" sz="1600" dirty="0"/>
          </a:p>
          <a:p>
            <a:r>
              <a:rPr lang="fr-FR" sz="1600" dirty="0"/>
              <a:t>b) Déc. 1835-jan. 1836 : Les Français occupent</a:t>
            </a:r>
          </a:p>
          <a:p>
            <a:r>
              <a:rPr lang="fr-FR" sz="1600" dirty="0"/>
              <a:t>Mascara et Tlemcen ; </a:t>
            </a:r>
            <a:r>
              <a:rPr lang="fr-FR" sz="1600" b="1" dirty="0"/>
              <a:t>Une situation instable…</a:t>
            </a:r>
          </a:p>
          <a:p>
            <a:endParaRPr lang="fr-FR" sz="1600" dirty="0"/>
          </a:p>
          <a:p>
            <a:r>
              <a:rPr lang="fr-FR" sz="1600" dirty="0"/>
              <a:t>*Avril 1837 : Arrivée du général </a:t>
            </a:r>
            <a:r>
              <a:rPr lang="fr-FR" sz="1600" u="sng" dirty="0"/>
              <a:t>Thomas Bugeaud</a:t>
            </a:r>
          </a:p>
          <a:p>
            <a:r>
              <a:rPr lang="fr-FR" sz="1600" dirty="0"/>
              <a:t>Objectif : </a:t>
            </a:r>
            <a:r>
              <a:rPr lang="fr-FR" sz="1600" b="1" dirty="0"/>
              <a:t>Conclure un traité de paix définitif</a:t>
            </a:r>
            <a:r>
              <a:rPr lang="fr-FR" sz="1600" dirty="0"/>
              <a:t>…</a:t>
            </a: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3F8FB304-FC4C-1761-567B-F15E5A75AE98}"/>
              </a:ext>
            </a:extLst>
          </p:cNvPr>
          <p:cNvCxnSpPr>
            <a:cxnSpLocks/>
          </p:cNvCxnSpPr>
          <p:nvPr/>
        </p:nvCxnSpPr>
        <p:spPr>
          <a:xfrm flipH="1">
            <a:off x="6387302" y="1863379"/>
            <a:ext cx="557317" cy="227948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9F1EE56C-7C1E-0911-1A1A-998CCAEFD180}"/>
              </a:ext>
            </a:extLst>
          </p:cNvPr>
          <p:cNvCxnSpPr>
            <a:cxnSpLocks/>
          </p:cNvCxnSpPr>
          <p:nvPr/>
        </p:nvCxnSpPr>
        <p:spPr>
          <a:xfrm flipV="1">
            <a:off x="7081315" y="1209508"/>
            <a:ext cx="1458888" cy="598292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35EC0C0B-B848-2418-1B5E-BB0A7A28CB5F}"/>
              </a:ext>
            </a:extLst>
          </p:cNvPr>
          <p:cNvSpPr/>
          <p:nvPr/>
        </p:nvSpPr>
        <p:spPr>
          <a:xfrm>
            <a:off x="6844603" y="1674317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DB126DD0-7D65-CFF8-12D1-D77B3A4F246B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0C8D2880-2693-7D1F-D26B-F80FE93666DA}"/>
              </a:ext>
            </a:extLst>
          </p:cNvPr>
          <p:cNvSpPr/>
          <p:nvPr/>
        </p:nvSpPr>
        <p:spPr>
          <a:xfrm>
            <a:off x="6894853" y="1467676"/>
            <a:ext cx="239799" cy="227947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55347163-4713-85C1-F1ED-72B28CD524FC}"/>
              </a:ext>
            </a:extLst>
          </p:cNvPr>
          <p:cNvSpPr/>
          <p:nvPr/>
        </p:nvSpPr>
        <p:spPr>
          <a:xfrm>
            <a:off x="3338518" y="4056835"/>
            <a:ext cx="239799" cy="227947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42596847-8880-AC81-7C63-CD6AE7E034F8}"/>
              </a:ext>
            </a:extLst>
          </p:cNvPr>
          <p:cNvSpPr/>
          <p:nvPr/>
        </p:nvSpPr>
        <p:spPr>
          <a:xfrm>
            <a:off x="6127629" y="1995307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12649666-4095-48DC-5FBF-18D196B3C24B}"/>
              </a:ext>
            </a:extLst>
          </p:cNvPr>
          <p:cNvSpPr/>
          <p:nvPr/>
        </p:nvSpPr>
        <p:spPr>
          <a:xfrm>
            <a:off x="8493789" y="1052305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AEADC46-AEE3-CABB-B905-7C01BE17B205}"/>
              </a:ext>
            </a:extLst>
          </p:cNvPr>
          <p:cNvCxnSpPr>
            <a:cxnSpLocks/>
            <a:endCxn id="26" idx="7"/>
          </p:cNvCxnSpPr>
          <p:nvPr/>
        </p:nvCxnSpPr>
        <p:spPr>
          <a:xfrm flipH="1">
            <a:off x="6369292" y="1651295"/>
            <a:ext cx="338615" cy="385180"/>
          </a:xfrm>
          <a:prstGeom prst="straightConnector1">
            <a:avLst/>
          </a:prstGeom>
          <a:ln w="76200">
            <a:solidFill>
              <a:srgbClr val="00206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D2DED93B-3132-5E26-6862-EA504CE7D10E}"/>
              </a:ext>
            </a:extLst>
          </p:cNvPr>
          <p:cNvCxnSpPr>
            <a:cxnSpLocks/>
            <a:stCxn id="20" idx="3"/>
            <a:endCxn id="28" idx="0"/>
          </p:cNvCxnSpPr>
          <p:nvPr/>
        </p:nvCxnSpPr>
        <p:spPr>
          <a:xfrm flipH="1">
            <a:off x="8635352" y="960654"/>
            <a:ext cx="129014" cy="91651"/>
          </a:xfrm>
          <a:prstGeom prst="straightConnector1">
            <a:avLst/>
          </a:prstGeom>
          <a:ln w="76200">
            <a:solidFill>
              <a:srgbClr val="00206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lipse 35">
            <a:extLst>
              <a:ext uri="{FF2B5EF4-FFF2-40B4-BE49-F238E27FC236}">
                <a16:creationId xmlns:a16="http://schemas.microsoft.com/office/drawing/2014/main" id="{D4502877-AFF5-92D2-8146-9656A1D53B5B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72176857-6A1F-2BA8-7B95-40BC128C86B8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591685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9168" y="138665"/>
            <a:ext cx="4788907" cy="43704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400" b="1" dirty="0"/>
              <a:t>1837 : </a:t>
            </a:r>
            <a:r>
              <a:rPr lang="fr-FR" sz="1400" b="1" i="1" dirty="0"/>
              <a:t>L’occupation restreinte</a:t>
            </a:r>
            <a:r>
              <a:rPr lang="fr-FR" sz="1400" b="1" dirty="0"/>
              <a:t> du général Bugeaud : Traité de la Tafna entre le général Bugeaud et l’émir Abdel-Kader ; A l’intérieur, création d’un émirat arabe, vassal de la France ; A l’est, les Français s’emparent de Constantine, dernier bastion turc</a:t>
            </a:r>
          </a:p>
          <a:p>
            <a:endParaRPr lang="fr-FR" sz="1600" dirty="0"/>
          </a:p>
          <a:p>
            <a:r>
              <a:rPr lang="fr-FR" sz="1600" dirty="0"/>
              <a:t>*Mai 1837 : </a:t>
            </a:r>
            <a:r>
              <a:rPr lang="fr-FR" sz="1600" u="sng" dirty="0"/>
              <a:t>Bugeaud</a:t>
            </a:r>
            <a:r>
              <a:rPr lang="fr-FR" sz="1600" dirty="0"/>
              <a:t> signe le traité de la Tafna</a:t>
            </a:r>
          </a:p>
          <a:p>
            <a:r>
              <a:rPr lang="fr-FR" sz="1600" dirty="0"/>
              <a:t>Avec l’émir </a:t>
            </a:r>
            <a:r>
              <a:rPr lang="fr-FR" sz="1600" u="sng" dirty="0"/>
              <a:t>Abdel Kader</a:t>
            </a:r>
            <a:r>
              <a:rPr lang="fr-FR" sz="1600" dirty="0"/>
              <a:t> : </a:t>
            </a:r>
          </a:p>
          <a:p>
            <a:endParaRPr lang="fr-FR" sz="1600" dirty="0"/>
          </a:p>
          <a:p>
            <a:r>
              <a:rPr lang="fr-FR" sz="1600" dirty="0"/>
              <a:t>a) Pour la France, l’</a:t>
            </a:r>
            <a:r>
              <a:rPr lang="fr-FR" sz="1600" i="1" dirty="0"/>
              <a:t>occupation restreinte</a:t>
            </a:r>
            <a:endParaRPr lang="fr-FR" sz="1600" i="1" u="sng" dirty="0"/>
          </a:p>
          <a:p>
            <a:endParaRPr lang="fr-FR" sz="1600" dirty="0"/>
          </a:p>
          <a:p>
            <a:r>
              <a:rPr lang="fr-FR" sz="1600" dirty="0"/>
              <a:t>b) Abdel-Kader obtient l’Oranie et l’Algérois</a:t>
            </a:r>
          </a:p>
          <a:p>
            <a:r>
              <a:rPr lang="fr-FR" sz="1600" dirty="0"/>
              <a:t>Les 2/3 de l’ancienne Régence ; Capitale : Mascara</a:t>
            </a:r>
          </a:p>
          <a:p>
            <a:endParaRPr lang="fr-FR" sz="1600" dirty="0"/>
          </a:p>
          <a:p>
            <a:r>
              <a:rPr lang="fr-FR" sz="1600" dirty="0"/>
              <a:t>NB : Un tiers de la Régence hors-traité</a:t>
            </a:r>
          </a:p>
          <a:p>
            <a:r>
              <a:rPr lang="fr-FR" sz="1600" dirty="0"/>
              <a:t>Dont la Kabylie autour de Bougie</a:t>
            </a:r>
          </a:p>
          <a:p>
            <a:endParaRPr lang="fr-FR" sz="1600" u="sng" dirty="0"/>
          </a:p>
          <a:p>
            <a:r>
              <a:rPr lang="fr-FR" sz="1600" dirty="0"/>
              <a:t>*</a:t>
            </a:r>
            <a:r>
              <a:rPr lang="fr-FR" sz="1600" u="sng" dirty="0"/>
              <a:t>Un Etat </a:t>
            </a:r>
            <a:r>
              <a:rPr lang="fr-FR" sz="1600" i="1" u="sng" dirty="0"/>
              <a:t>arabe</a:t>
            </a:r>
            <a:r>
              <a:rPr lang="fr-FR" sz="1600" u="sng" dirty="0"/>
              <a:t> vassal de la France…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6580804-41EC-5504-A6CC-B2F97D136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44F3BC87-0825-97FE-6F32-1194F1B142A9}"/>
              </a:ext>
            </a:extLst>
          </p:cNvPr>
          <p:cNvSpPr/>
          <p:nvPr/>
        </p:nvSpPr>
        <p:spPr>
          <a:xfrm>
            <a:off x="10019966" y="2068304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3E0E8CF-4DD2-6462-CA83-AAB374B2A366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B5F4B3A-367C-C659-57E8-24BBD745DF92}"/>
              </a:ext>
            </a:extLst>
          </p:cNvPr>
          <p:cNvSpPr/>
          <p:nvPr/>
        </p:nvSpPr>
        <p:spPr>
          <a:xfrm>
            <a:off x="11221749" y="74202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D0A902BD-2825-5D65-4FEB-A93E99E4F4AB}"/>
              </a:ext>
            </a:extLst>
          </p:cNvPr>
          <p:cNvSpPr/>
          <p:nvPr/>
        </p:nvSpPr>
        <p:spPr>
          <a:xfrm>
            <a:off x="6127629" y="199530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F26F8D12-D81B-29B3-E808-EBDE7207B046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F38B3586-85DA-79FF-5CF5-DD6B85C24ED3}"/>
              </a:ext>
            </a:extLst>
          </p:cNvPr>
          <p:cNvSpPr/>
          <p:nvPr/>
        </p:nvSpPr>
        <p:spPr>
          <a:xfrm rot="20681860">
            <a:off x="5998664" y="1278072"/>
            <a:ext cx="3979336" cy="87672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78D5DD89-0F64-4B67-1EFB-8961CCAFF092}"/>
              </a:ext>
            </a:extLst>
          </p:cNvPr>
          <p:cNvSpPr/>
          <p:nvPr/>
        </p:nvSpPr>
        <p:spPr>
          <a:xfrm>
            <a:off x="7111174" y="1359911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AF5CFCD7-52BA-C108-A5D5-4B17319E9617}"/>
              </a:ext>
            </a:extLst>
          </p:cNvPr>
          <p:cNvSpPr/>
          <p:nvPr/>
        </p:nvSpPr>
        <p:spPr>
          <a:xfrm>
            <a:off x="6851526" y="1438512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3A24A9B5-92C9-E727-4DF1-1EE282BFE2D2}"/>
              </a:ext>
            </a:extLst>
          </p:cNvPr>
          <p:cNvSpPr/>
          <p:nvPr/>
        </p:nvSpPr>
        <p:spPr>
          <a:xfrm>
            <a:off x="6844603" y="167431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89CD2E49-7C77-28B4-3BB0-2754A8194ECA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14AE18B0-1575-673A-113D-CB027B308499}"/>
              </a:ext>
            </a:extLst>
          </p:cNvPr>
          <p:cNvSpPr/>
          <p:nvPr/>
        </p:nvSpPr>
        <p:spPr>
          <a:xfrm>
            <a:off x="8493789" y="1052305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CF321042-B7A2-62BE-6404-EE7F1C11BC65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BD27BAD-6C35-F642-A3C8-E511E646DA53}"/>
              </a:ext>
            </a:extLst>
          </p:cNvPr>
          <p:cNvSpPr/>
          <p:nvPr/>
        </p:nvSpPr>
        <p:spPr>
          <a:xfrm>
            <a:off x="6238910" y="1838104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38688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66FCC-80B8-C9CB-B22D-774430A40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16BE5FA-C6FA-E800-4D76-95F211D4713E}"/>
              </a:ext>
            </a:extLst>
          </p:cNvPr>
          <p:cNvSpPr/>
          <p:nvPr/>
        </p:nvSpPr>
        <p:spPr>
          <a:xfrm>
            <a:off x="89168" y="138665"/>
            <a:ext cx="4843495" cy="62324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400" b="1" dirty="0"/>
              <a:t>1837 : </a:t>
            </a:r>
            <a:r>
              <a:rPr lang="fr-FR" sz="1400" b="1" i="1" dirty="0"/>
              <a:t>L’occupation restreinte</a:t>
            </a:r>
            <a:r>
              <a:rPr lang="fr-FR" sz="1400" b="1" dirty="0"/>
              <a:t> du général Bugeaud : Traité de la Tafna entre le général Bugeaud et l’émir Abdel-Kader ; A l’intérieur, création d’un émirat arabe, vassal de la France ; A l’est, les Français s’emparent de Constantine, dernier bastion turc</a:t>
            </a:r>
          </a:p>
          <a:p>
            <a:endParaRPr lang="fr-FR" sz="1600" dirty="0"/>
          </a:p>
          <a:p>
            <a:r>
              <a:rPr lang="fr-FR" sz="1600" dirty="0"/>
              <a:t>*A Paris, pour </a:t>
            </a:r>
            <a:r>
              <a:rPr lang="fr-FR" sz="1600" u="sng" dirty="0"/>
              <a:t>Louis Molé</a:t>
            </a:r>
            <a:r>
              <a:rPr lang="fr-FR" sz="1600" dirty="0"/>
              <a:t>, président du Conseil (1836) </a:t>
            </a:r>
          </a:p>
          <a:p>
            <a:r>
              <a:rPr lang="fr-FR" sz="1600" i="1" dirty="0"/>
              <a:t>Le but n’est pas l’occupation absolue, mais l’occupation restreinte. La France doit être maitresse des ports : Oran, Alger et Bône.</a:t>
            </a:r>
          </a:p>
          <a:p>
            <a:r>
              <a:rPr lang="fr-FR" sz="1600" i="1" dirty="0"/>
              <a:t>Le reste doit être abandonné à des chefs indigènes.</a:t>
            </a:r>
          </a:p>
          <a:p>
            <a:r>
              <a:rPr lang="fr-FR" sz="1600" dirty="0"/>
              <a:t>Histoire de l’Afrique, B. Lugan, p. 419</a:t>
            </a:r>
          </a:p>
          <a:p>
            <a:endParaRPr lang="fr-FR" sz="1600" dirty="0"/>
          </a:p>
          <a:p>
            <a:r>
              <a:rPr lang="fr-FR" sz="1500" dirty="0"/>
              <a:t>NB : Comme Mehmet Ali, aider </a:t>
            </a:r>
            <a:r>
              <a:rPr lang="fr-FR" sz="1500" u="sng" dirty="0"/>
              <a:t>Abdel Kader</a:t>
            </a:r>
          </a:p>
          <a:p>
            <a:r>
              <a:rPr lang="fr-FR" sz="1500" dirty="0"/>
              <a:t>A progresser dans la voie de la civilisation</a:t>
            </a:r>
          </a:p>
          <a:p>
            <a:endParaRPr lang="fr-FR" sz="1600" dirty="0"/>
          </a:p>
          <a:p>
            <a:r>
              <a:rPr lang="fr-FR" sz="1600" dirty="0"/>
              <a:t>*Mais en attendant, il reste Constantine…</a:t>
            </a:r>
          </a:p>
          <a:p>
            <a:r>
              <a:rPr lang="fr-FR" sz="1600" dirty="0"/>
              <a:t>Où l</a:t>
            </a:r>
            <a:r>
              <a:rPr lang="fr-FR" sz="1500" dirty="0"/>
              <a:t>e dernier bey </a:t>
            </a:r>
            <a:r>
              <a:rPr lang="fr-FR" sz="1500" u="sng" dirty="0"/>
              <a:t>ottoman</a:t>
            </a:r>
            <a:r>
              <a:rPr lang="fr-FR" sz="1500" dirty="0"/>
              <a:t> </a:t>
            </a:r>
            <a:r>
              <a:rPr lang="fr-FR" sz="1500" u="sng" dirty="0"/>
              <a:t>Ahmed</a:t>
            </a:r>
            <a:r>
              <a:rPr lang="fr-FR" sz="1500" dirty="0"/>
              <a:t> résiste</a:t>
            </a:r>
          </a:p>
          <a:p>
            <a:endParaRPr lang="fr-FR" sz="1500" dirty="0"/>
          </a:p>
          <a:p>
            <a:r>
              <a:rPr lang="fr-FR" sz="1500" dirty="0"/>
              <a:t>*Oct. 1837 : Partis de Bône, les Français prennent la ville</a:t>
            </a:r>
          </a:p>
          <a:p>
            <a:r>
              <a:rPr lang="fr-FR" sz="1500" dirty="0"/>
              <a:t>NB : Après un échec en 1836 ; Ahmed se réfugie à Biskra</a:t>
            </a:r>
          </a:p>
          <a:p>
            <a:r>
              <a:rPr lang="fr-FR" sz="1500" dirty="0"/>
              <a:t>Où il résistera jusqu’en 1848</a:t>
            </a:r>
          </a:p>
          <a:p>
            <a:r>
              <a:rPr lang="fr-FR" sz="1500" dirty="0"/>
              <a:t>*1837 : </a:t>
            </a:r>
            <a:r>
              <a:rPr lang="fr-FR" sz="1500" b="1" dirty="0"/>
              <a:t>Une situation stabilisée ; Mais…</a:t>
            </a:r>
          </a:p>
          <a:p>
            <a:endParaRPr lang="fr-FR" sz="1600" dirty="0"/>
          </a:p>
          <a:p>
            <a:r>
              <a:rPr lang="fr-FR" sz="1600" dirty="0"/>
              <a:t>*1839 : Le conflit avec Abdel-Kader reprend ; </a:t>
            </a:r>
            <a:r>
              <a:rPr lang="fr-FR" sz="1600" b="1" dirty="0"/>
              <a:t>A suivre</a:t>
            </a:r>
            <a:r>
              <a:rPr lang="fr-FR" sz="1600" dirty="0"/>
              <a:t>…</a:t>
            </a:r>
          </a:p>
          <a:p>
            <a:r>
              <a:rPr lang="fr-FR" sz="1600" dirty="0"/>
              <a:t>*Et en Europe, des réactions…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7C6D012-D8D8-CD50-44D9-A7EF41638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7655FB80-45AF-117E-FA9D-651A28D8D650}"/>
              </a:ext>
            </a:extLst>
          </p:cNvPr>
          <p:cNvSpPr/>
          <p:nvPr/>
        </p:nvSpPr>
        <p:spPr>
          <a:xfrm>
            <a:off x="10019966" y="2068304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E07C5261-A0C2-E6AC-B6D1-6AAD6AD28786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41C3BDF6-3430-24A2-7DC2-375D25BBEB18}"/>
              </a:ext>
            </a:extLst>
          </p:cNvPr>
          <p:cNvSpPr/>
          <p:nvPr/>
        </p:nvSpPr>
        <p:spPr>
          <a:xfrm>
            <a:off x="6127629" y="199530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B8CF86CE-C933-1459-D84F-D73C97C1F8BE}"/>
              </a:ext>
            </a:extLst>
          </p:cNvPr>
          <p:cNvSpPr/>
          <p:nvPr/>
        </p:nvSpPr>
        <p:spPr>
          <a:xfrm rot="20681860">
            <a:off x="5998664" y="1278072"/>
            <a:ext cx="3979336" cy="87672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AFDE348A-9E26-17E3-E3CC-D468295FB01E}"/>
              </a:ext>
            </a:extLst>
          </p:cNvPr>
          <p:cNvSpPr/>
          <p:nvPr/>
        </p:nvSpPr>
        <p:spPr>
          <a:xfrm>
            <a:off x="7111174" y="1359911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CE91CC01-6293-75AF-094B-702D0D1C2E26}"/>
              </a:ext>
            </a:extLst>
          </p:cNvPr>
          <p:cNvSpPr/>
          <p:nvPr/>
        </p:nvSpPr>
        <p:spPr>
          <a:xfrm>
            <a:off x="6851526" y="1438512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AB79E7B0-72D8-1921-558E-A4B4C9C212B8}"/>
              </a:ext>
            </a:extLst>
          </p:cNvPr>
          <p:cNvSpPr/>
          <p:nvPr/>
        </p:nvSpPr>
        <p:spPr>
          <a:xfrm>
            <a:off x="6844603" y="167431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A124EAC8-CCAE-7EE0-72F9-16B7D58BED6B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ED8F5D32-D074-7CEA-F934-099B73BA73B7}"/>
              </a:ext>
            </a:extLst>
          </p:cNvPr>
          <p:cNvSpPr/>
          <p:nvPr/>
        </p:nvSpPr>
        <p:spPr>
          <a:xfrm>
            <a:off x="8493789" y="1052305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388F2950-C5C0-D040-FB55-F7D51FF97733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28C30539-BDA9-DC9F-4CE6-011E217255E1}"/>
              </a:ext>
            </a:extLst>
          </p:cNvPr>
          <p:cNvCxnSpPr>
            <a:cxnSpLocks/>
          </p:cNvCxnSpPr>
          <p:nvPr/>
        </p:nvCxnSpPr>
        <p:spPr>
          <a:xfrm flipH="1">
            <a:off x="10747717" y="765047"/>
            <a:ext cx="610728" cy="265133"/>
          </a:xfrm>
          <a:prstGeom prst="straightConnector1">
            <a:avLst/>
          </a:prstGeom>
          <a:ln w="76200">
            <a:solidFill>
              <a:srgbClr val="00206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4781D95A-1162-608B-7025-88514DEBFE76}"/>
              </a:ext>
            </a:extLst>
          </p:cNvPr>
          <p:cNvSpPr/>
          <p:nvPr/>
        </p:nvSpPr>
        <p:spPr>
          <a:xfrm>
            <a:off x="11164320" y="616500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6EEADB5-E8EC-5A57-8E13-AD01EBB1CB68}"/>
              </a:ext>
            </a:extLst>
          </p:cNvPr>
          <p:cNvCxnSpPr>
            <a:cxnSpLocks/>
            <a:endCxn id="2" idx="0"/>
          </p:cNvCxnSpPr>
          <p:nvPr/>
        </p:nvCxnSpPr>
        <p:spPr>
          <a:xfrm flipH="1">
            <a:off x="10100041" y="1228957"/>
            <a:ext cx="447476" cy="839347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e 19">
            <a:extLst>
              <a:ext uri="{FF2B5EF4-FFF2-40B4-BE49-F238E27FC236}">
                <a16:creationId xmlns:a16="http://schemas.microsoft.com/office/drawing/2014/main" id="{89EBE6B4-E056-C54C-5BCE-DBBC354A1B39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41653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094" y="138665"/>
            <a:ext cx="5821506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dirty="0"/>
              <a:t>*1830 : Le tsar Nicolas 1</a:t>
            </a:r>
            <a:r>
              <a:rPr lang="fr-FR" sz="1600" baseline="30000" dirty="0"/>
              <a:t>er</a:t>
            </a:r>
            <a:endParaRPr lang="fr-FR" sz="1600" dirty="0"/>
          </a:p>
          <a:p>
            <a:r>
              <a:rPr lang="fr-FR" sz="1600" dirty="0"/>
              <a:t>Ne s’est pas opposé à la conquête de l’Algérie</a:t>
            </a:r>
          </a:p>
          <a:p>
            <a:endParaRPr lang="fr-FR" sz="1600" dirty="0"/>
          </a:p>
          <a:p>
            <a:r>
              <a:rPr lang="fr-FR" sz="1600" dirty="0"/>
              <a:t>NB : Les Russes partagent avec les Français</a:t>
            </a:r>
          </a:p>
          <a:p>
            <a:r>
              <a:rPr lang="fr-FR" sz="1600" dirty="0"/>
              <a:t>Leur </a:t>
            </a:r>
            <a:r>
              <a:rPr lang="fr-FR" sz="1600" u="sng" dirty="0"/>
              <a:t>longue</a:t>
            </a:r>
            <a:r>
              <a:rPr lang="fr-FR" sz="1600" dirty="0"/>
              <a:t> expérience de </a:t>
            </a:r>
            <a:r>
              <a:rPr lang="fr-FR" sz="1600" i="1" dirty="0"/>
              <a:t>guérilla</a:t>
            </a:r>
            <a:r>
              <a:rPr lang="fr-FR" sz="1600" dirty="0"/>
              <a:t> contre les musulmans montagnards du Caucase de l’Imam Chamil ; De 1817 à 1864 !</a:t>
            </a:r>
          </a:p>
          <a:p>
            <a:endParaRPr lang="fr-FR" sz="1600" dirty="0"/>
          </a:p>
          <a:p>
            <a:r>
              <a:rPr lang="fr-FR" sz="1600" dirty="0"/>
              <a:t>*En revanche</a:t>
            </a:r>
          </a:p>
          <a:p>
            <a:r>
              <a:rPr lang="fr-FR" sz="1600" dirty="0"/>
              <a:t>Embarrassement </a:t>
            </a:r>
            <a:r>
              <a:rPr lang="fr-FR" sz="1600" u="sng" dirty="0"/>
              <a:t>et</a:t>
            </a:r>
            <a:r>
              <a:rPr lang="fr-FR" sz="1600" dirty="0"/>
              <a:t> inquiétude des Britanniques…</a:t>
            </a:r>
          </a:p>
        </p:txBody>
      </p:sp>
      <p:pic>
        <p:nvPicPr>
          <p:cNvPr id="32" name="Picture 2" descr="http://upload.wikimedia.org/wikipedia/commons/thumb/7/73/AtHistEur1840.jpg/640px-AtHistEur1840.jpg">
            <a:extLst>
              <a:ext uri="{FF2B5EF4-FFF2-40B4-BE49-F238E27FC236}">
                <a16:creationId xmlns:a16="http://schemas.microsoft.com/office/drawing/2014/main" id="{B9B6658F-8879-9CE2-A0EE-5B12B7841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6631"/>
            <a:ext cx="5928524" cy="658622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Ellipse 32">
            <a:extLst>
              <a:ext uri="{FF2B5EF4-FFF2-40B4-BE49-F238E27FC236}">
                <a16:creationId xmlns:a16="http://schemas.microsoft.com/office/drawing/2014/main" id="{0CEA8241-C273-DAF3-19FF-6CF1BB438582}"/>
              </a:ext>
            </a:extLst>
          </p:cNvPr>
          <p:cNvSpPr/>
          <p:nvPr/>
        </p:nvSpPr>
        <p:spPr>
          <a:xfrm>
            <a:off x="7036229" y="5384550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C17CDB62-2D20-AD40-7957-B42695C43431}"/>
              </a:ext>
            </a:extLst>
          </p:cNvPr>
          <p:cNvSpPr/>
          <p:nvPr/>
        </p:nvSpPr>
        <p:spPr>
          <a:xfrm>
            <a:off x="7847306" y="5305948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5F65888B-1505-17F9-2E21-C149F5108493}"/>
              </a:ext>
            </a:extLst>
          </p:cNvPr>
          <p:cNvSpPr/>
          <p:nvPr/>
        </p:nvSpPr>
        <p:spPr>
          <a:xfrm>
            <a:off x="8066866" y="5384550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2D61EF18-19F9-BE8F-DF21-7D71D7B1EDA4}"/>
              </a:ext>
            </a:extLst>
          </p:cNvPr>
          <p:cNvSpPr/>
          <p:nvPr/>
        </p:nvSpPr>
        <p:spPr>
          <a:xfrm>
            <a:off x="7545852" y="5243992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DE8330EF-D4E1-FE6B-7FBD-D9228D9C26DA}"/>
              </a:ext>
            </a:extLst>
          </p:cNvPr>
          <p:cNvSpPr/>
          <p:nvPr/>
        </p:nvSpPr>
        <p:spPr>
          <a:xfrm>
            <a:off x="7910592" y="5541752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A15734EF-9B39-1C59-4020-4EE418B41849}"/>
              </a:ext>
            </a:extLst>
          </p:cNvPr>
          <p:cNvSpPr/>
          <p:nvPr/>
        </p:nvSpPr>
        <p:spPr>
          <a:xfrm>
            <a:off x="7116303" y="5534903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20C37ECA-0F58-53D6-807B-8F6D50652D2E}"/>
              </a:ext>
            </a:extLst>
          </p:cNvPr>
          <p:cNvSpPr/>
          <p:nvPr/>
        </p:nvSpPr>
        <p:spPr>
          <a:xfrm>
            <a:off x="7644254" y="3541395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731AD749-993A-3FD9-0BED-FC252884C775}"/>
              </a:ext>
            </a:extLst>
          </p:cNvPr>
          <p:cNvSpPr/>
          <p:nvPr/>
        </p:nvSpPr>
        <p:spPr>
          <a:xfrm>
            <a:off x="10143614" y="2007235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725592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F1672C-D4C3-9B9F-DF1D-3C58B3AB34AE}"/>
              </a:ext>
            </a:extLst>
          </p:cNvPr>
          <p:cNvSpPr/>
          <p:nvPr/>
        </p:nvSpPr>
        <p:spPr>
          <a:xfrm>
            <a:off x="122094" y="138665"/>
            <a:ext cx="5798259" cy="329320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dirty="0"/>
              <a:t>*Embarrassement…</a:t>
            </a:r>
          </a:p>
          <a:p>
            <a:r>
              <a:rPr lang="fr-FR" sz="1600" dirty="0"/>
              <a:t>*1830-37 : Depuis l’affaire grecque (1827)</a:t>
            </a:r>
          </a:p>
          <a:p>
            <a:r>
              <a:rPr lang="fr-FR" sz="1600" dirty="0"/>
              <a:t>Et soucieuse de la stabilité du continent</a:t>
            </a:r>
          </a:p>
          <a:p>
            <a:endParaRPr lang="fr-FR" sz="1600" u="sng" dirty="0"/>
          </a:p>
          <a:p>
            <a:r>
              <a:rPr lang="fr-FR" sz="1600" u="sng" dirty="0"/>
              <a:t>La GB s’est rapprochée de la France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NB : Au détriment des trois autres puissances conservatrices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De la Sainte Alliance : Russie, Autriche et Prusse</a:t>
            </a:r>
          </a:p>
          <a:p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dirty="0">
                <a:ea typeface="Times New Roman" panose="02020603050405020304" pitchFamily="18" charset="0"/>
              </a:rPr>
              <a:t>*1830 : </a:t>
            </a:r>
            <a:r>
              <a:rPr lang="fr-FR" sz="1600" u="sng" dirty="0">
                <a:ea typeface="Times New Roman" panose="02020603050405020304" pitchFamily="18" charset="0"/>
              </a:rPr>
              <a:t>François Guizot</a:t>
            </a:r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dirty="0">
                <a:ea typeface="Times New Roman" panose="02020603050405020304" pitchFamily="18" charset="0"/>
              </a:rPr>
              <a:t>Parle pour la 1</a:t>
            </a:r>
            <a:r>
              <a:rPr lang="fr-FR" sz="1600" baseline="30000" dirty="0">
                <a:ea typeface="Times New Roman" panose="02020603050405020304" pitchFamily="18" charset="0"/>
              </a:rPr>
              <a:t>ère</a:t>
            </a:r>
            <a:r>
              <a:rPr lang="fr-FR" sz="1600" dirty="0">
                <a:ea typeface="Times New Roman" panose="02020603050405020304" pitchFamily="18" charset="0"/>
              </a:rPr>
              <a:t> fois de </a:t>
            </a:r>
            <a:r>
              <a:rPr lang="fr-FR" sz="1600" i="1" dirty="0">
                <a:ea typeface="Times New Roman" panose="02020603050405020304" pitchFamily="18" charset="0"/>
              </a:rPr>
              <a:t>l’Entente cordiale</a:t>
            </a:r>
            <a:r>
              <a:rPr lang="fr-FR" sz="1600" dirty="0">
                <a:ea typeface="Times New Roman" panose="02020603050405020304" pitchFamily="18" charset="0"/>
              </a:rPr>
              <a:t> avec la GB ; </a:t>
            </a:r>
            <a:r>
              <a:rPr lang="fr-FR" sz="1600" b="1" dirty="0">
                <a:ea typeface="Times New Roman" panose="02020603050405020304" pitchFamily="18" charset="0"/>
              </a:rPr>
              <a:t>Mais…</a:t>
            </a:r>
          </a:p>
          <a:p>
            <a:endParaRPr lang="fr-FR" sz="1600" dirty="0"/>
          </a:p>
          <a:p>
            <a:r>
              <a:rPr lang="fr-FR" sz="1600" dirty="0"/>
              <a:t>*Inquiétude pour l’intégrité ottomane</a:t>
            </a:r>
          </a:p>
          <a:p>
            <a:r>
              <a:rPr lang="fr-FR" sz="1600" dirty="0"/>
              <a:t>Le ministre </a:t>
            </a:r>
            <a:r>
              <a:rPr lang="fr-FR" sz="1600" u="sng" dirty="0"/>
              <a:t>Henry Palmerston</a:t>
            </a:r>
            <a:r>
              <a:rPr lang="fr-FR" sz="1600" dirty="0"/>
              <a:t> émet des réserves sur l’Algérie…</a:t>
            </a:r>
          </a:p>
        </p:txBody>
      </p:sp>
      <p:pic>
        <p:nvPicPr>
          <p:cNvPr id="12" name="Picture 2" descr="http://upload.wikimedia.org/wikipedia/commons/thumb/7/73/AtHistEur1840.jpg/640px-AtHistEur1840.jpg">
            <a:extLst>
              <a:ext uri="{FF2B5EF4-FFF2-40B4-BE49-F238E27FC236}">
                <a16:creationId xmlns:a16="http://schemas.microsoft.com/office/drawing/2014/main" id="{9AF85E3B-B706-B3AB-3159-9B035705C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6631"/>
            <a:ext cx="5928524" cy="658622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DF7281D3-7481-8503-227F-B67107570D11}"/>
              </a:ext>
            </a:extLst>
          </p:cNvPr>
          <p:cNvSpPr/>
          <p:nvPr/>
        </p:nvSpPr>
        <p:spPr>
          <a:xfrm>
            <a:off x="7036229" y="5384550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D3AF06A-1EC2-302D-92C3-7761F15C2581}"/>
              </a:ext>
            </a:extLst>
          </p:cNvPr>
          <p:cNvSpPr/>
          <p:nvPr/>
        </p:nvSpPr>
        <p:spPr>
          <a:xfrm>
            <a:off x="7847306" y="5305948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3164DDA-96D2-356A-94D9-843FE8EEC3A6}"/>
              </a:ext>
            </a:extLst>
          </p:cNvPr>
          <p:cNvSpPr/>
          <p:nvPr/>
        </p:nvSpPr>
        <p:spPr>
          <a:xfrm>
            <a:off x="8066866" y="5384550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5EFD57EB-D899-C916-EC6A-A5E89A843C80}"/>
              </a:ext>
            </a:extLst>
          </p:cNvPr>
          <p:cNvSpPr/>
          <p:nvPr/>
        </p:nvSpPr>
        <p:spPr>
          <a:xfrm>
            <a:off x="7545852" y="5243992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D65B0C23-42C9-08E2-6FD8-2883D8D7DAE1}"/>
              </a:ext>
            </a:extLst>
          </p:cNvPr>
          <p:cNvSpPr/>
          <p:nvPr/>
        </p:nvSpPr>
        <p:spPr>
          <a:xfrm>
            <a:off x="7910592" y="5541752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6F62EABB-9795-F820-D528-C9DD766A948E}"/>
              </a:ext>
            </a:extLst>
          </p:cNvPr>
          <p:cNvSpPr/>
          <p:nvPr/>
        </p:nvSpPr>
        <p:spPr>
          <a:xfrm>
            <a:off x="7116303" y="5534903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D8460821-54E8-C6DB-799B-59F6B0DF3292}"/>
              </a:ext>
            </a:extLst>
          </p:cNvPr>
          <p:cNvSpPr/>
          <p:nvPr/>
        </p:nvSpPr>
        <p:spPr>
          <a:xfrm>
            <a:off x="7644254" y="3541395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4AEC7FF-833C-5733-33F4-F5301BAF09A4}"/>
              </a:ext>
            </a:extLst>
          </p:cNvPr>
          <p:cNvSpPr/>
          <p:nvPr/>
        </p:nvSpPr>
        <p:spPr>
          <a:xfrm>
            <a:off x="7502691" y="3035492"/>
            <a:ext cx="283126" cy="281113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7AF80A27-C4B9-DC47-8F51-9775000674C2}"/>
              </a:ext>
            </a:extLst>
          </p:cNvPr>
          <p:cNvSpPr/>
          <p:nvPr/>
        </p:nvSpPr>
        <p:spPr>
          <a:xfrm>
            <a:off x="10143614" y="2007235"/>
            <a:ext cx="283126" cy="281113"/>
          </a:xfrm>
          <a:prstGeom prst="ellipse">
            <a:avLst/>
          </a:prstGeom>
          <a:solidFill>
            <a:srgbClr val="00B05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D38178F1-EC83-0F4A-7F9F-F33BFACC8CBA}"/>
              </a:ext>
            </a:extLst>
          </p:cNvPr>
          <p:cNvSpPr/>
          <p:nvPr/>
        </p:nvSpPr>
        <p:spPr>
          <a:xfrm>
            <a:off x="8846461" y="5563755"/>
            <a:ext cx="160149" cy="157203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A65C22BC-5183-7A9B-9332-82C7329B6393}"/>
              </a:ext>
            </a:extLst>
          </p:cNvPr>
          <p:cNvSpPr/>
          <p:nvPr/>
        </p:nvSpPr>
        <p:spPr>
          <a:xfrm>
            <a:off x="6573158" y="5218353"/>
            <a:ext cx="160149" cy="157203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F3C2224A-1D22-42FE-DD30-1A56740FB926}"/>
              </a:ext>
            </a:extLst>
          </p:cNvPr>
          <p:cNvSpPr/>
          <p:nvPr/>
        </p:nvSpPr>
        <p:spPr>
          <a:xfrm>
            <a:off x="9732863" y="5227346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7814347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pload.wikimedia.org/wikipedia/commons/thumb/7/73/AtHistEur1840.jpg/640px-AtHistEur18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6631"/>
            <a:ext cx="5928524" cy="658622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1F1672C-D4C3-9B9F-DF1D-3C58B3AB34AE}"/>
              </a:ext>
            </a:extLst>
          </p:cNvPr>
          <p:cNvSpPr/>
          <p:nvPr/>
        </p:nvSpPr>
        <p:spPr>
          <a:xfrm>
            <a:off x="122094" y="138665"/>
            <a:ext cx="5852477" cy="47705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dirty="0"/>
              <a:t>*1830-37 : Mais </a:t>
            </a:r>
            <a:r>
              <a:rPr lang="fr-FR" sz="1600" u="sng" dirty="0"/>
              <a:t>Louis-Philippe</a:t>
            </a:r>
            <a:r>
              <a:rPr lang="fr-FR" sz="1600" dirty="0"/>
              <a:t> le rassure…</a:t>
            </a:r>
          </a:p>
          <a:p>
            <a:r>
              <a:rPr lang="fr-FR" sz="1600" dirty="0"/>
              <a:t>- Ce n’est qu’une </a:t>
            </a:r>
            <a:r>
              <a:rPr lang="fr-FR" sz="1600" i="1" dirty="0"/>
              <a:t>occupation restreinte</a:t>
            </a:r>
            <a:r>
              <a:rPr lang="fr-FR" sz="1600" dirty="0"/>
              <a:t> ; NB : Traité de 1837</a:t>
            </a:r>
            <a:endParaRPr lang="fr-FR" sz="1600" i="1" dirty="0"/>
          </a:p>
          <a:p>
            <a:r>
              <a:rPr lang="fr-FR" sz="1600" dirty="0"/>
              <a:t>- Les ports algériens ne contrôlent pas</a:t>
            </a:r>
          </a:p>
          <a:p>
            <a:r>
              <a:rPr lang="fr-FR" sz="1600" dirty="0"/>
              <a:t>Les accès méditerranéens comme Tanger et Tunis ; De plus…</a:t>
            </a:r>
          </a:p>
          <a:p>
            <a:endParaRPr lang="fr-FR" sz="1600" dirty="0"/>
          </a:p>
          <a:p>
            <a:r>
              <a:rPr lang="fr-FR" sz="1600" dirty="0"/>
              <a:t>*</a:t>
            </a:r>
            <a:r>
              <a:rPr lang="fr-FR" sz="1600" i="1" dirty="0"/>
              <a:t>L’Europe se réjouit de la destruction d’un nid de pirates</a:t>
            </a:r>
            <a:r>
              <a:rPr lang="fr-FR" sz="1600" dirty="0"/>
              <a:t> Et enfin…</a:t>
            </a:r>
            <a:endParaRPr lang="fr-FR" sz="1600" i="1" dirty="0"/>
          </a:p>
          <a:p>
            <a:endParaRPr lang="fr-FR" sz="1600" i="1" dirty="0"/>
          </a:p>
          <a:p>
            <a:r>
              <a:rPr lang="fr-FR" sz="1600" i="1" dirty="0"/>
              <a:t>*</a:t>
            </a:r>
            <a:r>
              <a:rPr lang="fr-FR" sz="1600" i="1" u="sng" dirty="0"/>
              <a:t>Palmerston</a:t>
            </a:r>
            <a:r>
              <a:rPr lang="fr-FR" sz="1600" i="1" dirty="0"/>
              <a:t> pardonne Alger à la nation qui renonçait à Anvers. </a:t>
            </a:r>
            <a:r>
              <a:rPr lang="fr-FR" sz="1600" dirty="0"/>
              <a:t>Charles-André Julien ; Explication…</a:t>
            </a:r>
          </a:p>
          <a:p>
            <a:r>
              <a:rPr lang="fr-FR" sz="1600" dirty="0"/>
              <a:t>*Fév. 1831 : Louis-Philippe a refusé le trône belge</a:t>
            </a:r>
          </a:p>
          <a:p>
            <a:r>
              <a:rPr lang="fr-FR" sz="1600" dirty="0"/>
              <a:t>Pour son fils le duc de Nemours</a:t>
            </a:r>
          </a:p>
          <a:p>
            <a:endParaRPr lang="fr-FR" sz="1600" dirty="0"/>
          </a:p>
          <a:p>
            <a:r>
              <a:rPr lang="fr-FR" sz="1600" dirty="0"/>
              <a:t>*En revanche, Palmerston redoute, </a:t>
            </a:r>
            <a:r>
              <a:rPr lang="fr-FR" sz="1600" u="sng" dirty="0"/>
              <a:t>non sans raisons</a:t>
            </a:r>
          </a:p>
          <a:p>
            <a:r>
              <a:rPr lang="fr-FR" sz="1600" dirty="0"/>
              <a:t>Les liaisons entre les ambitions françaises en Algérie</a:t>
            </a:r>
          </a:p>
          <a:p>
            <a:r>
              <a:rPr lang="fr-FR" sz="1600" dirty="0"/>
              <a:t>Et celles de l’Egyptien </a:t>
            </a:r>
            <a:r>
              <a:rPr lang="fr-FR" sz="1600" u="sng" dirty="0"/>
              <a:t>Mehmet Ali</a:t>
            </a:r>
            <a:r>
              <a:rPr lang="fr-FR" sz="1600" dirty="0"/>
              <a:t> qui a conquis la Syrie…</a:t>
            </a:r>
          </a:p>
          <a:p>
            <a:r>
              <a:rPr lang="fr-FR" sz="1600" dirty="0"/>
              <a:t>NB : 1831-33 : 1</a:t>
            </a:r>
            <a:r>
              <a:rPr lang="fr-FR" sz="1600" baseline="30000" dirty="0"/>
              <a:t>ère</a:t>
            </a:r>
            <a:r>
              <a:rPr lang="fr-FR" sz="1600" dirty="0"/>
              <a:t> guerre turco-égyptienne ; </a:t>
            </a:r>
            <a:r>
              <a:rPr lang="fr-FR" sz="1600" b="1" dirty="0"/>
              <a:t>A revoir…</a:t>
            </a:r>
          </a:p>
          <a:p>
            <a:endParaRPr lang="fr-FR" sz="1600" b="1" dirty="0"/>
          </a:p>
          <a:p>
            <a:r>
              <a:rPr lang="fr-FR" sz="1600" dirty="0"/>
              <a:t>*Mais retour en </a:t>
            </a:r>
            <a:r>
              <a:rPr lang="fr-FR" sz="1600" i="1" dirty="0"/>
              <a:t>Algérie</a:t>
            </a:r>
            <a:r>
              <a:rPr lang="fr-FR" sz="1600" dirty="0"/>
              <a:t>, nouveau terme, en 1838</a:t>
            </a:r>
          </a:p>
          <a:p>
            <a:r>
              <a:rPr lang="fr-FR" sz="1600" dirty="0"/>
              <a:t>Algérie où le conflit reprend…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6D1C6BD-4225-0F66-4229-B5BB651FB238}"/>
              </a:ext>
            </a:extLst>
          </p:cNvPr>
          <p:cNvSpPr/>
          <p:nvPr/>
        </p:nvSpPr>
        <p:spPr>
          <a:xfrm>
            <a:off x="7036229" y="5384550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091035B-3382-C675-63F0-D262060C907E}"/>
              </a:ext>
            </a:extLst>
          </p:cNvPr>
          <p:cNvSpPr/>
          <p:nvPr/>
        </p:nvSpPr>
        <p:spPr>
          <a:xfrm>
            <a:off x="7847306" y="5305948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A03F5100-B66A-5E6B-1A5E-21F0B4CEB428}"/>
              </a:ext>
            </a:extLst>
          </p:cNvPr>
          <p:cNvSpPr/>
          <p:nvPr/>
        </p:nvSpPr>
        <p:spPr>
          <a:xfrm>
            <a:off x="8066866" y="5384550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6A618641-97A3-0993-BC20-C456C8D1CA13}"/>
              </a:ext>
            </a:extLst>
          </p:cNvPr>
          <p:cNvSpPr/>
          <p:nvPr/>
        </p:nvSpPr>
        <p:spPr>
          <a:xfrm>
            <a:off x="7545852" y="5243992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F92F783F-B9BD-2227-1FCC-2A751C2D6F86}"/>
              </a:ext>
            </a:extLst>
          </p:cNvPr>
          <p:cNvSpPr/>
          <p:nvPr/>
        </p:nvSpPr>
        <p:spPr>
          <a:xfrm>
            <a:off x="7910592" y="5541752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B274DD94-965E-2E21-7BE2-D032B2DDE99D}"/>
              </a:ext>
            </a:extLst>
          </p:cNvPr>
          <p:cNvSpPr/>
          <p:nvPr/>
        </p:nvSpPr>
        <p:spPr>
          <a:xfrm>
            <a:off x="7116303" y="5534903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3D9BC556-ABEF-D03E-E6E4-F20A7F3B5072}"/>
              </a:ext>
            </a:extLst>
          </p:cNvPr>
          <p:cNvSpPr/>
          <p:nvPr/>
        </p:nvSpPr>
        <p:spPr>
          <a:xfrm>
            <a:off x="7644254" y="3541395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BD8A4D5-70B6-DEF5-A06F-4FCC5107749C}"/>
              </a:ext>
            </a:extLst>
          </p:cNvPr>
          <p:cNvSpPr/>
          <p:nvPr/>
        </p:nvSpPr>
        <p:spPr>
          <a:xfrm>
            <a:off x="7502691" y="3035492"/>
            <a:ext cx="283126" cy="281113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837CEB48-DB0B-4356-B0AC-B22930F2CEFE}"/>
              </a:ext>
            </a:extLst>
          </p:cNvPr>
          <p:cNvSpPr/>
          <p:nvPr/>
        </p:nvSpPr>
        <p:spPr>
          <a:xfrm>
            <a:off x="10143614" y="2007235"/>
            <a:ext cx="283126" cy="281113"/>
          </a:xfrm>
          <a:prstGeom prst="ellipse">
            <a:avLst/>
          </a:prstGeom>
          <a:solidFill>
            <a:srgbClr val="00B05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1895ADA4-7751-6AE6-7302-AE4B8E544246}"/>
              </a:ext>
            </a:extLst>
          </p:cNvPr>
          <p:cNvSpPr/>
          <p:nvPr/>
        </p:nvSpPr>
        <p:spPr>
          <a:xfrm>
            <a:off x="10817372" y="6222416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586825B8-9757-F97E-3F7C-5C373328D261}"/>
              </a:ext>
            </a:extLst>
          </p:cNvPr>
          <p:cNvSpPr/>
          <p:nvPr/>
        </p:nvSpPr>
        <p:spPr>
          <a:xfrm>
            <a:off x="11608999" y="5479796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AA98B5A7-4D37-8AFE-497A-35DCC8E27687}"/>
              </a:ext>
            </a:extLst>
          </p:cNvPr>
          <p:cNvSpPr/>
          <p:nvPr/>
        </p:nvSpPr>
        <p:spPr>
          <a:xfrm>
            <a:off x="9732863" y="5227346"/>
            <a:ext cx="283126" cy="28111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29EC5E08-BC0B-0D81-0A42-5F9E5E238C7D}"/>
              </a:ext>
            </a:extLst>
          </p:cNvPr>
          <p:cNvSpPr/>
          <p:nvPr/>
        </p:nvSpPr>
        <p:spPr>
          <a:xfrm>
            <a:off x="6452347" y="5267055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C4272026-0CAE-6E15-3703-DCE437F2A69E}"/>
              </a:ext>
            </a:extLst>
          </p:cNvPr>
          <p:cNvSpPr/>
          <p:nvPr/>
        </p:nvSpPr>
        <p:spPr>
          <a:xfrm>
            <a:off x="8395175" y="5322594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6747FAD2-828F-02CE-9B28-1804EB2E1D5D}"/>
              </a:ext>
            </a:extLst>
          </p:cNvPr>
          <p:cNvSpPr/>
          <p:nvPr/>
        </p:nvSpPr>
        <p:spPr>
          <a:xfrm>
            <a:off x="6573158" y="5218353"/>
            <a:ext cx="160149" cy="157203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4A2B7D77-F6D8-39FF-AB06-22A25D6D6686}"/>
              </a:ext>
            </a:extLst>
          </p:cNvPr>
          <p:cNvSpPr/>
          <p:nvPr/>
        </p:nvSpPr>
        <p:spPr>
          <a:xfrm>
            <a:off x="8846461" y="5563755"/>
            <a:ext cx="160149" cy="157203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938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FBD14-C4D4-8A5B-F137-38F1ACBE9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C3D048-2193-0E37-22FE-BA370736EA78}"/>
              </a:ext>
            </a:extLst>
          </p:cNvPr>
          <p:cNvSpPr/>
          <p:nvPr/>
        </p:nvSpPr>
        <p:spPr>
          <a:xfrm>
            <a:off x="122094" y="138664"/>
            <a:ext cx="4775026" cy="60016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1839-1847 : La </a:t>
            </a:r>
            <a:r>
              <a:rPr lang="fr-FR" sz="1600" b="1" i="1" dirty="0"/>
              <a:t>conquête absolue</a:t>
            </a:r>
            <a:r>
              <a:rPr lang="fr-FR" sz="1600" b="1" dirty="0"/>
              <a:t> de l’Algérie</a:t>
            </a:r>
          </a:p>
          <a:p>
            <a:r>
              <a:rPr lang="fr-FR" sz="1600" b="1" dirty="0"/>
              <a:t>1839 : Parties de Constantine, les troupes françaises traversent le territoire d’Abdel Kader</a:t>
            </a:r>
          </a:p>
          <a:p>
            <a:endParaRPr lang="fr-FR" sz="1600" dirty="0"/>
          </a:p>
          <a:p>
            <a:r>
              <a:rPr lang="fr-FR" sz="1600" dirty="0"/>
              <a:t>*1838 : A Paris, accusé d’avoir </a:t>
            </a:r>
            <a:r>
              <a:rPr lang="fr-FR" sz="1600" i="1" dirty="0"/>
              <a:t>abandonné</a:t>
            </a:r>
            <a:r>
              <a:rPr lang="fr-FR" sz="1600" dirty="0"/>
              <a:t> la conquête</a:t>
            </a:r>
          </a:p>
          <a:p>
            <a:r>
              <a:rPr lang="fr-FR" sz="1600" dirty="0"/>
              <a:t>Le </a:t>
            </a:r>
            <a:r>
              <a:rPr lang="fr-FR" sz="1600" i="1" dirty="0"/>
              <a:t>député</a:t>
            </a:r>
            <a:r>
              <a:rPr lang="fr-FR" sz="1600" dirty="0"/>
              <a:t> </a:t>
            </a:r>
            <a:r>
              <a:rPr lang="fr-FR" sz="1600" u="sng" dirty="0"/>
              <a:t>Bugeaud</a:t>
            </a:r>
            <a:r>
              <a:rPr lang="fr-FR" sz="1600" dirty="0"/>
              <a:t> défend son traité de 1837</a:t>
            </a:r>
          </a:p>
          <a:p>
            <a:r>
              <a:rPr lang="fr-FR" sz="1600" dirty="0"/>
              <a:t>L’occupation restreinte plutôt</a:t>
            </a:r>
          </a:p>
          <a:p>
            <a:r>
              <a:rPr lang="fr-FR" sz="1600" dirty="0"/>
              <a:t>- Qu’une conquête totale et coûteuse</a:t>
            </a:r>
          </a:p>
          <a:p>
            <a:r>
              <a:rPr lang="fr-FR" sz="1600" dirty="0"/>
              <a:t>- Et une occupation militaire </a:t>
            </a:r>
            <a:r>
              <a:rPr lang="fr-FR" sz="1600" u="sng" dirty="0"/>
              <a:t>à terme</a:t>
            </a:r>
            <a:r>
              <a:rPr lang="fr-FR" sz="1600" dirty="0"/>
              <a:t> impossible</a:t>
            </a:r>
          </a:p>
          <a:p>
            <a:endParaRPr lang="fr-FR" sz="1600" dirty="0"/>
          </a:p>
          <a:p>
            <a:r>
              <a:rPr lang="fr-FR" sz="1600" dirty="0"/>
              <a:t>*</a:t>
            </a:r>
            <a:r>
              <a:rPr lang="fr-FR" sz="1600" u="sng" dirty="0"/>
              <a:t>Mais cependant</a:t>
            </a:r>
            <a:r>
              <a:rPr lang="fr-FR" sz="1600" dirty="0"/>
              <a:t>, il rajoute…</a:t>
            </a:r>
          </a:p>
          <a:p>
            <a:r>
              <a:rPr lang="fr-FR" sz="1600" i="1" dirty="0"/>
              <a:t>*Vous n’avez pas encore de système</a:t>
            </a:r>
          </a:p>
          <a:p>
            <a:r>
              <a:rPr lang="fr-FR" sz="1600" i="1" dirty="0"/>
              <a:t>Je vous ai donné par le traité, du temps pour en juger.</a:t>
            </a:r>
          </a:p>
          <a:p>
            <a:r>
              <a:rPr lang="fr-FR" sz="1600" i="1" dirty="0"/>
              <a:t>*Et si vous voulez conquérir l’Algérie,</a:t>
            </a:r>
          </a:p>
          <a:p>
            <a:r>
              <a:rPr lang="fr-FR" sz="1600" i="1" dirty="0"/>
              <a:t>100 000 hommes seront nécessaires.</a:t>
            </a:r>
          </a:p>
          <a:p>
            <a:endParaRPr lang="fr-FR" sz="1600" dirty="0"/>
          </a:p>
          <a:p>
            <a:r>
              <a:rPr lang="fr-FR" sz="1600" dirty="0"/>
              <a:t>*La conquête totale serait donc envisageable</a:t>
            </a:r>
          </a:p>
          <a:p>
            <a:r>
              <a:rPr lang="fr-FR" sz="1600" dirty="0"/>
              <a:t>Ce ne serait donc qu’une question de </a:t>
            </a:r>
            <a:r>
              <a:rPr lang="fr-FR" sz="1600" i="1" dirty="0"/>
              <a:t>temps</a:t>
            </a:r>
          </a:p>
          <a:p>
            <a:r>
              <a:rPr lang="fr-FR" sz="1600" dirty="0"/>
              <a:t>Et il manque également </a:t>
            </a:r>
            <a:r>
              <a:rPr lang="fr-FR" sz="1600" u="sng" dirty="0"/>
              <a:t>un événement déclencheur</a:t>
            </a:r>
          </a:p>
          <a:p>
            <a:endParaRPr lang="fr-FR" sz="1600" dirty="0"/>
          </a:p>
          <a:p>
            <a:r>
              <a:rPr lang="fr-FR" sz="1600" dirty="0"/>
              <a:t>*Automne 1839…</a:t>
            </a:r>
          </a:p>
          <a:p>
            <a:r>
              <a:rPr lang="fr-FR" sz="1600" dirty="0"/>
              <a:t>Une colonne française relie Constantine à Alger</a:t>
            </a:r>
          </a:p>
          <a:p>
            <a:r>
              <a:rPr lang="fr-FR" sz="1600" dirty="0"/>
              <a:t>Passant par le territoire d’Abdel Kader</a:t>
            </a:r>
          </a:p>
          <a:p>
            <a:r>
              <a:rPr lang="fr-FR" sz="1600" dirty="0"/>
              <a:t>Qui proclame à nouveau le </a:t>
            </a:r>
            <a:r>
              <a:rPr lang="fr-FR" sz="1600" i="1" dirty="0"/>
              <a:t>djihad</a:t>
            </a:r>
            <a:r>
              <a:rPr lang="fr-FR" sz="1600" dirty="0"/>
              <a:t>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7F4309E-3870-D894-77AF-54C4318D1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E4D334D2-B2E6-A039-2842-2C1E50D0A2B4}"/>
              </a:ext>
            </a:extLst>
          </p:cNvPr>
          <p:cNvSpPr/>
          <p:nvPr/>
        </p:nvSpPr>
        <p:spPr>
          <a:xfrm>
            <a:off x="10019966" y="2068304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8B2BD1A9-CB03-A1EA-B764-8869FD29F568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3E9EFCF5-0AB8-2883-3D76-2140ECE976A1}"/>
              </a:ext>
            </a:extLst>
          </p:cNvPr>
          <p:cNvSpPr/>
          <p:nvPr/>
        </p:nvSpPr>
        <p:spPr>
          <a:xfrm>
            <a:off x="6127629" y="199530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974E32F-A75B-EA85-6569-0B6BA23879E6}"/>
              </a:ext>
            </a:extLst>
          </p:cNvPr>
          <p:cNvSpPr/>
          <p:nvPr/>
        </p:nvSpPr>
        <p:spPr>
          <a:xfrm rot="20681860">
            <a:off x="5998664" y="1278072"/>
            <a:ext cx="3979336" cy="87672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AC923F03-5E92-CD34-DF34-6E8D3155F656}"/>
              </a:ext>
            </a:extLst>
          </p:cNvPr>
          <p:cNvSpPr/>
          <p:nvPr/>
        </p:nvSpPr>
        <p:spPr>
          <a:xfrm>
            <a:off x="7111174" y="1359911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83347A6-E7A3-ECDA-DB8B-78E94E4E2C0D}"/>
              </a:ext>
            </a:extLst>
          </p:cNvPr>
          <p:cNvSpPr/>
          <p:nvPr/>
        </p:nvSpPr>
        <p:spPr>
          <a:xfrm>
            <a:off x="6851526" y="1438512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02E448E-145C-15D9-F64D-7B1D781E9DE8}"/>
              </a:ext>
            </a:extLst>
          </p:cNvPr>
          <p:cNvSpPr/>
          <p:nvPr/>
        </p:nvSpPr>
        <p:spPr>
          <a:xfrm>
            <a:off x="6844603" y="167431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FB0C40A-A7D5-9D62-3E71-2C42AF44B129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FB3C7492-0A9A-15A1-0697-44BFEACE2F75}"/>
              </a:ext>
            </a:extLst>
          </p:cNvPr>
          <p:cNvSpPr/>
          <p:nvPr/>
        </p:nvSpPr>
        <p:spPr>
          <a:xfrm>
            <a:off x="8493789" y="1052305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971DD418-91EB-4037-CE7F-C2E3A285B4BA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EDE9F1B5-F73B-F917-1EDE-B8FFB4F77952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668BA4AD-D988-C874-06D6-58C1898114CA}"/>
              </a:ext>
            </a:extLst>
          </p:cNvPr>
          <p:cNvSpPr/>
          <p:nvPr/>
        </p:nvSpPr>
        <p:spPr>
          <a:xfrm>
            <a:off x="11221749" y="74202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80684B5B-5DCC-F670-815D-381BB0B7674B}"/>
              </a:ext>
            </a:extLst>
          </p:cNvPr>
          <p:cNvCxnSpPr>
            <a:cxnSpLocks/>
            <a:endCxn id="14" idx="5"/>
          </p:cNvCxnSpPr>
          <p:nvPr/>
        </p:nvCxnSpPr>
        <p:spPr>
          <a:xfrm flipH="1" flipV="1">
            <a:off x="8964566" y="960654"/>
            <a:ext cx="646794" cy="91651"/>
          </a:xfrm>
          <a:prstGeom prst="straightConnector1">
            <a:avLst/>
          </a:prstGeom>
          <a:ln w="76200">
            <a:solidFill>
              <a:srgbClr val="00206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9FD99134-0A77-22A7-BB88-8561A72ECC8F}"/>
              </a:ext>
            </a:extLst>
          </p:cNvPr>
          <p:cNvCxnSpPr>
            <a:cxnSpLocks/>
            <a:endCxn id="26" idx="3"/>
          </p:cNvCxnSpPr>
          <p:nvPr/>
        </p:nvCxnSpPr>
        <p:spPr>
          <a:xfrm>
            <a:off x="9768869" y="1228957"/>
            <a:ext cx="778648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21FF8A0D-55DA-CD1D-CE98-0F9DC4C97D39}"/>
              </a:ext>
            </a:extLst>
          </p:cNvPr>
          <p:cNvCxnSpPr>
            <a:cxnSpLocks/>
          </p:cNvCxnSpPr>
          <p:nvPr/>
        </p:nvCxnSpPr>
        <p:spPr>
          <a:xfrm>
            <a:off x="9611360" y="1052305"/>
            <a:ext cx="157509" cy="176652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22147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95DA0-FAEC-1621-B5A4-3511493B4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A5E63CB-8C15-9025-A7C0-93BECB62FD17}"/>
              </a:ext>
            </a:extLst>
          </p:cNvPr>
          <p:cNvSpPr/>
          <p:nvPr/>
        </p:nvSpPr>
        <p:spPr>
          <a:xfrm>
            <a:off x="75221" y="138665"/>
            <a:ext cx="4835180" cy="64940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1839-1840 : Abdel Kader attaque Alger, la guerre reprend</a:t>
            </a:r>
          </a:p>
          <a:p>
            <a:endParaRPr lang="fr-FR" sz="1600" dirty="0"/>
          </a:p>
          <a:p>
            <a:r>
              <a:rPr lang="fr-FR" sz="1600" dirty="0"/>
              <a:t>*1839-40 : </a:t>
            </a:r>
            <a:r>
              <a:rPr lang="fr-FR" sz="1600" u="sng" dirty="0"/>
              <a:t>Abdel Kader</a:t>
            </a:r>
            <a:r>
              <a:rPr lang="fr-FR" sz="1600" dirty="0"/>
              <a:t> attaque Alger</a:t>
            </a:r>
          </a:p>
          <a:p>
            <a:r>
              <a:rPr lang="fr-FR" sz="1600" dirty="0"/>
              <a:t>Et dans la Mitidja, de nombreux colons sont massacrés</a:t>
            </a:r>
          </a:p>
          <a:p>
            <a:r>
              <a:rPr lang="fr-FR" sz="1600" dirty="0"/>
              <a:t>NB : Ralliement des Kabyles à Abdel Kader ; Et…</a:t>
            </a:r>
          </a:p>
          <a:p>
            <a:endParaRPr lang="fr-FR" sz="1600" dirty="0"/>
          </a:p>
          <a:p>
            <a:r>
              <a:rPr lang="fr-FR" sz="1600" dirty="0"/>
              <a:t>*A Paris, pour </a:t>
            </a:r>
            <a:r>
              <a:rPr lang="fr-FR" sz="1600" u="sng" dirty="0"/>
              <a:t>Bugeaud</a:t>
            </a:r>
            <a:r>
              <a:rPr lang="fr-FR" sz="1600" dirty="0"/>
              <a:t>, les derniers événements</a:t>
            </a:r>
          </a:p>
          <a:p>
            <a:r>
              <a:rPr lang="fr-FR" sz="1600" dirty="0"/>
              <a:t>Ont fait évoluer son appréciation…</a:t>
            </a:r>
          </a:p>
          <a:p>
            <a:endParaRPr lang="fr-FR" sz="1600" i="1" dirty="0"/>
          </a:p>
          <a:p>
            <a:r>
              <a:rPr lang="fr-FR" sz="1600" i="1" dirty="0"/>
              <a:t>*L’occupation restreinte est une chimère. Trois solutions </a:t>
            </a:r>
          </a:p>
          <a:p>
            <a:r>
              <a:rPr lang="fr-FR" sz="1600" i="1" dirty="0"/>
              <a:t>L’abandon, l’occupation coûteuse de quelques Gibraltar</a:t>
            </a:r>
          </a:p>
          <a:p>
            <a:r>
              <a:rPr lang="fr-FR" sz="1600" i="1" dirty="0"/>
              <a:t>Ou la conquête absolue.</a:t>
            </a:r>
          </a:p>
          <a:p>
            <a:r>
              <a:rPr lang="fr-FR" sz="1600" i="1" dirty="0"/>
              <a:t>*La possession est une faute. Mais puisque vous voulez la faire, il faut que vous la fassiez grandement.</a:t>
            </a:r>
          </a:p>
          <a:p>
            <a:r>
              <a:rPr lang="fr-FR" sz="1600" i="1" dirty="0"/>
              <a:t>*Il faut donc détruire la puissance d’Abdel Kader. (…)</a:t>
            </a:r>
          </a:p>
          <a:p>
            <a:r>
              <a:rPr lang="fr-FR" sz="1600" i="1" dirty="0"/>
              <a:t>Et choisir la mobilité des jambes</a:t>
            </a:r>
          </a:p>
          <a:p>
            <a:r>
              <a:rPr lang="fr-FR" sz="1600" i="1" dirty="0"/>
              <a:t>Plutôt que les fusils des postes retranchés.</a:t>
            </a:r>
          </a:p>
          <a:p>
            <a:r>
              <a:rPr lang="fr-FR" sz="1600" dirty="0"/>
              <a:t>Histoire de l’Afrique, B. Lugan, p. 420-421</a:t>
            </a:r>
          </a:p>
          <a:p>
            <a:endParaRPr lang="fr-FR" sz="1600" dirty="0"/>
          </a:p>
          <a:p>
            <a:r>
              <a:rPr lang="fr-FR" sz="1600" dirty="0"/>
              <a:t>*Fév.. 1841 : Retour de Bugeaud en Algérie</a:t>
            </a:r>
          </a:p>
          <a:p>
            <a:r>
              <a:rPr lang="fr-FR" sz="1600" dirty="0"/>
              <a:t>*1839 : 30 000 hommes</a:t>
            </a:r>
          </a:p>
          <a:p>
            <a:r>
              <a:rPr lang="fr-FR" sz="1600" dirty="0"/>
              <a:t>*1844 : 100 000 hommes…</a:t>
            </a:r>
          </a:p>
          <a:p>
            <a:r>
              <a:rPr lang="fr-FR" sz="1600" dirty="0"/>
              <a:t>*Comme en Espagne (1808-15), la contre-guérilla</a:t>
            </a:r>
          </a:p>
          <a:p>
            <a:r>
              <a:rPr lang="fr-FR" sz="1600" i="1" dirty="0"/>
              <a:t>Il faut affamer les Arabes, les empêcher de semer</a:t>
            </a:r>
          </a:p>
          <a:p>
            <a:r>
              <a:rPr lang="fr-FR" sz="1600" i="1" dirty="0"/>
              <a:t>Les razzier, capturer des otages…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FCFCC1-1347-2C36-E9FD-BC0F102C6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827E5821-CD5E-EBC5-975D-8CC0BFA36F82}"/>
              </a:ext>
            </a:extLst>
          </p:cNvPr>
          <p:cNvSpPr/>
          <p:nvPr/>
        </p:nvSpPr>
        <p:spPr>
          <a:xfrm>
            <a:off x="10019966" y="2068304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4D6BF-F132-414D-C93F-F1FE262093C1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970FB323-0C84-94F4-6653-17EC89207D84}"/>
              </a:ext>
            </a:extLst>
          </p:cNvPr>
          <p:cNvSpPr/>
          <p:nvPr/>
        </p:nvSpPr>
        <p:spPr>
          <a:xfrm>
            <a:off x="6127629" y="199530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CF4141AF-D668-90A3-C215-03A317BB89B0}"/>
              </a:ext>
            </a:extLst>
          </p:cNvPr>
          <p:cNvSpPr/>
          <p:nvPr/>
        </p:nvSpPr>
        <p:spPr>
          <a:xfrm rot="20681860">
            <a:off x="5998664" y="1278072"/>
            <a:ext cx="3979336" cy="87672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0F0E551-78D9-8591-42BE-C972F04C3C93}"/>
              </a:ext>
            </a:extLst>
          </p:cNvPr>
          <p:cNvSpPr/>
          <p:nvPr/>
        </p:nvSpPr>
        <p:spPr>
          <a:xfrm>
            <a:off x="7111174" y="1359911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82AD036-24D5-40E0-1A26-A83BBE198AC1}"/>
              </a:ext>
            </a:extLst>
          </p:cNvPr>
          <p:cNvSpPr/>
          <p:nvPr/>
        </p:nvSpPr>
        <p:spPr>
          <a:xfrm>
            <a:off x="6851526" y="1438512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E55EBC2-89CB-F641-853D-79FA8E299320}"/>
              </a:ext>
            </a:extLst>
          </p:cNvPr>
          <p:cNvSpPr/>
          <p:nvPr/>
        </p:nvSpPr>
        <p:spPr>
          <a:xfrm>
            <a:off x="6844603" y="1674317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D39566B6-FA3D-9CA3-3A30-DC9FAC244097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2F8B51F0-EDED-1280-385B-4C7A10F51EBD}"/>
              </a:ext>
            </a:extLst>
          </p:cNvPr>
          <p:cNvSpPr/>
          <p:nvPr/>
        </p:nvSpPr>
        <p:spPr>
          <a:xfrm>
            <a:off x="8493789" y="1052305"/>
            <a:ext cx="283126" cy="2811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AE354C74-DDB4-81FA-CEFD-BBDD3AB40F9A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DF652204-A21F-6CDF-BF18-BE06EAC2A48C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B4F2BB79-686B-A086-2FFD-38E4A47D5208}"/>
              </a:ext>
            </a:extLst>
          </p:cNvPr>
          <p:cNvSpPr/>
          <p:nvPr/>
        </p:nvSpPr>
        <p:spPr>
          <a:xfrm>
            <a:off x="11221749" y="74202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0547DE5A-2F16-EC3A-C88D-C16B6FCF42BB}"/>
              </a:ext>
            </a:extLst>
          </p:cNvPr>
          <p:cNvSpPr/>
          <p:nvPr/>
        </p:nvSpPr>
        <p:spPr>
          <a:xfrm>
            <a:off x="3972718" y="899228"/>
            <a:ext cx="349773" cy="2932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16109544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E573E-4BD1-C903-FAD6-51F3306B0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7BFF24B-80F6-81F6-F597-F21BB2760C87}"/>
              </a:ext>
            </a:extLst>
          </p:cNvPr>
          <p:cNvSpPr/>
          <p:nvPr/>
        </p:nvSpPr>
        <p:spPr>
          <a:xfrm>
            <a:off x="75220" y="138665"/>
            <a:ext cx="4835781" cy="37856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1841-1843 : Bugeaud encercle l’émirat par le sud ; Le duc d’Aumale s’empare de la smala d’Abdel Kader ; Il se réfugie au Maroc d’où il poursuit la lutte </a:t>
            </a:r>
          </a:p>
          <a:p>
            <a:endParaRPr lang="fr-FR" sz="1600" dirty="0"/>
          </a:p>
          <a:p>
            <a:r>
              <a:rPr lang="fr-FR" sz="1600" dirty="0"/>
              <a:t>*Mai 1840 : Les Français s’emparent de Médéa</a:t>
            </a:r>
          </a:p>
          <a:p>
            <a:endParaRPr lang="fr-FR" sz="1600" dirty="0"/>
          </a:p>
          <a:p>
            <a:r>
              <a:rPr lang="fr-FR" sz="1600" dirty="0"/>
              <a:t>*1841 : Mascara ; Plus au sud, Saïda et </a:t>
            </a:r>
            <a:r>
              <a:rPr lang="fr-FR" sz="1600" dirty="0" err="1"/>
              <a:t>Boghar</a:t>
            </a:r>
            <a:r>
              <a:rPr lang="fr-FR" sz="1600" dirty="0"/>
              <a:t> ; Puis…</a:t>
            </a:r>
          </a:p>
          <a:p>
            <a:endParaRPr lang="fr-FR" sz="1600" dirty="0"/>
          </a:p>
          <a:p>
            <a:r>
              <a:rPr lang="fr-FR" sz="1600" dirty="0"/>
              <a:t>*1842 : Tlemcen</a:t>
            </a:r>
          </a:p>
          <a:p>
            <a:endParaRPr lang="fr-FR" sz="1600" dirty="0"/>
          </a:p>
          <a:p>
            <a:r>
              <a:rPr lang="fr-FR" sz="1600" dirty="0"/>
              <a:t>*Mai 1843 : A </a:t>
            </a:r>
            <a:r>
              <a:rPr lang="fr-FR" sz="1600" dirty="0" err="1"/>
              <a:t>Taguine</a:t>
            </a:r>
            <a:r>
              <a:rPr lang="fr-FR" sz="1600" dirty="0"/>
              <a:t>, à l’est de Saïda, </a:t>
            </a:r>
            <a:r>
              <a:rPr lang="fr-FR" sz="1600" u="sng" dirty="0"/>
              <a:t>le duc d’Aumale</a:t>
            </a:r>
          </a:p>
          <a:p>
            <a:r>
              <a:rPr lang="fr-FR" sz="1600" dirty="0"/>
              <a:t>S’empare de la </a:t>
            </a:r>
            <a:r>
              <a:rPr lang="fr-FR" sz="1600" i="1" dirty="0"/>
              <a:t>smala</a:t>
            </a:r>
            <a:r>
              <a:rPr lang="fr-FR" sz="1600" dirty="0"/>
              <a:t>, camp mobile, d’</a:t>
            </a:r>
            <a:r>
              <a:rPr lang="fr-FR" sz="1600" u="sng" dirty="0"/>
              <a:t>Abdel Kader</a:t>
            </a:r>
            <a:r>
              <a:rPr lang="fr-FR" sz="1600" dirty="0"/>
              <a:t>…</a:t>
            </a:r>
          </a:p>
          <a:p>
            <a:endParaRPr lang="fr-FR" sz="1600" dirty="0"/>
          </a:p>
          <a:p>
            <a:r>
              <a:rPr lang="fr-FR" sz="1600" dirty="0"/>
              <a:t>Qui se réfugie chez </a:t>
            </a:r>
            <a:r>
              <a:rPr lang="fr-FR" sz="1600" u="sng" dirty="0"/>
              <a:t>Moulay Abderrahman</a:t>
            </a:r>
            <a:r>
              <a:rPr lang="fr-FR" sz="1600" dirty="0"/>
              <a:t>, sultan du Maroc ; </a:t>
            </a:r>
            <a:r>
              <a:rPr lang="fr-FR" sz="1600" b="1" dirty="0"/>
              <a:t>Les Français, courroucés, réagissent…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F503B3-CF9D-078F-ACB2-D0881447A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D7960CB8-9AA4-D671-B43F-9A174299057E}"/>
              </a:ext>
            </a:extLst>
          </p:cNvPr>
          <p:cNvSpPr/>
          <p:nvPr/>
        </p:nvSpPr>
        <p:spPr>
          <a:xfrm>
            <a:off x="10019966" y="2068304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CB52583F-1EF0-AF95-42AE-6C02020C25BD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68AF643B-51A1-61EC-A3D5-2EA966096442}"/>
              </a:ext>
            </a:extLst>
          </p:cNvPr>
          <p:cNvSpPr/>
          <p:nvPr/>
        </p:nvSpPr>
        <p:spPr>
          <a:xfrm>
            <a:off x="6127629" y="1995307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137F9FE-D8BB-7EA3-2416-14FB71CA7130}"/>
              </a:ext>
            </a:extLst>
          </p:cNvPr>
          <p:cNvSpPr/>
          <p:nvPr/>
        </p:nvSpPr>
        <p:spPr>
          <a:xfrm rot="20681860">
            <a:off x="5998664" y="1278072"/>
            <a:ext cx="3979336" cy="87672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34C6DBA0-65A5-53AF-F63E-494EFD3925CD}"/>
              </a:ext>
            </a:extLst>
          </p:cNvPr>
          <p:cNvSpPr/>
          <p:nvPr/>
        </p:nvSpPr>
        <p:spPr>
          <a:xfrm>
            <a:off x="6851526" y="1438512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EDEAC010-82D4-D93E-BC01-851C3BE6862D}"/>
              </a:ext>
            </a:extLst>
          </p:cNvPr>
          <p:cNvSpPr/>
          <p:nvPr/>
        </p:nvSpPr>
        <p:spPr>
          <a:xfrm>
            <a:off x="6844603" y="1674317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4E7F9F79-BE30-3862-DA54-79EC2BAADA0F}"/>
              </a:ext>
            </a:extLst>
          </p:cNvPr>
          <p:cNvSpPr/>
          <p:nvPr/>
        </p:nvSpPr>
        <p:spPr>
          <a:xfrm>
            <a:off x="8493789" y="1052305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213D2E44-67EE-0B94-C5EE-F121C7981C14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6C8528C9-FB32-D6C6-2E16-FD41B855C4A2}"/>
              </a:ext>
            </a:extLst>
          </p:cNvPr>
          <p:cNvSpPr/>
          <p:nvPr/>
        </p:nvSpPr>
        <p:spPr>
          <a:xfrm>
            <a:off x="11221749" y="74202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503381CE-5517-1BF6-AA05-9BAF656F2030}"/>
              </a:ext>
            </a:extLst>
          </p:cNvPr>
          <p:cNvSpPr/>
          <p:nvPr/>
        </p:nvSpPr>
        <p:spPr>
          <a:xfrm>
            <a:off x="7111174" y="1359911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FC70BCBA-04D0-AA85-9F95-096935E29AB4}"/>
              </a:ext>
            </a:extLst>
          </p:cNvPr>
          <p:cNvSpPr/>
          <p:nvPr/>
        </p:nvSpPr>
        <p:spPr>
          <a:xfrm>
            <a:off x="6983279" y="2068304"/>
            <a:ext cx="188546" cy="197408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519A90E7-A329-C99B-CAE4-629CCE2AB5D7}"/>
              </a:ext>
            </a:extLst>
          </p:cNvPr>
          <p:cNvCxnSpPr>
            <a:cxnSpLocks/>
          </p:cNvCxnSpPr>
          <p:nvPr/>
        </p:nvCxnSpPr>
        <p:spPr>
          <a:xfrm flipH="1">
            <a:off x="8518557" y="960654"/>
            <a:ext cx="245809" cy="399257"/>
          </a:xfrm>
          <a:prstGeom prst="straightConnector1">
            <a:avLst/>
          </a:prstGeom>
          <a:ln w="76200">
            <a:solidFill>
              <a:srgbClr val="00206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71FEB003-655B-D6DA-3AB9-A98BC9A9E52A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6826030" y="1700898"/>
            <a:ext cx="251522" cy="367406"/>
          </a:xfrm>
          <a:prstGeom prst="straightConnector1">
            <a:avLst/>
          </a:prstGeom>
          <a:ln w="76200">
            <a:solidFill>
              <a:srgbClr val="00206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Ellipse 44">
            <a:extLst>
              <a:ext uri="{FF2B5EF4-FFF2-40B4-BE49-F238E27FC236}">
                <a16:creationId xmlns:a16="http://schemas.microsoft.com/office/drawing/2014/main" id="{3FFB4B13-DB6A-CDC5-E9E6-AD96A6E58C00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7890FD2D-9FA1-33D9-94EC-D0B805FEDEA6}"/>
              </a:ext>
            </a:extLst>
          </p:cNvPr>
          <p:cNvCxnSpPr>
            <a:cxnSpLocks/>
            <a:endCxn id="12" idx="7"/>
          </p:cNvCxnSpPr>
          <p:nvPr/>
        </p:nvCxnSpPr>
        <p:spPr>
          <a:xfrm flipH="1">
            <a:off x="6369292" y="1700898"/>
            <a:ext cx="256538" cy="335577"/>
          </a:xfrm>
          <a:prstGeom prst="straightConnector1">
            <a:avLst/>
          </a:prstGeom>
          <a:ln w="76200">
            <a:solidFill>
              <a:srgbClr val="00206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Ellipse 49">
            <a:extLst>
              <a:ext uri="{FF2B5EF4-FFF2-40B4-BE49-F238E27FC236}">
                <a16:creationId xmlns:a16="http://schemas.microsoft.com/office/drawing/2014/main" id="{C5DB3EA5-A85B-8A8E-239E-2028C3028F39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2E9F814F-768E-7884-EB41-079DFC6A7C08}"/>
              </a:ext>
            </a:extLst>
          </p:cNvPr>
          <p:cNvCxnSpPr>
            <a:cxnSpLocks/>
          </p:cNvCxnSpPr>
          <p:nvPr/>
        </p:nvCxnSpPr>
        <p:spPr>
          <a:xfrm flipH="1">
            <a:off x="8310180" y="1517114"/>
            <a:ext cx="208377" cy="478193"/>
          </a:xfrm>
          <a:prstGeom prst="straightConnector1">
            <a:avLst/>
          </a:prstGeom>
          <a:ln w="76200">
            <a:solidFill>
              <a:srgbClr val="00206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97E4DF84-E443-FD5B-E175-F418906A9989}"/>
              </a:ext>
            </a:extLst>
          </p:cNvPr>
          <p:cNvCxnSpPr>
            <a:cxnSpLocks/>
          </p:cNvCxnSpPr>
          <p:nvPr/>
        </p:nvCxnSpPr>
        <p:spPr>
          <a:xfrm flipH="1">
            <a:off x="5010500" y="2357952"/>
            <a:ext cx="3039772" cy="117673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7DEF69A7-D13F-E8B3-A0F1-33C61B101477}"/>
              </a:ext>
            </a:extLst>
          </p:cNvPr>
          <p:cNvCxnSpPr>
            <a:cxnSpLocks/>
          </p:cNvCxnSpPr>
          <p:nvPr/>
        </p:nvCxnSpPr>
        <p:spPr>
          <a:xfrm flipH="1">
            <a:off x="8050272" y="2191794"/>
            <a:ext cx="169185" cy="166158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" name="Ellipse 1024">
            <a:extLst>
              <a:ext uri="{FF2B5EF4-FFF2-40B4-BE49-F238E27FC236}">
                <a16:creationId xmlns:a16="http://schemas.microsoft.com/office/drawing/2014/main" id="{1577DF17-F0F4-FC05-8112-7F28A6C2754D}"/>
              </a:ext>
            </a:extLst>
          </p:cNvPr>
          <p:cNvSpPr/>
          <p:nvPr/>
        </p:nvSpPr>
        <p:spPr>
          <a:xfrm>
            <a:off x="8181878" y="1995307"/>
            <a:ext cx="256604" cy="230199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041EB63-8FDB-135C-97E0-741D1B51CFE5}"/>
              </a:ext>
            </a:extLst>
          </p:cNvPr>
          <p:cNvSpPr/>
          <p:nvPr/>
        </p:nvSpPr>
        <p:spPr>
          <a:xfrm>
            <a:off x="8408494" y="1366543"/>
            <a:ext cx="188546" cy="197408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E72D60A-88A6-DA60-BA8B-A894D858F0B5}"/>
              </a:ext>
            </a:extLst>
          </p:cNvPr>
          <p:cNvSpPr/>
          <p:nvPr/>
        </p:nvSpPr>
        <p:spPr>
          <a:xfrm>
            <a:off x="2869470" y="1465247"/>
            <a:ext cx="188546" cy="197408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FD0541B7-4004-17CD-07BA-6416D1E7E993}"/>
              </a:ext>
            </a:extLst>
          </p:cNvPr>
          <p:cNvSpPr/>
          <p:nvPr/>
        </p:nvSpPr>
        <p:spPr>
          <a:xfrm>
            <a:off x="3612995" y="1438512"/>
            <a:ext cx="188546" cy="197408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501141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BFEC5-20A8-FBBC-FB4D-780DF6BED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EE84175-A687-6FE9-95E4-FA5D4337A77A}"/>
              </a:ext>
            </a:extLst>
          </p:cNvPr>
          <p:cNvSpPr/>
          <p:nvPr/>
        </p:nvSpPr>
        <p:spPr>
          <a:xfrm>
            <a:off x="75220" y="138665"/>
            <a:ext cx="4835781" cy="50013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1844-1845 : Guerre entre la France et le Maroc du sultan alaouite Moulay Abderrahman : Bombardement français de Tanger et de Mogador ; Victoire de Bugeaud sur l’oued Isly ; Traité de Lalla </a:t>
            </a:r>
            <a:r>
              <a:rPr lang="fr-FR" sz="1600" b="1" dirty="0" err="1"/>
              <a:t>Maghnia</a:t>
            </a:r>
            <a:r>
              <a:rPr lang="fr-FR" sz="1600" b="1" dirty="0"/>
              <a:t> fixant la frontière</a:t>
            </a:r>
          </a:p>
          <a:p>
            <a:endParaRPr lang="fr-FR" sz="1600" dirty="0"/>
          </a:p>
          <a:p>
            <a:r>
              <a:rPr lang="fr-FR" sz="1600" dirty="0"/>
              <a:t>*Août 1844 : Sur la côte atlantique…</a:t>
            </a:r>
          </a:p>
          <a:p>
            <a:r>
              <a:rPr lang="fr-FR" sz="1600" dirty="0"/>
              <a:t>Les Français bombardent Tanger</a:t>
            </a:r>
          </a:p>
          <a:p>
            <a:r>
              <a:rPr lang="fr-FR" sz="1600" dirty="0"/>
              <a:t>Et ils occupent brièvement Mogador</a:t>
            </a:r>
          </a:p>
          <a:p>
            <a:endParaRPr lang="fr-FR" sz="1600" dirty="0"/>
          </a:p>
          <a:p>
            <a:r>
              <a:rPr lang="fr-FR" sz="1600" dirty="0"/>
              <a:t>*</a:t>
            </a:r>
            <a:r>
              <a:rPr lang="fr-FR" sz="1600" u="sng" dirty="0"/>
              <a:t>Bugeaud</a:t>
            </a:r>
            <a:r>
              <a:rPr lang="fr-FR" sz="1600" dirty="0"/>
              <a:t> pénètre au Maroc</a:t>
            </a:r>
          </a:p>
          <a:p>
            <a:r>
              <a:rPr lang="fr-FR" sz="1600" dirty="0"/>
              <a:t>Où il remporte la bataille de l’oued Isly ; </a:t>
            </a:r>
            <a:r>
              <a:rPr lang="fr-FR" sz="1600" b="1" dirty="0"/>
              <a:t>Conséquence…</a:t>
            </a:r>
          </a:p>
          <a:p>
            <a:endParaRPr lang="fr-FR" sz="1600" dirty="0"/>
          </a:p>
          <a:p>
            <a:r>
              <a:rPr lang="fr-FR" sz="1600" dirty="0"/>
              <a:t>*Sept. 1844 : Traité de paix de Tanger</a:t>
            </a:r>
          </a:p>
          <a:p>
            <a:r>
              <a:rPr lang="fr-FR" sz="1600" dirty="0"/>
              <a:t>En échange, le sultan </a:t>
            </a:r>
            <a:r>
              <a:rPr lang="fr-FR" sz="1600" u="sng" dirty="0"/>
              <a:t>Abderrahman</a:t>
            </a:r>
            <a:endParaRPr lang="fr-FR" sz="1600" dirty="0"/>
          </a:p>
          <a:p>
            <a:r>
              <a:rPr lang="fr-FR" sz="1600" dirty="0"/>
              <a:t>Doit bannir </a:t>
            </a:r>
            <a:r>
              <a:rPr lang="fr-FR" sz="1600" u="sng" dirty="0"/>
              <a:t>Abdel Kader</a:t>
            </a:r>
            <a:r>
              <a:rPr lang="fr-FR" sz="1600" dirty="0"/>
              <a:t> du territoire marocain</a:t>
            </a:r>
          </a:p>
          <a:p>
            <a:endParaRPr lang="fr-FR" sz="1600" dirty="0"/>
          </a:p>
          <a:p>
            <a:r>
              <a:rPr lang="fr-FR" sz="1500" dirty="0"/>
              <a:t>NB : Mars 1845 : Traité de Lalla </a:t>
            </a:r>
            <a:r>
              <a:rPr lang="fr-FR" sz="1500" dirty="0" err="1"/>
              <a:t>Maghnia</a:t>
            </a:r>
            <a:r>
              <a:rPr lang="fr-FR" sz="1500" dirty="0"/>
              <a:t> fixant la frontière</a:t>
            </a:r>
          </a:p>
          <a:p>
            <a:endParaRPr lang="fr-FR" sz="1600" dirty="0"/>
          </a:p>
          <a:p>
            <a:r>
              <a:rPr lang="fr-FR" sz="1600" dirty="0"/>
              <a:t>*Mais Abdel Kader, du Maroc, poursuit la lutte…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7D6D2A4-6A50-A159-2EAC-59E0F458A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3314AB06-22F5-A0C4-FBA8-773FDE5003BC}"/>
              </a:ext>
            </a:extLst>
          </p:cNvPr>
          <p:cNvSpPr/>
          <p:nvPr/>
        </p:nvSpPr>
        <p:spPr>
          <a:xfrm>
            <a:off x="10019966" y="2068304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31F92FA-62CD-23D6-F353-2303C714E628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54D0EB1C-5C7C-DDAC-7BE7-D3DFB8C3F9AC}"/>
              </a:ext>
            </a:extLst>
          </p:cNvPr>
          <p:cNvSpPr/>
          <p:nvPr/>
        </p:nvSpPr>
        <p:spPr>
          <a:xfrm rot="20681860">
            <a:off x="5998664" y="1278072"/>
            <a:ext cx="3979336" cy="87672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2457F6A9-8775-2D71-7E27-53E23FD69C72}"/>
              </a:ext>
            </a:extLst>
          </p:cNvPr>
          <p:cNvSpPr/>
          <p:nvPr/>
        </p:nvSpPr>
        <p:spPr>
          <a:xfrm>
            <a:off x="6851526" y="1438512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1A763916-FCCC-F273-4329-01198069A4D4}"/>
              </a:ext>
            </a:extLst>
          </p:cNvPr>
          <p:cNvSpPr/>
          <p:nvPr/>
        </p:nvSpPr>
        <p:spPr>
          <a:xfrm>
            <a:off x="6844603" y="1674317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76AC37AB-4F15-C904-CEC1-152CB6BF8E43}"/>
              </a:ext>
            </a:extLst>
          </p:cNvPr>
          <p:cNvSpPr/>
          <p:nvPr/>
        </p:nvSpPr>
        <p:spPr>
          <a:xfrm>
            <a:off x="8493789" y="1052305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DC91F80F-960A-873A-883E-B736A9392B7D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7573671C-EEB1-7E44-99DB-507A6D06805D}"/>
              </a:ext>
            </a:extLst>
          </p:cNvPr>
          <p:cNvSpPr/>
          <p:nvPr/>
        </p:nvSpPr>
        <p:spPr>
          <a:xfrm>
            <a:off x="11221749" y="74202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DC4D918C-F2BB-5E65-8827-BACD54A1DBEB}"/>
              </a:ext>
            </a:extLst>
          </p:cNvPr>
          <p:cNvSpPr/>
          <p:nvPr/>
        </p:nvSpPr>
        <p:spPr>
          <a:xfrm>
            <a:off x="7111174" y="1359911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2B0BE457-D330-26EE-D130-BCE1EE550A84}"/>
              </a:ext>
            </a:extLst>
          </p:cNvPr>
          <p:cNvSpPr/>
          <p:nvPr/>
        </p:nvSpPr>
        <p:spPr>
          <a:xfrm>
            <a:off x="8438482" y="1359911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A347ED0A-43EA-926B-A546-5C5CB071E969}"/>
              </a:ext>
            </a:extLst>
          </p:cNvPr>
          <p:cNvSpPr/>
          <p:nvPr/>
        </p:nvSpPr>
        <p:spPr>
          <a:xfrm>
            <a:off x="7011675" y="2068304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A7FCF792-4887-BC90-CE98-99291400D976}"/>
              </a:ext>
            </a:extLst>
          </p:cNvPr>
          <p:cNvCxnSpPr>
            <a:cxnSpLocks/>
          </p:cNvCxnSpPr>
          <p:nvPr/>
        </p:nvCxnSpPr>
        <p:spPr>
          <a:xfrm flipH="1">
            <a:off x="5934323" y="2135863"/>
            <a:ext cx="349194" cy="188363"/>
          </a:xfrm>
          <a:prstGeom prst="straightConnector1">
            <a:avLst/>
          </a:prstGeom>
          <a:ln w="76200">
            <a:solidFill>
              <a:srgbClr val="00206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llipse 33">
            <a:extLst>
              <a:ext uri="{FF2B5EF4-FFF2-40B4-BE49-F238E27FC236}">
                <a16:creationId xmlns:a16="http://schemas.microsoft.com/office/drawing/2014/main" id="{33F257B0-9823-98F1-A477-2AAB71887C53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A81A9C60-ED2D-281D-BBF9-516D071D54A5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AC38C38C-90F3-43FD-EA28-53BA7ABA95FD}"/>
              </a:ext>
            </a:extLst>
          </p:cNvPr>
          <p:cNvSpPr/>
          <p:nvPr/>
        </p:nvSpPr>
        <p:spPr>
          <a:xfrm>
            <a:off x="6127629" y="1995307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30B2D8EE-2EAB-5DC7-1F51-6BA82974E6A1}"/>
              </a:ext>
            </a:extLst>
          </p:cNvPr>
          <p:cNvSpPr/>
          <p:nvPr/>
        </p:nvSpPr>
        <p:spPr>
          <a:xfrm>
            <a:off x="5803754" y="2229014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9E4A50A-FE02-DC00-2706-3578797011E3}"/>
              </a:ext>
            </a:extLst>
          </p:cNvPr>
          <p:cNvSpPr/>
          <p:nvPr/>
        </p:nvSpPr>
        <p:spPr>
          <a:xfrm>
            <a:off x="2924868" y="2739665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3000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1E9F3-0453-1F34-2497-068F06D3B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itre 2">
            <a:extLst>
              <a:ext uri="{FF2B5EF4-FFF2-40B4-BE49-F238E27FC236}">
                <a16:creationId xmlns:a16="http://schemas.microsoft.com/office/drawing/2014/main" id="{51585A61-6F67-F439-6578-C5302F4D2B39}"/>
              </a:ext>
            </a:extLst>
          </p:cNvPr>
          <p:cNvSpPr/>
          <p:nvPr/>
        </p:nvSpPr>
        <p:spPr>
          <a:xfrm>
            <a:off x="106680" y="58320"/>
            <a:ext cx="11978640" cy="6741360"/>
          </a:xfrm>
          <a:prstGeom prst="rect">
            <a:avLst/>
          </a:prstGeom>
          <a:solidFill>
            <a:srgbClr val="FFC000"/>
          </a:solidFill>
          <a:ln w="381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r>
              <a:rPr lang="fr-FR" sz="1600" b="1" dirty="0"/>
              <a:t>1835-1856 : La Régence de Tripoli reprise en main par les Ottomans ; Les Ottomans contrôlent la côte et délèguent l’autorité sur les oasis à la confrérie des Senoussis</a:t>
            </a:r>
          </a:p>
          <a:p>
            <a:endParaRPr lang="fr-FR" sz="1600" dirty="0"/>
          </a:p>
          <a:p>
            <a:r>
              <a:rPr lang="fr-FR" sz="1600" b="1" dirty="0"/>
              <a:t>1824-1869 : La Régence de Tunis</a:t>
            </a:r>
          </a:p>
          <a:p>
            <a:r>
              <a:rPr lang="fr-FR" sz="1600" dirty="0"/>
              <a:t>1824-1835 : Sous Hussein II, rapprochement avec la France, conquérante de l’Algérie</a:t>
            </a:r>
          </a:p>
          <a:p>
            <a:r>
              <a:rPr lang="fr-FR" sz="1600" dirty="0"/>
              <a:t>1837-1855 : Sous Ahmed Bey, échec de la modernisation</a:t>
            </a:r>
          </a:p>
          <a:p>
            <a:r>
              <a:rPr lang="fr-FR" sz="1600" dirty="0"/>
              <a:t>1855-1864 : Sous Mohammed Bey et Sadok Bey, surendettement extérieur</a:t>
            </a:r>
          </a:p>
          <a:p>
            <a:r>
              <a:rPr lang="fr-FR" sz="1600" dirty="0"/>
              <a:t>1864-1869 : Sous Sadok Bey, grande révolte fiscale, banqueroute de l’Etat et mise sous tutelle financière de la France</a:t>
            </a:r>
          </a:p>
          <a:p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b="1" dirty="0"/>
              <a:t>1841-1874 : L’Egypte autonome des pachas</a:t>
            </a:r>
            <a:endParaRPr lang="fr-FR" sz="1600" dirty="0"/>
          </a:p>
          <a:p>
            <a:r>
              <a:rPr lang="fr-FR" sz="1600" dirty="0">
                <a:ea typeface="Times New Roman" panose="02020603050405020304" pitchFamily="18" charset="0"/>
              </a:rPr>
              <a:t>1841-1848 : Mehmet Ali obtient du sultan ottoman le titre de pacha héréditaire et poursuit la modernisation de l’Egypte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1848-1863 : Sous Abbas 1</a:t>
            </a:r>
            <a:r>
              <a:rPr lang="fr-FR" sz="1600" baseline="30000" dirty="0">
                <a:ea typeface="Times New Roman" panose="02020603050405020304" pitchFamily="18" charset="0"/>
              </a:rPr>
              <a:t>er</a:t>
            </a:r>
            <a:r>
              <a:rPr lang="fr-FR" sz="1600" dirty="0">
                <a:ea typeface="Times New Roman" panose="02020603050405020304" pitchFamily="18" charset="0"/>
              </a:rPr>
              <a:t> et Mohammed Saïd, modernisation et début de la construction du canal de Suez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1863-1876 : Sous Ismaïl, ouverture du canal de Suez ; Mais surendettement extérieur et mise sous tutelle franco-britannique</a:t>
            </a:r>
          </a:p>
          <a:p>
            <a:r>
              <a:rPr lang="fr-FR" sz="1600" dirty="0"/>
              <a:t>1820-1874 : Au sud, dans la vallée du Nil, conquêtes et constitution de l’Empire turco-égyptien : </a:t>
            </a:r>
            <a:r>
              <a:rPr lang="fr-FR" sz="1600" dirty="0" err="1"/>
              <a:t>Funj</a:t>
            </a:r>
            <a:r>
              <a:rPr lang="fr-FR" sz="1600" dirty="0"/>
              <a:t>, Kordofan, Bar el-Ghazal et Darfour</a:t>
            </a:r>
          </a:p>
          <a:p>
            <a:pPr>
              <a:lnSpc>
                <a:spcPct val="100000"/>
              </a:lnSpc>
            </a:pPr>
            <a:endParaRPr lang="fr-FR" altLang="fr-FR" sz="1600" b="1" kern="0" dirty="0">
              <a:cs typeface="Arial" panose="020B0604020202020204" pitchFamily="34" charset="0"/>
            </a:endParaRPr>
          </a:p>
        </p:txBody>
      </p:sp>
      <p:sp>
        <p:nvSpPr>
          <p:cNvPr id="2" name="PlaceHolder 1">
            <a:extLst>
              <a:ext uri="{FF2B5EF4-FFF2-40B4-BE49-F238E27FC236}">
                <a16:creationId xmlns:a16="http://schemas.microsoft.com/office/drawing/2014/main" id="{04008964-D065-09A6-05AF-74F5D2EA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defPPr>
              <a:defRPr lang="fr-FR"/>
            </a:defPPr>
            <a:lvl1pPr marL="0" indent="0" algn="r" defTabSz="914400" rtl="0" eaLnBrk="1" latinLnBrk="0" hangingPunct="1">
              <a:lnSpc>
                <a:spcPct val="100000"/>
              </a:lnSpc>
              <a:buNone/>
              <a:tabLst>
                <a:tab pos="0" algn="l"/>
              </a:tabLst>
              <a:defRPr lang="fr-FR" sz="1200" b="0" strike="noStrike" kern="1200" spc="-1">
                <a:solidFill>
                  <a:srgbClr val="8B8B8B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5896438-8A0B-4EA3-9B45-871AE853AD8F}" type="slidenum">
              <a:rPr lang="fr-FR" smtClean="0"/>
              <a:p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12649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DE93B-5DCF-E540-92C0-0FB9DD5F6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56885D6-0D44-AAA5-F797-A5565C8B278C}"/>
              </a:ext>
            </a:extLst>
          </p:cNvPr>
          <p:cNvSpPr/>
          <p:nvPr/>
        </p:nvSpPr>
        <p:spPr>
          <a:xfrm>
            <a:off x="75220" y="138665"/>
            <a:ext cx="4886515" cy="6170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1845-1847 : Pourchassés par les Français, Abdel Kader se rend au duc d’Aumale ; Envoyé en France, il restera prisonnier, avant de s’installer à Damas en 1855 </a:t>
            </a:r>
          </a:p>
          <a:p>
            <a:endParaRPr lang="fr-FR" sz="1600" dirty="0"/>
          </a:p>
          <a:p>
            <a:r>
              <a:rPr lang="fr-FR" sz="1500" dirty="0"/>
              <a:t>*1845</a:t>
            </a:r>
          </a:p>
          <a:p>
            <a:r>
              <a:rPr lang="fr-FR" sz="1500" dirty="0"/>
              <a:t>Malgré le revirement et le harcèlement des Marocains</a:t>
            </a:r>
          </a:p>
          <a:p>
            <a:r>
              <a:rPr lang="fr-FR" sz="1500" u="sng" dirty="0"/>
              <a:t>Abdel Kader</a:t>
            </a:r>
            <a:r>
              <a:rPr lang="fr-FR" sz="1500" dirty="0"/>
              <a:t> s’installe dans la vallée de la Moulouya</a:t>
            </a:r>
          </a:p>
          <a:p>
            <a:r>
              <a:rPr lang="fr-FR" sz="1500" dirty="0"/>
              <a:t>Et il lance des razzias en Oranie</a:t>
            </a:r>
          </a:p>
          <a:p>
            <a:r>
              <a:rPr lang="fr-FR" sz="1500" dirty="0"/>
              <a:t>NB : Sept. 1845 : Victoire algérienne de Sidi-Brahim ; </a:t>
            </a:r>
            <a:r>
              <a:rPr lang="fr-FR" sz="1500" b="1" dirty="0"/>
              <a:t>Mais…</a:t>
            </a:r>
          </a:p>
          <a:p>
            <a:endParaRPr lang="fr-FR" sz="1600" dirty="0"/>
          </a:p>
          <a:p>
            <a:r>
              <a:rPr lang="fr-FR" sz="1600" dirty="0"/>
              <a:t>*</a:t>
            </a:r>
            <a:r>
              <a:rPr lang="fr-FR" sz="1600" b="1" dirty="0"/>
              <a:t>Déc. 1847</a:t>
            </a:r>
            <a:r>
              <a:rPr lang="fr-FR" sz="1600" dirty="0"/>
              <a:t> : Traqué par les colonnes mobiles françaises</a:t>
            </a:r>
          </a:p>
          <a:p>
            <a:r>
              <a:rPr lang="fr-FR" sz="1600" dirty="0"/>
              <a:t>Et indésirable au Maroc, Abdel Kader se rend</a:t>
            </a:r>
          </a:p>
          <a:p>
            <a:r>
              <a:rPr lang="fr-FR" sz="1600" dirty="0"/>
              <a:t>Au général Lamoricière, </a:t>
            </a:r>
            <a:r>
              <a:rPr lang="fr-FR" sz="1600" u="sng" dirty="0"/>
              <a:t>puis à Nemours au duc d’Aumale</a:t>
            </a:r>
          </a:p>
          <a:p>
            <a:r>
              <a:rPr lang="fr-FR" sz="1600" dirty="0"/>
              <a:t>En échange d’un sauf-conduit pour Alexandrie</a:t>
            </a:r>
          </a:p>
          <a:p>
            <a:endParaRPr lang="fr-FR" sz="1600" dirty="0"/>
          </a:p>
          <a:p>
            <a:r>
              <a:rPr lang="fr-FR" sz="1600" dirty="0"/>
              <a:t>*Pour Abdel Kader, épilogue…</a:t>
            </a:r>
          </a:p>
          <a:p>
            <a:endParaRPr lang="fr-FR" sz="1600" dirty="0"/>
          </a:p>
          <a:p>
            <a:r>
              <a:rPr lang="fr-FR" sz="1600" dirty="0"/>
              <a:t>*Fév. 1848…</a:t>
            </a:r>
          </a:p>
          <a:p>
            <a:r>
              <a:rPr lang="fr-FR" sz="1600" dirty="0"/>
              <a:t>La 2</a:t>
            </a:r>
            <a:r>
              <a:rPr lang="fr-FR" sz="1600" baseline="30000" dirty="0"/>
              <a:t>ème</a:t>
            </a:r>
            <a:r>
              <a:rPr lang="fr-FR" sz="1600" dirty="0"/>
              <a:t> République refuse d'honorer la promesse</a:t>
            </a:r>
          </a:p>
          <a:p>
            <a:r>
              <a:rPr lang="fr-FR" sz="1600" dirty="0"/>
              <a:t>Abdel Kader prisonnier à Toulon, Pau ; Et enfin Amboise</a:t>
            </a:r>
          </a:p>
          <a:p>
            <a:endParaRPr lang="fr-FR" sz="1600" dirty="0"/>
          </a:p>
          <a:p>
            <a:r>
              <a:rPr lang="fr-FR" sz="1600" dirty="0"/>
              <a:t>*Déc. 1852 : Libéré par Napoléon III, il s’installe à Bursa en Turquie ; Puis à Damas en 1855</a:t>
            </a:r>
          </a:p>
          <a:p>
            <a:endParaRPr lang="fr-FR" sz="1600" u="sng" dirty="0"/>
          </a:p>
          <a:p>
            <a:r>
              <a:rPr lang="fr-FR" sz="1600" dirty="0"/>
              <a:t>*Petit aparté sur la violence…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03B36D7-DB0E-DC33-2E84-2310EBAA4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5A6AB3DA-817A-3B0A-BD01-23C075AC7914}"/>
              </a:ext>
            </a:extLst>
          </p:cNvPr>
          <p:cNvCxnSpPr>
            <a:cxnSpLocks/>
          </p:cNvCxnSpPr>
          <p:nvPr/>
        </p:nvCxnSpPr>
        <p:spPr>
          <a:xfrm flipV="1">
            <a:off x="5538772" y="2068303"/>
            <a:ext cx="557228" cy="78602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llipse 1">
            <a:extLst>
              <a:ext uri="{FF2B5EF4-FFF2-40B4-BE49-F238E27FC236}">
                <a16:creationId xmlns:a16="http://schemas.microsoft.com/office/drawing/2014/main" id="{E1741AD4-FA97-80EB-D0DC-DECD0DE93AC8}"/>
              </a:ext>
            </a:extLst>
          </p:cNvPr>
          <p:cNvSpPr/>
          <p:nvPr/>
        </p:nvSpPr>
        <p:spPr>
          <a:xfrm>
            <a:off x="4211721" y="1595460"/>
            <a:ext cx="349773" cy="2932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AA43BF4E-CB62-4FCC-3D8B-593863FB7E10}"/>
              </a:ext>
            </a:extLst>
          </p:cNvPr>
          <p:cNvSpPr/>
          <p:nvPr/>
        </p:nvSpPr>
        <p:spPr>
          <a:xfrm>
            <a:off x="10019966" y="2068304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FC4529A-E3F2-E0F1-D040-446AF7A4C792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1725ED6-4D80-5E59-9DAF-1AE080A8A9C1}"/>
              </a:ext>
            </a:extLst>
          </p:cNvPr>
          <p:cNvSpPr/>
          <p:nvPr/>
        </p:nvSpPr>
        <p:spPr>
          <a:xfrm rot="20681860">
            <a:off x="5998664" y="1278072"/>
            <a:ext cx="3979336" cy="87672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F6DBCED4-03F7-6419-2580-C6E7C815DEED}"/>
              </a:ext>
            </a:extLst>
          </p:cNvPr>
          <p:cNvSpPr/>
          <p:nvPr/>
        </p:nvSpPr>
        <p:spPr>
          <a:xfrm>
            <a:off x="6851526" y="1438512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62AC31A6-4EE2-14AF-294C-9711AF511CB8}"/>
              </a:ext>
            </a:extLst>
          </p:cNvPr>
          <p:cNvSpPr/>
          <p:nvPr/>
        </p:nvSpPr>
        <p:spPr>
          <a:xfrm>
            <a:off x="6844603" y="1674317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4CFB2CF6-4AE1-8D79-02C2-9F457985A5B1}"/>
              </a:ext>
            </a:extLst>
          </p:cNvPr>
          <p:cNvSpPr/>
          <p:nvPr/>
        </p:nvSpPr>
        <p:spPr>
          <a:xfrm>
            <a:off x="8493789" y="1052305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D2268031-32ED-097B-21E0-A709EA2978F8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AA93E168-9366-8B6C-B87D-584A16741C8A}"/>
              </a:ext>
            </a:extLst>
          </p:cNvPr>
          <p:cNvSpPr/>
          <p:nvPr/>
        </p:nvSpPr>
        <p:spPr>
          <a:xfrm>
            <a:off x="11221749" y="74202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63E6C6D9-8BF0-8FF4-D8D9-711BE0F18B14}"/>
              </a:ext>
            </a:extLst>
          </p:cNvPr>
          <p:cNvSpPr/>
          <p:nvPr/>
        </p:nvSpPr>
        <p:spPr>
          <a:xfrm>
            <a:off x="7111174" y="1359911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5F17295F-FDC9-5BF6-9286-90D0DB9E7DA8}"/>
              </a:ext>
            </a:extLst>
          </p:cNvPr>
          <p:cNvSpPr/>
          <p:nvPr/>
        </p:nvSpPr>
        <p:spPr>
          <a:xfrm>
            <a:off x="8438482" y="1359911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CDBC0784-E068-7238-E4BB-9F61674B9B2D}"/>
              </a:ext>
            </a:extLst>
          </p:cNvPr>
          <p:cNvSpPr/>
          <p:nvPr/>
        </p:nvSpPr>
        <p:spPr>
          <a:xfrm>
            <a:off x="7011675" y="2068304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4A863144-91E5-3413-E03E-7B2B53C0FF66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A4E41F1C-DFF8-411D-4C07-ACAA935D81CB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30CD8560-3DAB-D179-F174-66B5FB8B7F21}"/>
              </a:ext>
            </a:extLst>
          </p:cNvPr>
          <p:cNvSpPr/>
          <p:nvPr/>
        </p:nvSpPr>
        <p:spPr>
          <a:xfrm>
            <a:off x="6127629" y="1995307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E219559F-6DC6-5606-4F40-A4899231A58A}"/>
              </a:ext>
            </a:extLst>
          </p:cNvPr>
          <p:cNvSpPr/>
          <p:nvPr/>
        </p:nvSpPr>
        <p:spPr>
          <a:xfrm>
            <a:off x="6051250" y="1963852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B340E82B-C881-3CF7-CB22-F6989FCCAF47}"/>
              </a:ext>
            </a:extLst>
          </p:cNvPr>
          <p:cNvSpPr/>
          <p:nvPr/>
        </p:nvSpPr>
        <p:spPr>
          <a:xfrm>
            <a:off x="3625908" y="1916705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37BE7762-3B07-265C-F6B1-1338CA407CEA}"/>
              </a:ext>
            </a:extLst>
          </p:cNvPr>
          <p:cNvSpPr/>
          <p:nvPr/>
        </p:nvSpPr>
        <p:spPr>
          <a:xfrm>
            <a:off x="5237831" y="2045188"/>
            <a:ext cx="349773" cy="2932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D23E768-E5C1-9730-F8BA-D706520F1635}"/>
              </a:ext>
            </a:extLst>
          </p:cNvPr>
          <p:cNvSpPr/>
          <p:nvPr/>
        </p:nvSpPr>
        <p:spPr>
          <a:xfrm>
            <a:off x="5846890" y="1893377"/>
            <a:ext cx="188546" cy="197408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6A56F798-D31A-3750-0537-1B5297807B7D}"/>
              </a:ext>
            </a:extLst>
          </p:cNvPr>
          <p:cNvSpPr/>
          <p:nvPr/>
        </p:nvSpPr>
        <p:spPr>
          <a:xfrm>
            <a:off x="4292334" y="2878897"/>
            <a:ext cx="188546" cy="197408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9083675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4E60-67DF-7B0C-5B04-8E125DF44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6A5F08-1CAD-BDA5-C19A-41CF060382CA}"/>
              </a:ext>
            </a:extLst>
          </p:cNvPr>
          <p:cNvSpPr/>
          <p:nvPr/>
        </p:nvSpPr>
        <p:spPr>
          <a:xfrm>
            <a:off x="75220" y="138665"/>
            <a:ext cx="4835781" cy="64940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1845-1847 : Pourchassés par les Français, Abdel Kader se rend au duc d’Aumale ; Envoyé en France, il restera prisonnier, avant de s’installer à Damas en 1855 </a:t>
            </a:r>
          </a:p>
          <a:p>
            <a:endParaRPr lang="fr-FR" sz="1600" dirty="0"/>
          </a:p>
          <a:p>
            <a:r>
              <a:rPr lang="fr-FR" sz="1600" dirty="0"/>
              <a:t>*1834 : Général Damrémont : </a:t>
            </a:r>
            <a:r>
              <a:rPr lang="fr-FR" sz="1600" i="1" dirty="0"/>
              <a:t>Une occupation restreinte, progressive et pacifique</a:t>
            </a:r>
          </a:p>
          <a:p>
            <a:endParaRPr lang="fr-FR" sz="1600" dirty="0"/>
          </a:p>
          <a:p>
            <a:r>
              <a:rPr lang="fr-FR" sz="1600" dirty="0"/>
              <a:t>*Pacifique ? De nombreux crimes de guerre</a:t>
            </a:r>
          </a:p>
          <a:p>
            <a:r>
              <a:rPr lang="fr-FR" sz="1600" dirty="0"/>
              <a:t>Des deux côtés…</a:t>
            </a:r>
          </a:p>
          <a:p>
            <a:endParaRPr lang="fr-FR" sz="1600" dirty="0"/>
          </a:p>
          <a:p>
            <a:r>
              <a:rPr lang="fr-FR" sz="1600" dirty="0"/>
              <a:t>*Côté algérien…</a:t>
            </a:r>
          </a:p>
          <a:p>
            <a:endParaRPr lang="fr-FR" sz="1600" dirty="0"/>
          </a:p>
          <a:p>
            <a:r>
              <a:rPr lang="fr-FR" sz="1600" dirty="0"/>
              <a:t>*1830 : Le cadi d’Arzew est aveuglé</a:t>
            </a:r>
          </a:p>
          <a:p>
            <a:r>
              <a:rPr lang="fr-FR" sz="1600" dirty="0"/>
              <a:t>Pour vente de fourrage et de vivres aux </a:t>
            </a:r>
            <a:r>
              <a:rPr lang="fr-FR" sz="1600" i="1" dirty="0"/>
              <a:t>roumis</a:t>
            </a:r>
            <a:endParaRPr lang="fr-FR" sz="1600" dirty="0"/>
          </a:p>
          <a:p>
            <a:r>
              <a:rPr lang="fr-FR" sz="1600" dirty="0"/>
              <a:t>*Un </a:t>
            </a:r>
            <a:r>
              <a:rPr lang="fr-FR" sz="1600" dirty="0" err="1"/>
              <a:t>zouaoua</a:t>
            </a:r>
            <a:r>
              <a:rPr lang="fr-FR" sz="1600" dirty="0"/>
              <a:t> rallié aux Français est brûlé vif</a:t>
            </a:r>
          </a:p>
          <a:p>
            <a:endParaRPr lang="fr-FR" sz="1600" dirty="0"/>
          </a:p>
          <a:p>
            <a:r>
              <a:rPr lang="fr-FR" sz="1600" dirty="0"/>
              <a:t>*Nov. 1830 : Dans la Mitidja, 50 canonniers français prisonniers sont tués et mutilés</a:t>
            </a:r>
          </a:p>
          <a:p>
            <a:endParaRPr lang="fr-FR" sz="1600" dirty="0"/>
          </a:p>
          <a:p>
            <a:r>
              <a:rPr lang="fr-FR" sz="1600" dirty="0"/>
              <a:t>*1839 : Près de Mascara, </a:t>
            </a:r>
            <a:r>
              <a:rPr lang="fr-FR" sz="1600" u="sng" dirty="0"/>
              <a:t>Abdel Kader</a:t>
            </a:r>
            <a:r>
              <a:rPr lang="fr-FR" sz="1600" dirty="0"/>
              <a:t> exécute</a:t>
            </a:r>
          </a:p>
          <a:p>
            <a:r>
              <a:rPr lang="fr-FR" sz="1600" dirty="0"/>
              <a:t>Les Beni </a:t>
            </a:r>
            <a:r>
              <a:rPr lang="fr-FR" sz="1600" dirty="0" err="1"/>
              <a:t>Arrach</a:t>
            </a:r>
            <a:r>
              <a:rPr lang="fr-FR" sz="1600" dirty="0"/>
              <a:t> jouant double-jeu</a:t>
            </a:r>
          </a:p>
          <a:p>
            <a:endParaRPr lang="fr-FR" sz="1600" dirty="0"/>
          </a:p>
          <a:p>
            <a:r>
              <a:rPr lang="fr-FR" sz="1600" dirty="0"/>
              <a:t>*Sept. 1845 : Après la victoire de Sidi-Brahim, </a:t>
            </a:r>
            <a:r>
              <a:rPr lang="fr-FR" sz="1600" u="sng" dirty="0"/>
              <a:t>et en son absence</a:t>
            </a:r>
            <a:r>
              <a:rPr lang="fr-FR" sz="1600" dirty="0"/>
              <a:t>, les lieutenants d’Abdel Kader exécutent 200 prisonniers français ; </a:t>
            </a:r>
            <a:r>
              <a:rPr lang="fr-FR" sz="1600" u="sng" dirty="0"/>
              <a:t>Abdel Kader accepte d’en porter la responsabilité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FB7DEDA-5EA3-F302-4F42-53D702535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4CFD3121-56EC-3BA4-F28A-9835ACABE7E1}"/>
              </a:ext>
            </a:extLst>
          </p:cNvPr>
          <p:cNvSpPr/>
          <p:nvPr/>
        </p:nvSpPr>
        <p:spPr>
          <a:xfrm>
            <a:off x="10019966" y="2068304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6F5CE57-E5CF-1236-CDCD-7C37CB927753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F4F3176F-42D2-DCDA-2B83-99EA5BFC1E17}"/>
              </a:ext>
            </a:extLst>
          </p:cNvPr>
          <p:cNvSpPr/>
          <p:nvPr/>
        </p:nvSpPr>
        <p:spPr>
          <a:xfrm>
            <a:off x="6851526" y="1438512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4B800B6F-8693-5E1F-CC3B-DA1932B80D91}"/>
              </a:ext>
            </a:extLst>
          </p:cNvPr>
          <p:cNvSpPr/>
          <p:nvPr/>
        </p:nvSpPr>
        <p:spPr>
          <a:xfrm>
            <a:off x="6844603" y="1674317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3781297A-44D2-0752-0EE4-DB044C48052C}"/>
              </a:ext>
            </a:extLst>
          </p:cNvPr>
          <p:cNvSpPr/>
          <p:nvPr/>
        </p:nvSpPr>
        <p:spPr>
          <a:xfrm>
            <a:off x="8493789" y="1052305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2E2E38BE-2D0B-C5D2-4F7A-7E7D15C61A00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D4E2F334-3CE9-910D-069A-94FC56615F3E}"/>
              </a:ext>
            </a:extLst>
          </p:cNvPr>
          <p:cNvSpPr/>
          <p:nvPr/>
        </p:nvSpPr>
        <p:spPr>
          <a:xfrm>
            <a:off x="11221749" y="74202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DE01390C-6D6F-7CB9-4FDD-EFFFD82BC27B}"/>
              </a:ext>
            </a:extLst>
          </p:cNvPr>
          <p:cNvSpPr/>
          <p:nvPr/>
        </p:nvSpPr>
        <p:spPr>
          <a:xfrm>
            <a:off x="7111174" y="1359911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6D0BB325-68A9-37D7-EA4A-9F4939287339}"/>
              </a:ext>
            </a:extLst>
          </p:cNvPr>
          <p:cNvSpPr/>
          <p:nvPr/>
        </p:nvSpPr>
        <p:spPr>
          <a:xfrm>
            <a:off x="8438482" y="1359911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4BFB22EB-0AE0-EF58-FC18-448AE0EF8CDC}"/>
              </a:ext>
            </a:extLst>
          </p:cNvPr>
          <p:cNvSpPr/>
          <p:nvPr/>
        </p:nvSpPr>
        <p:spPr>
          <a:xfrm>
            <a:off x="7011675" y="2068304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7F8EFC7A-2B12-83A9-4FF9-C435504015E3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94B4E84B-DE41-5922-4581-E65022FE6F40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C3ECECAB-D450-D347-FE75-0B916D8A24EF}"/>
              </a:ext>
            </a:extLst>
          </p:cNvPr>
          <p:cNvSpPr/>
          <p:nvPr/>
        </p:nvSpPr>
        <p:spPr>
          <a:xfrm>
            <a:off x="6127629" y="1995307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42198005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CE60B-0B1F-C379-B31B-9EBA3EFD5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36501E-7F87-A973-BC20-6B447E9613F3}"/>
              </a:ext>
            </a:extLst>
          </p:cNvPr>
          <p:cNvSpPr/>
          <p:nvPr/>
        </p:nvSpPr>
        <p:spPr>
          <a:xfrm>
            <a:off x="75220" y="138665"/>
            <a:ext cx="4835781" cy="62478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1845-1847 : Pourchassés par les Français, Abdel Kader se rend au duc d’Aumale ; Envoyé en France, il restera prisonnier, avant de s’installer à Damas en 1855 </a:t>
            </a:r>
          </a:p>
          <a:p>
            <a:endParaRPr lang="fr-FR" sz="1600" dirty="0"/>
          </a:p>
          <a:p>
            <a:r>
              <a:rPr lang="fr-FR" sz="1600" dirty="0"/>
              <a:t>*Côté français…</a:t>
            </a:r>
          </a:p>
          <a:p>
            <a:endParaRPr lang="fr-FR" sz="1600" dirty="0"/>
          </a:p>
          <a:p>
            <a:r>
              <a:rPr lang="fr-FR" sz="1600" dirty="0"/>
              <a:t>*1831 : A Oran, le général Boyer, </a:t>
            </a:r>
            <a:r>
              <a:rPr lang="fr-FR" sz="1600" i="1" dirty="0"/>
              <a:t>Pierre le Cruel</a:t>
            </a:r>
            <a:r>
              <a:rPr lang="fr-FR" sz="1600" dirty="0"/>
              <a:t>, surnom acquis en Espagne, décapite de nombreux prisonniers</a:t>
            </a:r>
          </a:p>
          <a:p>
            <a:endParaRPr lang="fr-FR" sz="1600" dirty="0"/>
          </a:p>
          <a:p>
            <a:r>
              <a:rPr lang="fr-FR" sz="1600" dirty="0"/>
              <a:t>*Juin 1845 : </a:t>
            </a:r>
            <a:r>
              <a:rPr lang="fr-FR" sz="1600" u="sng" dirty="0"/>
              <a:t>Plus de 500 hommes, femmes et enfants</a:t>
            </a:r>
          </a:p>
          <a:p>
            <a:r>
              <a:rPr lang="fr-FR" sz="1600" u="sng" dirty="0"/>
              <a:t>De la tribu des Oulad Riah, asphyxiés</a:t>
            </a:r>
          </a:p>
          <a:p>
            <a:r>
              <a:rPr lang="fr-FR" sz="1600" u="sng" dirty="0"/>
              <a:t>Dans une grotte par le colonel Pelissier</a:t>
            </a:r>
          </a:p>
          <a:p>
            <a:r>
              <a:rPr lang="fr-FR" sz="1600" dirty="0"/>
              <a:t>NB : A Paris, pétition des lycéens de Louis-le-Grand</a:t>
            </a:r>
          </a:p>
          <a:p>
            <a:endParaRPr lang="fr-FR" sz="1600" dirty="0"/>
          </a:p>
          <a:p>
            <a:r>
              <a:rPr lang="fr-FR" sz="1600" dirty="0"/>
              <a:t>*1842 : Général Saint-Arnaud…</a:t>
            </a:r>
          </a:p>
          <a:p>
            <a:r>
              <a:rPr lang="fr-FR" sz="1600" i="1" dirty="0"/>
              <a:t>Le pays des Beni Menasser est superbe.</a:t>
            </a:r>
          </a:p>
          <a:p>
            <a:r>
              <a:rPr lang="fr-FR" sz="1600" i="1" dirty="0"/>
              <a:t>Nous avons tout brûlé, tout détruit.</a:t>
            </a:r>
          </a:p>
          <a:p>
            <a:endParaRPr lang="fr-FR" sz="1600" dirty="0"/>
          </a:p>
          <a:p>
            <a:r>
              <a:rPr lang="fr-FR" sz="1600" dirty="0"/>
              <a:t>*</a:t>
            </a:r>
            <a:r>
              <a:rPr lang="fr-FR" sz="1600" i="1" dirty="0"/>
              <a:t>La violence archaïque de la 1</a:t>
            </a:r>
            <a:r>
              <a:rPr lang="fr-FR" sz="1600" i="1" baseline="30000" dirty="0"/>
              <a:t>ère</a:t>
            </a:r>
            <a:r>
              <a:rPr lang="fr-FR" sz="1600" i="1" dirty="0"/>
              <a:t> guerre d’Algérie est bien l’événement fondateur des cent trente-deux ans de présence française. Algérie que Louis-Philippe, en 1841, proclame pour toujours française.</a:t>
            </a:r>
          </a:p>
          <a:p>
            <a:r>
              <a:rPr lang="fr-FR" sz="1600" dirty="0"/>
              <a:t>La Maghreb, Daniel Rivet, p. 114</a:t>
            </a:r>
          </a:p>
          <a:p>
            <a:endParaRPr lang="fr-FR" sz="1600" dirty="0"/>
          </a:p>
          <a:p>
            <a:r>
              <a:rPr lang="fr-FR" sz="1600" dirty="0"/>
              <a:t>*Epilogue de cette </a:t>
            </a:r>
            <a:r>
              <a:rPr lang="fr-FR" sz="1600" i="1" dirty="0"/>
              <a:t>1</a:t>
            </a:r>
            <a:r>
              <a:rPr lang="fr-FR" sz="1600" i="1" baseline="30000" dirty="0"/>
              <a:t>ère</a:t>
            </a:r>
            <a:r>
              <a:rPr lang="fr-FR" sz="1600" i="1" dirty="0"/>
              <a:t> guerre d’Algérie</a:t>
            </a:r>
            <a:r>
              <a:rPr lang="fr-FR" sz="1600" dirty="0"/>
              <a:t>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1F41E7-B5AC-F619-D317-966DE7C13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33" t="38095" r="28382" b="37937"/>
          <a:stretch>
            <a:fillRect/>
          </a:stretch>
        </p:blipFill>
        <p:spPr>
          <a:xfrm rot="10800000">
            <a:off x="5010500" y="138665"/>
            <a:ext cx="7059406" cy="49123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D40CBE46-B8AC-EF89-3207-B9334E1D8127}"/>
              </a:ext>
            </a:extLst>
          </p:cNvPr>
          <p:cNvSpPr/>
          <p:nvPr/>
        </p:nvSpPr>
        <p:spPr>
          <a:xfrm>
            <a:off x="10019966" y="2068304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A05CA6A5-B954-28F5-77A7-1044BBD436AC}"/>
              </a:ext>
            </a:extLst>
          </p:cNvPr>
          <p:cNvSpPr/>
          <p:nvPr/>
        </p:nvSpPr>
        <p:spPr>
          <a:xfrm>
            <a:off x="9768869" y="78266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60A5B4AB-012E-1035-774E-2067AFC44D15}"/>
              </a:ext>
            </a:extLst>
          </p:cNvPr>
          <p:cNvSpPr/>
          <p:nvPr/>
        </p:nvSpPr>
        <p:spPr>
          <a:xfrm>
            <a:off x="6851526" y="1438512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85BB3A69-F184-3B55-E211-8FD0E40A501A}"/>
              </a:ext>
            </a:extLst>
          </p:cNvPr>
          <p:cNvSpPr/>
          <p:nvPr/>
        </p:nvSpPr>
        <p:spPr>
          <a:xfrm>
            <a:off x="6844603" y="1674317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52E245A0-4E8D-4B56-C6FD-D2035C956B9C}"/>
              </a:ext>
            </a:extLst>
          </p:cNvPr>
          <p:cNvSpPr/>
          <p:nvPr/>
        </p:nvSpPr>
        <p:spPr>
          <a:xfrm>
            <a:off x="8493789" y="1052305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09747BD2-7E02-5436-EE3B-075279F91F2C}"/>
              </a:ext>
            </a:extLst>
          </p:cNvPr>
          <p:cNvSpPr/>
          <p:nvPr/>
        </p:nvSpPr>
        <p:spPr>
          <a:xfrm>
            <a:off x="10506054" y="989012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A7A57BC3-CB87-6754-ECDD-52C1BE9A12CB}"/>
              </a:ext>
            </a:extLst>
          </p:cNvPr>
          <p:cNvSpPr/>
          <p:nvPr/>
        </p:nvSpPr>
        <p:spPr>
          <a:xfrm>
            <a:off x="11221749" y="742025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247A603-480C-378F-5A6B-AD809FBF4464}"/>
              </a:ext>
            </a:extLst>
          </p:cNvPr>
          <p:cNvSpPr/>
          <p:nvPr/>
        </p:nvSpPr>
        <p:spPr>
          <a:xfrm>
            <a:off x="7111174" y="1359911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1CB77D2D-954C-C06F-22C3-52F23A5F12AE}"/>
              </a:ext>
            </a:extLst>
          </p:cNvPr>
          <p:cNvSpPr/>
          <p:nvPr/>
        </p:nvSpPr>
        <p:spPr>
          <a:xfrm>
            <a:off x="8438482" y="1359911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E6EA7435-5879-EF5D-8BF6-C741C6CE0BD0}"/>
              </a:ext>
            </a:extLst>
          </p:cNvPr>
          <p:cNvSpPr/>
          <p:nvPr/>
        </p:nvSpPr>
        <p:spPr>
          <a:xfrm>
            <a:off x="7011675" y="2068304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B829BF1D-6ADD-CFED-7A14-EDD5E989B418}"/>
              </a:ext>
            </a:extLst>
          </p:cNvPr>
          <p:cNvSpPr/>
          <p:nvPr/>
        </p:nvSpPr>
        <p:spPr>
          <a:xfrm>
            <a:off x="8722903" y="720709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2C1F0F37-EDF4-539B-D260-51FF59995016}"/>
              </a:ext>
            </a:extLst>
          </p:cNvPr>
          <p:cNvSpPr/>
          <p:nvPr/>
        </p:nvSpPr>
        <p:spPr>
          <a:xfrm>
            <a:off x="6584367" y="1460953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B1394565-C207-E54F-6CB9-C1441B90C55B}"/>
              </a:ext>
            </a:extLst>
          </p:cNvPr>
          <p:cNvSpPr/>
          <p:nvPr/>
        </p:nvSpPr>
        <p:spPr>
          <a:xfrm>
            <a:off x="6127629" y="1995307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3481861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C8B88-E2DE-283A-ED65-D81041B4D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D7CD7DD-F458-4ADA-447D-E7E75A07C3F7}"/>
              </a:ext>
            </a:extLst>
          </p:cNvPr>
          <p:cNvSpPr/>
          <p:nvPr/>
        </p:nvSpPr>
        <p:spPr>
          <a:xfrm>
            <a:off x="75219" y="138665"/>
            <a:ext cx="3979021" cy="44781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500" dirty="0"/>
              <a:t>*A partir de 1848, quatre processus…</a:t>
            </a:r>
          </a:p>
          <a:p>
            <a:endParaRPr lang="fr-FR" sz="1500" dirty="0"/>
          </a:p>
          <a:p>
            <a:r>
              <a:rPr lang="fr-FR" sz="1500" dirty="0"/>
              <a:t>1) Administratif…</a:t>
            </a:r>
          </a:p>
          <a:p>
            <a:endParaRPr lang="fr-FR" sz="1500" dirty="0"/>
          </a:p>
          <a:p>
            <a:r>
              <a:rPr lang="fr-FR" sz="1500" dirty="0"/>
              <a:t>*1848 : Sous la 2</a:t>
            </a:r>
            <a:r>
              <a:rPr lang="fr-FR" sz="1500" baseline="30000" dirty="0"/>
              <a:t>ème</a:t>
            </a:r>
            <a:r>
              <a:rPr lang="fr-FR" sz="1500" dirty="0"/>
              <a:t> République…</a:t>
            </a:r>
          </a:p>
          <a:p>
            <a:endParaRPr lang="fr-FR" sz="1500" dirty="0"/>
          </a:p>
          <a:p>
            <a:r>
              <a:rPr lang="fr-FR" sz="1500" dirty="0"/>
              <a:t>a) L’Algérie est dirigée par un gouverneur général</a:t>
            </a:r>
          </a:p>
          <a:p>
            <a:endParaRPr lang="fr-FR" sz="1500" dirty="0"/>
          </a:p>
          <a:p>
            <a:r>
              <a:rPr lang="fr-FR" sz="1500" dirty="0"/>
              <a:t>b) Les territoires conquis sont annexés</a:t>
            </a:r>
          </a:p>
          <a:p>
            <a:r>
              <a:rPr lang="fr-FR" sz="1500" dirty="0"/>
              <a:t>Et divisés en trois départements</a:t>
            </a:r>
          </a:p>
          <a:p>
            <a:r>
              <a:rPr lang="fr-FR" sz="1500" dirty="0"/>
              <a:t>Alger, Oran et Constantine</a:t>
            </a:r>
          </a:p>
          <a:p>
            <a:endParaRPr lang="fr-FR" sz="1500" dirty="0"/>
          </a:p>
          <a:p>
            <a:r>
              <a:rPr lang="fr-FR" sz="1500" dirty="0"/>
              <a:t>c) Mais à cette division administrative</a:t>
            </a:r>
            <a:endParaRPr lang="fr-FR" sz="1500" u="sng" dirty="0"/>
          </a:p>
          <a:p>
            <a:r>
              <a:rPr lang="fr-FR" sz="1500" dirty="0"/>
              <a:t>Se rajoute une seconde, </a:t>
            </a:r>
            <a:r>
              <a:rPr lang="fr-FR" sz="1500" u="sng" dirty="0"/>
              <a:t>éphémère</a:t>
            </a:r>
            <a:r>
              <a:rPr lang="fr-FR" sz="1500" dirty="0"/>
              <a:t>, entre…</a:t>
            </a:r>
          </a:p>
          <a:p>
            <a:r>
              <a:rPr lang="fr-FR" sz="1500" dirty="0"/>
              <a:t>- Sur la côte, territoires civils </a:t>
            </a:r>
            <a:r>
              <a:rPr lang="fr-FR" sz="1500" i="1" dirty="0"/>
              <a:t>colonisés</a:t>
            </a:r>
            <a:r>
              <a:rPr lang="fr-FR" sz="1500" dirty="0"/>
              <a:t> ; Et…</a:t>
            </a:r>
          </a:p>
          <a:p>
            <a:r>
              <a:rPr lang="fr-FR" sz="1500" dirty="0"/>
              <a:t>- A l’intérieur, territoires militaires</a:t>
            </a:r>
          </a:p>
          <a:p>
            <a:r>
              <a:rPr lang="fr-FR" sz="1500" dirty="0"/>
              <a:t>Administrés par des </a:t>
            </a:r>
            <a:r>
              <a:rPr lang="fr-FR" sz="1500" i="1" dirty="0"/>
              <a:t>bureaux arabes</a:t>
            </a:r>
            <a:r>
              <a:rPr lang="fr-FR" sz="1500" dirty="0"/>
              <a:t> (1844)</a:t>
            </a:r>
          </a:p>
          <a:p>
            <a:endParaRPr lang="fr-FR" sz="1500" dirty="0"/>
          </a:p>
          <a:p>
            <a:r>
              <a:rPr lang="fr-FR" sz="1500" b="1" dirty="0"/>
              <a:t>*A revoir…</a:t>
            </a:r>
          </a:p>
        </p:txBody>
      </p:sp>
      <p:pic>
        <p:nvPicPr>
          <p:cNvPr id="2" name="Picture 2" descr="C:\Users\Christophe\Pictures\My Scans\2016-01 (janv.)\scan0022.jpg">
            <a:extLst>
              <a:ext uri="{FF2B5EF4-FFF2-40B4-BE49-F238E27FC236}">
                <a16:creationId xmlns:a16="http://schemas.microsoft.com/office/drawing/2014/main" id="{241FCEFF-FB53-7BF0-0A09-7E38A4BAE4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2" t="1826" r="1104" b="1949"/>
          <a:stretch>
            <a:fillRect/>
          </a:stretch>
        </p:blipFill>
        <p:spPr bwMode="auto">
          <a:xfrm>
            <a:off x="4155440" y="138665"/>
            <a:ext cx="7874632" cy="5289913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6D0750B0-5708-AA2C-05A3-9144DF42DCFA}"/>
              </a:ext>
            </a:extLst>
          </p:cNvPr>
          <p:cNvSpPr/>
          <p:nvPr/>
        </p:nvSpPr>
        <p:spPr>
          <a:xfrm>
            <a:off x="7951193" y="629269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41C915D-60A3-7348-F1D6-8C6B6D1CA15A}"/>
              </a:ext>
            </a:extLst>
          </p:cNvPr>
          <p:cNvSpPr/>
          <p:nvPr/>
        </p:nvSpPr>
        <p:spPr>
          <a:xfrm>
            <a:off x="5619167" y="1429422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AABFB83-6649-34E8-10D3-32149B4D7299}"/>
              </a:ext>
            </a:extLst>
          </p:cNvPr>
          <p:cNvSpPr/>
          <p:nvPr/>
        </p:nvSpPr>
        <p:spPr>
          <a:xfrm>
            <a:off x="10252127" y="1043342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718093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3119C-F46D-88A2-A8B9-62FEDD1E4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2D1B5B-5188-5F7E-D64E-42F5AF14ACFF}"/>
              </a:ext>
            </a:extLst>
          </p:cNvPr>
          <p:cNvSpPr/>
          <p:nvPr/>
        </p:nvSpPr>
        <p:spPr>
          <a:xfrm>
            <a:off x="75220" y="138665"/>
            <a:ext cx="3937980" cy="25545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dirty="0"/>
              <a:t>2) Militaire…</a:t>
            </a:r>
          </a:p>
          <a:p>
            <a:endParaRPr lang="fr-FR" sz="1600" dirty="0"/>
          </a:p>
          <a:p>
            <a:r>
              <a:rPr lang="fr-FR" sz="1600" dirty="0"/>
              <a:t>*1851-57 : Conquête de la Kabylie</a:t>
            </a:r>
          </a:p>
          <a:p>
            <a:r>
              <a:rPr lang="fr-FR" sz="1600" dirty="0"/>
              <a:t>NB : Résistance menée par </a:t>
            </a:r>
          </a:p>
          <a:p>
            <a:r>
              <a:rPr lang="fr-FR" sz="1600" dirty="0"/>
              <a:t>Le </a:t>
            </a:r>
            <a:r>
              <a:rPr lang="fr-FR" sz="1600" i="1" dirty="0"/>
              <a:t>chérif</a:t>
            </a:r>
            <a:r>
              <a:rPr lang="fr-FR" sz="1600" dirty="0"/>
              <a:t> Boubaghla et Fatma N’</a:t>
            </a:r>
            <a:r>
              <a:rPr lang="fr-FR" sz="1600" dirty="0" err="1"/>
              <a:t>Soumer</a:t>
            </a:r>
            <a:endParaRPr lang="fr-FR" sz="1600" dirty="0"/>
          </a:p>
          <a:p>
            <a:endParaRPr lang="fr-FR" sz="1600" dirty="0"/>
          </a:p>
          <a:p>
            <a:r>
              <a:rPr lang="fr-FR" sz="1600" dirty="0"/>
              <a:t>*La conquête semble terminée ; En réalité… Elle se poursuit vers le sud saharien</a:t>
            </a:r>
          </a:p>
          <a:p>
            <a:endParaRPr lang="fr-FR" sz="1600" dirty="0"/>
          </a:p>
          <a:p>
            <a:r>
              <a:rPr lang="fr-FR" sz="1600" dirty="0"/>
              <a:t>*Dès 1852 : Prise de Laghouat ; </a:t>
            </a:r>
            <a:r>
              <a:rPr lang="fr-FR" sz="1600" b="1" dirty="0"/>
              <a:t>A revoir…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C51498A-09A6-375F-58B6-5C74B5F77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94" y="2808500"/>
            <a:ext cx="3579500" cy="391083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Christophe\Pictures\My Scans\2016-01 (janv.)\scan0022.jpg">
            <a:extLst>
              <a:ext uri="{FF2B5EF4-FFF2-40B4-BE49-F238E27FC236}">
                <a16:creationId xmlns:a16="http://schemas.microsoft.com/office/drawing/2014/main" id="{B06372A3-B68F-7B08-02DD-66040AABCD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2" t="1826" r="1104" b="1949"/>
          <a:stretch>
            <a:fillRect/>
          </a:stretch>
        </p:blipFill>
        <p:spPr bwMode="auto">
          <a:xfrm>
            <a:off x="4155440" y="138665"/>
            <a:ext cx="7874632" cy="5289913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384E155A-FF0B-68A2-62DB-A0A64657B50E}"/>
              </a:ext>
            </a:extLst>
          </p:cNvPr>
          <p:cNvSpPr/>
          <p:nvPr/>
        </p:nvSpPr>
        <p:spPr>
          <a:xfrm>
            <a:off x="7951193" y="629269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1A7DA31-D659-A4DB-3441-4BC6B1AB05BB}"/>
              </a:ext>
            </a:extLst>
          </p:cNvPr>
          <p:cNvSpPr/>
          <p:nvPr/>
        </p:nvSpPr>
        <p:spPr>
          <a:xfrm>
            <a:off x="5619167" y="1429422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239712CC-FEFA-2A9A-91FD-3D1646B1F506}"/>
              </a:ext>
            </a:extLst>
          </p:cNvPr>
          <p:cNvSpPr/>
          <p:nvPr/>
        </p:nvSpPr>
        <p:spPr>
          <a:xfrm>
            <a:off x="10252127" y="1043342"/>
            <a:ext cx="283126" cy="28111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152925C-3A32-97B8-0E09-2E0623B11986}"/>
              </a:ext>
            </a:extLst>
          </p:cNvPr>
          <p:cNvSpPr/>
          <p:nvPr/>
        </p:nvSpPr>
        <p:spPr>
          <a:xfrm>
            <a:off x="7738520" y="2935937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9714494A-39C4-FBF4-3AE4-C2D16D72B5AC}"/>
              </a:ext>
            </a:extLst>
          </p:cNvPr>
          <p:cNvSpPr/>
          <p:nvPr/>
        </p:nvSpPr>
        <p:spPr>
          <a:xfrm>
            <a:off x="8376559" y="724410"/>
            <a:ext cx="1875568" cy="4338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6C7A83FA-20CD-7130-BC83-DCCF9B755697}"/>
              </a:ext>
            </a:extLst>
          </p:cNvPr>
          <p:cNvSpPr/>
          <p:nvPr/>
        </p:nvSpPr>
        <p:spPr>
          <a:xfrm>
            <a:off x="3023001" y="648113"/>
            <a:ext cx="349773" cy="2932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3627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9810C-3E5A-B162-D7AF-02D1910E7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35798E-9A45-0F3A-DEF0-E74D1E53C2CC}"/>
              </a:ext>
            </a:extLst>
          </p:cNvPr>
          <p:cNvSpPr/>
          <p:nvPr/>
        </p:nvSpPr>
        <p:spPr>
          <a:xfrm>
            <a:off x="75220" y="138665"/>
            <a:ext cx="7158700" cy="45243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dirty="0"/>
              <a:t>3) Colonisation de peuplement…</a:t>
            </a:r>
          </a:p>
          <a:p>
            <a:r>
              <a:rPr lang="fr-FR" sz="1600" dirty="0"/>
              <a:t>*Dès les années 1830, arrivée massive de colons…</a:t>
            </a:r>
          </a:p>
          <a:p>
            <a:r>
              <a:rPr lang="fr-FR" sz="1600" dirty="0"/>
              <a:t>*1840 : 28 000 hommes ; 1847 : 109 000</a:t>
            </a:r>
          </a:p>
          <a:p>
            <a:r>
              <a:rPr lang="fr-FR" sz="1600" dirty="0"/>
              <a:t>*1866 : 218 000 ; Dont 112 000 étrangers : Espagnols, Italiens, Maltais</a:t>
            </a:r>
          </a:p>
          <a:p>
            <a:endParaRPr lang="fr-FR" sz="1600" dirty="0"/>
          </a:p>
          <a:p>
            <a:r>
              <a:rPr lang="fr-FR" sz="1600" dirty="0"/>
              <a:t>*Colonisation de peuplement ; Et donc…</a:t>
            </a:r>
          </a:p>
          <a:p>
            <a:r>
              <a:rPr lang="fr-FR" sz="1600" dirty="0"/>
              <a:t>*Confiscations des terres indigènes </a:t>
            </a:r>
            <a:r>
              <a:rPr lang="fr-FR" sz="1600" u="sng" dirty="0"/>
              <a:t>communes</a:t>
            </a:r>
            <a:r>
              <a:rPr lang="fr-FR" sz="1600" dirty="0"/>
              <a:t> et </a:t>
            </a:r>
            <a:r>
              <a:rPr lang="fr-FR" sz="1600" u="sng" dirty="0"/>
              <a:t>cadastrage</a:t>
            </a:r>
          </a:p>
          <a:p>
            <a:r>
              <a:rPr lang="fr-FR" sz="1600" dirty="0">
                <a:solidFill>
                  <a:srgbClr val="FF0000"/>
                </a:solidFill>
              </a:rPr>
              <a:t>NB : 1843 : Autour d’Alger, Bugeaud confisque 200 000 ha de terres religieuses</a:t>
            </a:r>
          </a:p>
          <a:p>
            <a:r>
              <a:rPr lang="fr-FR" sz="1600" dirty="0">
                <a:solidFill>
                  <a:srgbClr val="FF0000"/>
                </a:solidFill>
              </a:rPr>
              <a:t>32 000 sont attribués aux indigènes ; 55 000 aux colons ; 95 000 à l’Etat</a:t>
            </a:r>
          </a:p>
          <a:p>
            <a:r>
              <a:rPr lang="fr-FR" sz="1600" dirty="0">
                <a:solidFill>
                  <a:srgbClr val="FF0000"/>
                </a:solidFill>
              </a:rPr>
              <a:t>*Cadastrage largement terminé en 1896 et suppression des droits d’usage en 1873 *Conséquence : Les populations se déplacent vers le sud ; </a:t>
            </a:r>
            <a:r>
              <a:rPr lang="fr-FR" sz="1600" b="1" dirty="0"/>
              <a:t>A revoir…</a:t>
            </a:r>
          </a:p>
          <a:p>
            <a:endParaRPr lang="fr-FR" sz="1600" dirty="0"/>
          </a:p>
          <a:p>
            <a:r>
              <a:rPr lang="fr-FR" sz="1600" dirty="0"/>
              <a:t>4) Juridique…</a:t>
            </a:r>
          </a:p>
          <a:p>
            <a:r>
              <a:rPr lang="fr-FR" sz="1600" dirty="0"/>
              <a:t>*</a:t>
            </a:r>
            <a:r>
              <a:rPr lang="fr-FR" sz="1600" i="1" dirty="0"/>
              <a:t>Quid</a:t>
            </a:r>
            <a:r>
              <a:rPr lang="fr-FR" sz="1600" dirty="0"/>
              <a:t> du statut des Européens étrangers</a:t>
            </a:r>
          </a:p>
          <a:p>
            <a:r>
              <a:rPr lang="fr-FR" sz="1600" dirty="0"/>
              <a:t>*Et de l’avenir des indigènes, musulmans et juifs ; </a:t>
            </a:r>
            <a:r>
              <a:rPr lang="fr-FR" sz="1600" b="1" dirty="0"/>
              <a:t>A revoir…</a:t>
            </a:r>
          </a:p>
          <a:p>
            <a:endParaRPr lang="fr-FR" sz="1600" dirty="0"/>
          </a:p>
          <a:p>
            <a:r>
              <a:rPr lang="fr-FR" sz="1600" dirty="0"/>
              <a:t>*Et dans le même temps, les Régences de Tripoli et de Tunis</a:t>
            </a:r>
          </a:p>
          <a:p>
            <a:r>
              <a:rPr lang="fr-FR" sz="1600" dirty="0"/>
              <a:t>*Commençons par la 1</a:t>
            </a:r>
            <a:r>
              <a:rPr lang="fr-FR" sz="1600" baseline="30000" dirty="0"/>
              <a:t>ère</a:t>
            </a:r>
            <a:r>
              <a:rPr lang="fr-FR" sz="1600" dirty="0"/>
              <a:t>…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C6CADA48-D888-F47A-7DFE-780B9BD4F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730" y="93227"/>
            <a:ext cx="4642283" cy="667154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6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7213" y="137381"/>
            <a:ext cx="3652788" cy="1815882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(1785-)1801-1876 : L’impérialisme européen en Afrique du Nord (1</a:t>
            </a:r>
            <a:r>
              <a:rPr lang="fr-FR" sz="1600" b="1" baseline="30000" dirty="0"/>
              <a:t>ère</a:t>
            </a:r>
            <a:r>
              <a:rPr lang="fr-FR" sz="1600" b="1" dirty="0"/>
              <a:t> partie) : Fin de la course barbaresque ; Conquête de l’Algérie ; Reprise en main ottomane de Tripoli ; Modernisations, surendettements et protectorats-mises sous tutelle de la Tunisie et de l’Egypte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D39A11E-BE8A-11FC-82CC-5EBF10BEA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403" y="137381"/>
            <a:ext cx="8098385" cy="489712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E0E1282-4403-2513-32AA-ECE8E302A2C0}"/>
              </a:ext>
            </a:extLst>
          </p:cNvPr>
          <p:cNvSpPr/>
          <p:nvPr/>
        </p:nvSpPr>
        <p:spPr>
          <a:xfrm>
            <a:off x="9215120" y="4688707"/>
            <a:ext cx="2819668" cy="345794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La Méditerranée au XIXe siècle</a:t>
            </a:r>
          </a:p>
        </p:txBody>
      </p:sp>
    </p:spTree>
    <p:extLst>
      <p:ext uri="{BB962C8B-B14F-4D97-AF65-F5344CB8AC3E}">
        <p14:creationId xmlns:p14="http://schemas.microsoft.com/office/powerpoint/2010/main" val="283366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094" y="138665"/>
            <a:ext cx="4896946" cy="56938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(1785-)1801-1816 : Guerres barbaresques et victoires des Etats-Unis et de la Grande-Bretagne contre les Régences de Tripoli et d’Alger ; La 1</a:t>
            </a:r>
            <a:r>
              <a:rPr lang="fr-FR" sz="1600" b="1" baseline="30000" dirty="0"/>
              <a:t>ère</a:t>
            </a:r>
            <a:r>
              <a:rPr lang="fr-FR" sz="1600" b="1" dirty="0"/>
              <a:t> guerre des Etats-Unis ; Début de la fin de la course barbaresque en Méditerranée</a:t>
            </a:r>
          </a:p>
          <a:p>
            <a:endParaRPr lang="fr-FR" sz="1600" dirty="0"/>
          </a:p>
          <a:p>
            <a:r>
              <a:rPr lang="fr-FR" sz="1600" dirty="0"/>
              <a:t>*Point de départ de l’impérialisme européen</a:t>
            </a:r>
          </a:p>
          <a:p>
            <a:r>
              <a:rPr lang="fr-FR" sz="1600" dirty="0"/>
              <a:t>1785-1816 : La fin tumultueuse de la course barbaresque Et la 1</a:t>
            </a:r>
            <a:r>
              <a:rPr lang="fr-FR" sz="1600" baseline="30000" dirty="0"/>
              <a:t>ère</a:t>
            </a:r>
            <a:r>
              <a:rPr lang="fr-FR" sz="1600" dirty="0"/>
              <a:t> guerre des EU (!)…</a:t>
            </a:r>
          </a:p>
          <a:p>
            <a:endParaRPr lang="fr-FR" sz="1600" dirty="0"/>
          </a:p>
          <a:p>
            <a:r>
              <a:rPr lang="fr-FR" sz="1600" dirty="0"/>
              <a:t>*1785-95 : Les navires étasuniens n’étant plus</a:t>
            </a:r>
          </a:p>
          <a:p>
            <a:r>
              <a:rPr lang="fr-FR" sz="1600" dirty="0"/>
              <a:t>Sous la protection britannique, Alger les attaque</a:t>
            </a:r>
          </a:p>
          <a:p>
            <a:r>
              <a:rPr lang="fr-FR" sz="1600" dirty="0"/>
              <a:t>53 navires commerciaux sont capturés et rançonnés</a:t>
            </a:r>
          </a:p>
          <a:p>
            <a:r>
              <a:rPr lang="fr-FR" sz="1600" dirty="0"/>
              <a:t>NB : 1786 : Traité de paix Maroc-EU</a:t>
            </a:r>
          </a:p>
          <a:p>
            <a:endParaRPr lang="fr-FR" sz="1600" dirty="0"/>
          </a:p>
          <a:p>
            <a:r>
              <a:rPr lang="fr-FR" sz="1600" dirty="0"/>
              <a:t>*Sept. 1795 : Traité entre Alger et les EU</a:t>
            </a:r>
          </a:p>
          <a:p>
            <a:r>
              <a:rPr lang="fr-FR" sz="1600" dirty="0"/>
              <a:t>*Les EU doivent payer un tribut annuel de 21 600 $</a:t>
            </a:r>
          </a:p>
          <a:p>
            <a:r>
              <a:rPr lang="fr-FR" sz="1600" dirty="0"/>
              <a:t>NB : 1794 : Création de l’</a:t>
            </a:r>
            <a:r>
              <a:rPr lang="fr-FR" sz="1600" i="1" dirty="0"/>
              <a:t>US Navy</a:t>
            </a:r>
          </a:p>
          <a:p>
            <a:endParaRPr lang="fr-FR" sz="1600" dirty="0"/>
          </a:p>
          <a:p>
            <a:r>
              <a:rPr lang="fr-FR" sz="1500" dirty="0"/>
              <a:t>*1797 : La </a:t>
            </a:r>
            <a:r>
              <a:rPr lang="fr-FR" sz="1500" i="1" dirty="0"/>
              <a:t>colombe</a:t>
            </a:r>
            <a:r>
              <a:rPr lang="fr-FR" sz="1500" dirty="0"/>
              <a:t> </a:t>
            </a:r>
            <a:r>
              <a:rPr lang="fr-FR" sz="1500" u="sng" dirty="0"/>
              <a:t>John Adams</a:t>
            </a:r>
            <a:r>
              <a:rPr lang="fr-FR" sz="1500" dirty="0"/>
              <a:t> succède à </a:t>
            </a:r>
            <a:r>
              <a:rPr lang="fr-FR" sz="1500" u="sng" dirty="0"/>
              <a:t>G. Washington</a:t>
            </a:r>
          </a:p>
          <a:p>
            <a:r>
              <a:rPr lang="fr-FR" sz="1500" dirty="0"/>
              <a:t>*1796-97 : Mêmes traités coûteux avec Tripoli et Tunis…</a:t>
            </a:r>
          </a:p>
          <a:p>
            <a:endParaRPr lang="fr-FR" sz="1500" dirty="0"/>
          </a:p>
          <a:p>
            <a:r>
              <a:rPr lang="fr-FR" sz="1500" b="1" dirty="0"/>
              <a:t>*Mais…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8396366D-0185-A550-C2E5-5614CFB61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00" y="138665"/>
            <a:ext cx="6939106" cy="29393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B7AABDA4-6290-CAE7-A14B-EC48877A98AE}"/>
              </a:ext>
            </a:extLst>
          </p:cNvPr>
          <p:cNvSpPr/>
          <p:nvPr/>
        </p:nvSpPr>
        <p:spPr>
          <a:xfrm>
            <a:off x="8458790" y="498745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73CCC0B-F795-F586-DB9D-19960657872B}"/>
              </a:ext>
            </a:extLst>
          </p:cNvPr>
          <p:cNvSpPr/>
          <p:nvPr/>
        </p:nvSpPr>
        <p:spPr>
          <a:xfrm>
            <a:off x="6904310" y="1199785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3A4BAF7-3CE4-65CC-5E3F-6270A18F1D8F}"/>
              </a:ext>
            </a:extLst>
          </p:cNvPr>
          <p:cNvSpPr/>
          <p:nvPr/>
        </p:nvSpPr>
        <p:spPr>
          <a:xfrm>
            <a:off x="9883424" y="416686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C016B01-80DE-E88B-D554-F6F47C5D861B}"/>
              </a:ext>
            </a:extLst>
          </p:cNvPr>
          <p:cNvSpPr/>
          <p:nvPr/>
        </p:nvSpPr>
        <p:spPr>
          <a:xfrm>
            <a:off x="10653350" y="1480898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4269569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0A5E0-E25E-3435-0CA2-72393CBD7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7036E61-9CCD-A48C-21E1-A8442947A221}"/>
              </a:ext>
            </a:extLst>
          </p:cNvPr>
          <p:cNvSpPr/>
          <p:nvPr/>
        </p:nvSpPr>
        <p:spPr>
          <a:xfrm>
            <a:off x="122094" y="102139"/>
            <a:ext cx="4888405" cy="66171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400" b="1" dirty="0"/>
              <a:t>(1785-)1801-1816 : Guerres barbaresques et victoires des Etats-Unis et de la Grande-Bretagne contre les Régences de Tripoli et d’Alger ; La 1</a:t>
            </a:r>
            <a:r>
              <a:rPr lang="fr-FR" sz="1400" b="1" baseline="30000" dirty="0"/>
              <a:t>ère</a:t>
            </a:r>
            <a:r>
              <a:rPr lang="fr-FR" sz="1400" b="1" dirty="0"/>
              <a:t> guerre des Etats-Unis ; Début de la fin de la course barbaresque en Méditerranée</a:t>
            </a:r>
          </a:p>
          <a:p>
            <a:endParaRPr lang="fr-FR" sz="800" dirty="0"/>
          </a:p>
          <a:p>
            <a:r>
              <a:rPr lang="fr-FR" sz="1600" dirty="0"/>
              <a:t>*1801-05 : 1</a:t>
            </a:r>
            <a:r>
              <a:rPr lang="fr-FR" sz="1600" baseline="30000" dirty="0"/>
              <a:t>ère</a:t>
            </a:r>
            <a:r>
              <a:rPr lang="fr-FR" sz="1600" dirty="0"/>
              <a:t> guerre barbaresque ou </a:t>
            </a:r>
            <a:r>
              <a:rPr lang="fr-FR" sz="1600" i="1" dirty="0"/>
              <a:t>guerre de Tripoli</a:t>
            </a:r>
            <a:r>
              <a:rPr lang="fr-FR" sz="1600" dirty="0"/>
              <a:t>…</a:t>
            </a:r>
          </a:p>
          <a:p>
            <a:endParaRPr lang="fr-FR" sz="1600" dirty="0"/>
          </a:p>
          <a:p>
            <a:r>
              <a:rPr lang="fr-FR" sz="1600" dirty="0"/>
              <a:t>*1801 : Le </a:t>
            </a:r>
            <a:r>
              <a:rPr lang="fr-FR" sz="1600" i="1" dirty="0"/>
              <a:t>faucon</a:t>
            </a:r>
            <a:r>
              <a:rPr lang="fr-FR" sz="1600" dirty="0"/>
              <a:t> </a:t>
            </a:r>
            <a:r>
              <a:rPr lang="fr-FR" sz="1600" u="sng" dirty="0"/>
              <a:t>Thomas Jefferson</a:t>
            </a:r>
            <a:r>
              <a:rPr lang="fr-FR" sz="1600" dirty="0"/>
              <a:t> président</a:t>
            </a:r>
          </a:p>
          <a:p>
            <a:r>
              <a:rPr lang="fr-FR" sz="1600" dirty="0"/>
              <a:t>*Le pacha de Tripoli, Yousouf </a:t>
            </a:r>
            <a:r>
              <a:rPr lang="fr-FR" sz="1600" dirty="0" err="1"/>
              <a:t>Karamanli</a:t>
            </a:r>
            <a:r>
              <a:rPr lang="fr-FR" sz="1600" dirty="0"/>
              <a:t> (1795), réclame</a:t>
            </a:r>
          </a:p>
          <a:p>
            <a:r>
              <a:rPr lang="fr-FR" sz="1600" dirty="0"/>
              <a:t>Un tribut de 225 000 $ ; Les EU refusent de payer</a:t>
            </a:r>
          </a:p>
          <a:p>
            <a:r>
              <a:rPr lang="fr-FR" sz="1600" dirty="0"/>
              <a:t>NB : Budget fédéral de 10 millions</a:t>
            </a:r>
          </a:p>
          <a:p>
            <a:endParaRPr lang="fr-FR" sz="1600" dirty="0"/>
          </a:p>
          <a:p>
            <a:r>
              <a:rPr lang="fr-FR" sz="1600" dirty="0"/>
              <a:t>*1801 : Jefferson envoie une escadre</a:t>
            </a:r>
          </a:p>
          <a:p>
            <a:r>
              <a:rPr lang="fr-FR" sz="1600" dirty="0"/>
              <a:t>Mais le blocus de Tripoli est inefficace (sic)</a:t>
            </a:r>
          </a:p>
          <a:p>
            <a:r>
              <a:rPr lang="fr-FR" sz="1600" i="1" dirty="0"/>
              <a:t>Le Congrès est furieux </a:t>
            </a:r>
            <a:r>
              <a:rPr lang="fr-FR" sz="1600" i="1" u="sng" dirty="0"/>
              <a:t>de n’avoir pas été consulté</a:t>
            </a:r>
            <a:r>
              <a:rPr lang="fr-FR" sz="1600" i="1" dirty="0"/>
              <a:t> pour cette expédition, dont le coût est deux fois supérieur au tribut demandé par Tripoli</a:t>
            </a:r>
            <a:r>
              <a:rPr lang="fr-FR" sz="1600" dirty="0"/>
              <a:t> (re-sic)</a:t>
            </a:r>
            <a:endParaRPr lang="fr-FR" sz="1600" i="1" dirty="0"/>
          </a:p>
          <a:p>
            <a:r>
              <a:rPr lang="fr-FR" sz="1600" dirty="0"/>
              <a:t>Histoire du Moyen-Orient, JP </a:t>
            </a:r>
            <a:r>
              <a:rPr lang="fr-FR" sz="1600" dirty="0" err="1"/>
              <a:t>Filiu</a:t>
            </a:r>
            <a:r>
              <a:rPr lang="fr-FR" sz="1600" dirty="0"/>
              <a:t>, pp. 246-247</a:t>
            </a:r>
          </a:p>
          <a:p>
            <a:endParaRPr lang="fr-FR" sz="1600" dirty="0"/>
          </a:p>
          <a:p>
            <a:r>
              <a:rPr lang="fr-FR" sz="1600" dirty="0"/>
              <a:t>*1803 : Une nouvelle escadre est envoyée ; Mais les Américains perdent leur navire amiral, </a:t>
            </a:r>
            <a:r>
              <a:rPr lang="fr-FR" sz="1600" u="sng" dirty="0"/>
              <a:t>l’USS </a:t>
            </a:r>
            <a:r>
              <a:rPr lang="fr-FR" sz="1600" i="1" u="sng" dirty="0"/>
              <a:t>Philadelphia</a:t>
            </a:r>
          </a:p>
          <a:p>
            <a:r>
              <a:rPr lang="fr-FR" sz="1600" dirty="0"/>
              <a:t>*Et son équipage est fait prisonnier</a:t>
            </a:r>
          </a:p>
          <a:p>
            <a:endParaRPr lang="fr-FR" sz="1600" dirty="0"/>
          </a:p>
          <a:p>
            <a:r>
              <a:rPr lang="fr-FR" sz="1600" dirty="0"/>
              <a:t>*1804 : Bombardement de Tripoli, sans résultat</a:t>
            </a:r>
          </a:p>
          <a:p>
            <a:r>
              <a:rPr lang="fr-FR" sz="1600" dirty="0"/>
              <a:t>NB : En baie de Tripoli, le commodore </a:t>
            </a:r>
            <a:r>
              <a:rPr lang="fr-FR" sz="1600" u="sng" dirty="0"/>
              <a:t>Stephen Decatur </a:t>
            </a:r>
            <a:r>
              <a:rPr lang="fr-FR" sz="1600" dirty="0"/>
              <a:t>Fait sauter le Philadelphia</a:t>
            </a:r>
          </a:p>
          <a:p>
            <a:endParaRPr lang="fr-FR" sz="800" dirty="0"/>
          </a:p>
          <a:p>
            <a:r>
              <a:rPr lang="fr-FR" sz="1600" b="1" dirty="0"/>
              <a:t>*1805 : Epilogue…</a:t>
            </a:r>
          </a:p>
        </p:txBody>
      </p:sp>
      <p:pic>
        <p:nvPicPr>
          <p:cNvPr id="2" name="Picture 2" descr="undefined">
            <a:extLst>
              <a:ext uri="{FF2B5EF4-FFF2-40B4-BE49-F238E27FC236}">
                <a16:creationId xmlns:a16="http://schemas.microsoft.com/office/drawing/2014/main" id="{1139C2CA-83D0-E4D9-FE51-E4907C9BD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00" y="138665"/>
            <a:ext cx="6939106" cy="29393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D1F18139-C573-31B9-659B-0112E59FD871}"/>
              </a:ext>
            </a:extLst>
          </p:cNvPr>
          <p:cNvSpPr/>
          <p:nvPr/>
        </p:nvSpPr>
        <p:spPr>
          <a:xfrm>
            <a:off x="8458790" y="498745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5BE3308E-FA2C-E66A-5EA3-99619C218801}"/>
              </a:ext>
            </a:extLst>
          </p:cNvPr>
          <p:cNvSpPr/>
          <p:nvPr/>
        </p:nvSpPr>
        <p:spPr>
          <a:xfrm>
            <a:off x="6904310" y="1199785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C84F380-B79C-334A-F3E0-B39734694F52}"/>
              </a:ext>
            </a:extLst>
          </p:cNvPr>
          <p:cNvSpPr/>
          <p:nvPr/>
        </p:nvSpPr>
        <p:spPr>
          <a:xfrm>
            <a:off x="9883424" y="416686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B17FDE0-A1C7-3A9B-8ADE-6C4D7A4FF062}"/>
              </a:ext>
            </a:extLst>
          </p:cNvPr>
          <p:cNvSpPr/>
          <p:nvPr/>
        </p:nvSpPr>
        <p:spPr>
          <a:xfrm>
            <a:off x="10653350" y="1480898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867006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31811-62B3-8F5C-5EC5-BBEE1CA8F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642D815-392B-E0D9-59AC-3149E10DD2B4}"/>
              </a:ext>
            </a:extLst>
          </p:cNvPr>
          <p:cNvSpPr/>
          <p:nvPr/>
        </p:nvSpPr>
        <p:spPr>
          <a:xfrm>
            <a:off x="40562" y="101254"/>
            <a:ext cx="6422512" cy="35548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500" b="1" dirty="0"/>
              <a:t>(1785-)1801-1816 : Guerres barbaresques et victoires des Etats-Unis et de la Grande-Bretagne contre les Régences de Tripoli et d’Alger ; La 1</a:t>
            </a:r>
            <a:r>
              <a:rPr lang="fr-FR" sz="1500" b="1" baseline="30000" dirty="0"/>
              <a:t>ère</a:t>
            </a:r>
            <a:r>
              <a:rPr lang="fr-FR" sz="1500" b="1" dirty="0"/>
              <a:t> guerre des Etats-Unis ; Début de la fin de la course barbaresque en Méditerranée</a:t>
            </a:r>
          </a:p>
          <a:p>
            <a:endParaRPr lang="fr-FR" sz="1500" dirty="0"/>
          </a:p>
          <a:p>
            <a:r>
              <a:rPr lang="fr-FR" sz="1500" dirty="0"/>
              <a:t>*Mai 1805 : Opération terrestre des EU à partir de l’Egypte</a:t>
            </a:r>
          </a:p>
          <a:p>
            <a:r>
              <a:rPr lang="fr-FR" sz="1500" dirty="0"/>
              <a:t>NB : Officiellement, pour installer sur le trône le frère du pacha (re-re-sic)</a:t>
            </a:r>
          </a:p>
          <a:p>
            <a:endParaRPr lang="fr-FR" sz="1500" dirty="0"/>
          </a:p>
          <a:p>
            <a:r>
              <a:rPr lang="fr-FR" sz="1500" dirty="0"/>
              <a:t>*</a:t>
            </a:r>
            <a:r>
              <a:rPr lang="fr-FR" sz="1500" u="sng" dirty="0"/>
              <a:t>Les </a:t>
            </a:r>
            <a:r>
              <a:rPr lang="fr-FR" sz="1500" i="1" u="sng" dirty="0"/>
              <a:t>marines</a:t>
            </a:r>
            <a:r>
              <a:rPr lang="fr-FR" sz="1500" u="sng" dirty="0"/>
              <a:t> de William Eaton s’emparent de Derna</a:t>
            </a:r>
            <a:r>
              <a:rPr lang="fr-FR" sz="1500" dirty="0"/>
              <a:t> </a:t>
            </a:r>
          </a:p>
          <a:p>
            <a:r>
              <a:rPr lang="fr-FR" sz="1500" dirty="0"/>
              <a:t>NB : A l’est de Benghazi ; NB : Bataille de Trafalgar en oct. 1805</a:t>
            </a:r>
          </a:p>
          <a:p>
            <a:endParaRPr lang="fr-FR" sz="1500" dirty="0"/>
          </a:p>
          <a:p>
            <a:r>
              <a:rPr lang="fr-FR" sz="1500" dirty="0"/>
              <a:t>*Juin 1805 : Traité avec le pacha de Tripoli</a:t>
            </a:r>
          </a:p>
          <a:p>
            <a:r>
              <a:rPr lang="fr-FR" sz="1500" dirty="0"/>
              <a:t>Qui libère ses prisonniers contre une rançon</a:t>
            </a:r>
          </a:p>
          <a:p>
            <a:endParaRPr lang="fr-FR" sz="1500" dirty="0"/>
          </a:p>
          <a:p>
            <a:r>
              <a:rPr lang="fr-FR" sz="1500" dirty="0"/>
              <a:t>*1815 : 2</a:t>
            </a:r>
            <a:r>
              <a:rPr lang="fr-FR" sz="1500" baseline="30000" dirty="0"/>
              <a:t>ème</a:t>
            </a:r>
            <a:r>
              <a:rPr lang="fr-FR" sz="1500" dirty="0"/>
              <a:t> guerre barbaresque…</a:t>
            </a:r>
          </a:p>
          <a:p>
            <a:r>
              <a:rPr lang="fr-FR" sz="1500" dirty="0"/>
              <a:t>Et cette fois-ci entre les EU et Alger…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959EAF-B549-2FC5-DF2B-56FFFF85DB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82599" t="37657" r="2776" b="37851"/>
          <a:stretch>
            <a:fillRect/>
          </a:stretch>
        </p:blipFill>
        <p:spPr>
          <a:xfrm rot="16200000">
            <a:off x="6602744" y="130820"/>
            <a:ext cx="5357894" cy="537358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975385C8-E001-09FE-38CE-F548E6B92CC4}"/>
              </a:ext>
            </a:extLst>
          </p:cNvPr>
          <p:cNvSpPr/>
          <p:nvPr/>
        </p:nvSpPr>
        <p:spPr>
          <a:xfrm>
            <a:off x="7997236" y="1878663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DADB7DF-FA9A-76D2-7FA4-B2993B546AD3}"/>
              </a:ext>
            </a:extLst>
          </p:cNvPr>
          <p:cNvSpPr/>
          <p:nvPr/>
        </p:nvSpPr>
        <p:spPr>
          <a:xfrm>
            <a:off x="10439990" y="1878663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87DF4FD8-1020-41B6-8CF5-E7B27D8D278E}"/>
              </a:ext>
            </a:extLst>
          </p:cNvPr>
          <p:cNvCxnSpPr>
            <a:cxnSpLocks/>
            <a:endCxn id="10" idx="7"/>
          </p:cNvCxnSpPr>
          <p:nvPr/>
        </p:nvCxnSpPr>
        <p:spPr>
          <a:xfrm flipH="1">
            <a:off x="10681653" y="1788160"/>
            <a:ext cx="382587" cy="131671"/>
          </a:xfrm>
          <a:prstGeom prst="straightConnector1">
            <a:avLst/>
          </a:prstGeom>
          <a:ln w="76200">
            <a:solidFill>
              <a:srgbClr val="00206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83D65F90-1213-084E-29E8-B265F7DEA4EB}"/>
              </a:ext>
            </a:extLst>
          </p:cNvPr>
          <p:cNvCxnSpPr>
            <a:cxnSpLocks/>
          </p:cNvCxnSpPr>
          <p:nvPr/>
        </p:nvCxnSpPr>
        <p:spPr>
          <a:xfrm>
            <a:off x="10982960" y="1788160"/>
            <a:ext cx="985522" cy="131671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F98456DA-C3C0-9817-785B-96FBCA2FE49F}"/>
              </a:ext>
            </a:extLst>
          </p:cNvPr>
          <p:cNvSpPr/>
          <p:nvPr/>
        </p:nvSpPr>
        <p:spPr>
          <a:xfrm>
            <a:off x="7367316" y="639143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118961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16CBD-02D6-9428-7EB8-E6D488100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D2827B9-C9BD-976A-B60B-CEFF5E1BE18C}"/>
              </a:ext>
            </a:extLst>
          </p:cNvPr>
          <p:cNvSpPr/>
          <p:nvPr/>
        </p:nvSpPr>
        <p:spPr>
          <a:xfrm>
            <a:off x="101948" y="66541"/>
            <a:ext cx="4931742" cy="66171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400" b="1" dirty="0"/>
              <a:t>(1785-)1801-1816 : Guerres barbaresques et victoires des Etats-Unis et de la Grande-Bretagne contre les Régences de Tripoli et d’Alger ; La 1</a:t>
            </a:r>
            <a:r>
              <a:rPr lang="fr-FR" sz="1400" b="1" baseline="30000" dirty="0"/>
              <a:t>ère</a:t>
            </a:r>
            <a:r>
              <a:rPr lang="fr-FR" sz="1400" b="1" dirty="0"/>
              <a:t> guerre des Etats-Unis ; Début de la fin de la course barbaresque en Méditerranée</a:t>
            </a:r>
          </a:p>
          <a:p>
            <a:endParaRPr lang="fr-FR" sz="800" dirty="0"/>
          </a:p>
          <a:p>
            <a:r>
              <a:rPr lang="fr-FR" sz="1600" dirty="0"/>
              <a:t>*1815 : 2</a:t>
            </a:r>
            <a:r>
              <a:rPr lang="fr-FR" sz="1600" baseline="30000" dirty="0"/>
              <a:t>ème</a:t>
            </a:r>
            <a:r>
              <a:rPr lang="fr-FR" sz="1600" dirty="0"/>
              <a:t> guerre barbaresque entre les EU et Alger…</a:t>
            </a:r>
          </a:p>
          <a:p>
            <a:endParaRPr lang="fr-FR" sz="1600" dirty="0"/>
          </a:p>
          <a:p>
            <a:r>
              <a:rPr lang="fr-FR" sz="1600" dirty="0"/>
              <a:t>*1815 : Pour les EU, mettre fin à la menace corsaire…</a:t>
            </a:r>
          </a:p>
          <a:p>
            <a:endParaRPr lang="fr-FR" sz="1600" dirty="0"/>
          </a:p>
          <a:p>
            <a:r>
              <a:rPr lang="fr-FR" sz="1600" dirty="0"/>
              <a:t>*Juin 1815 : En Espagne, aux caps Gata et Palos</a:t>
            </a:r>
          </a:p>
          <a:p>
            <a:r>
              <a:rPr lang="fr-FR" sz="1600" dirty="0"/>
              <a:t>Deux victoires navales des Américains</a:t>
            </a:r>
          </a:p>
          <a:p>
            <a:r>
              <a:rPr lang="fr-FR" sz="1600" dirty="0"/>
              <a:t>Dirigés par </a:t>
            </a:r>
            <a:r>
              <a:rPr lang="fr-FR" sz="1600" u="sng" dirty="0"/>
              <a:t>Stephen Decatur</a:t>
            </a:r>
            <a:endParaRPr lang="fr-FR" sz="1600" dirty="0"/>
          </a:p>
          <a:p>
            <a:r>
              <a:rPr lang="fr-FR" sz="1600" dirty="0"/>
              <a:t>Contre les Algérois du </a:t>
            </a:r>
            <a:r>
              <a:rPr lang="fr-FR" sz="1600" i="1" dirty="0"/>
              <a:t>raïs</a:t>
            </a:r>
            <a:r>
              <a:rPr lang="fr-FR" sz="1600" dirty="0"/>
              <a:t> </a:t>
            </a:r>
            <a:r>
              <a:rPr lang="fr-FR" sz="1600" u="sng" dirty="0"/>
              <a:t>Hamidou ben Ali</a:t>
            </a:r>
            <a:r>
              <a:rPr lang="fr-FR" sz="1600" dirty="0"/>
              <a:t>, qui est tué *Les Américains obtiennent la liberté de naviguer</a:t>
            </a:r>
          </a:p>
          <a:p>
            <a:endParaRPr lang="fr-FR" sz="1600" dirty="0"/>
          </a:p>
          <a:p>
            <a:r>
              <a:rPr lang="fr-FR" sz="1600" dirty="0"/>
              <a:t>*Juin 1815 : Fin du congrès de Vienne</a:t>
            </a:r>
          </a:p>
          <a:p>
            <a:r>
              <a:rPr lang="fr-FR" sz="1600" dirty="0"/>
              <a:t>Mettre fin à la traite et à la piraterie ; Et…</a:t>
            </a:r>
          </a:p>
          <a:p>
            <a:endParaRPr lang="fr-FR" sz="1600" dirty="0"/>
          </a:p>
          <a:p>
            <a:r>
              <a:rPr lang="fr-FR" sz="1600" dirty="0"/>
              <a:t>*1816 : Les Britanniques de </a:t>
            </a:r>
            <a:r>
              <a:rPr lang="fr-FR" sz="1600" u="sng" dirty="0"/>
              <a:t>Lord Exmouth</a:t>
            </a:r>
            <a:endParaRPr lang="fr-FR" sz="1600" dirty="0"/>
          </a:p>
          <a:p>
            <a:r>
              <a:rPr lang="fr-FR" sz="1600" dirty="0"/>
              <a:t>Bombardent Alger et libèrent de nombreux prisonniers</a:t>
            </a:r>
          </a:p>
          <a:p>
            <a:r>
              <a:rPr lang="fr-FR" sz="1600" dirty="0"/>
              <a:t>*Et sous la menace des Britanniques</a:t>
            </a:r>
          </a:p>
          <a:p>
            <a:r>
              <a:rPr lang="fr-FR" sz="1600" dirty="0"/>
              <a:t>Le bey de Tunis renonce à la piraterie</a:t>
            </a:r>
          </a:p>
          <a:p>
            <a:endParaRPr lang="fr-FR" sz="1600" dirty="0"/>
          </a:p>
          <a:p>
            <a:r>
              <a:rPr lang="fr-FR" sz="1600" dirty="0"/>
              <a:t>*1815-16 : Fin des guerres en Europe</a:t>
            </a:r>
          </a:p>
          <a:p>
            <a:r>
              <a:rPr lang="fr-FR" sz="1600" dirty="0"/>
              <a:t>La lutte contre la course devient efficace</a:t>
            </a:r>
          </a:p>
          <a:p>
            <a:r>
              <a:rPr lang="fr-FR" sz="1600" dirty="0"/>
              <a:t>La course qui sans disparaitre, décline fortement…</a:t>
            </a:r>
          </a:p>
          <a:p>
            <a:endParaRPr lang="fr-FR" sz="800" dirty="0"/>
          </a:p>
          <a:p>
            <a:r>
              <a:rPr lang="fr-FR" sz="1600" dirty="0"/>
              <a:t>*Et maintenant ; Retour à Alger, en 1818…</a:t>
            </a:r>
          </a:p>
        </p:txBody>
      </p:sp>
      <p:pic>
        <p:nvPicPr>
          <p:cNvPr id="2" name="Picture 2" descr="undefined">
            <a:extLst>
              <a:ext uri="{FF2B5EF4-FFF2-40B4-BE49-F238E27FC236}">
                <a16:creationId xmlns:a16="http://schemas.microsoft.com/office/drawing/2014/main" id="{E05B0440-CD88-1E60-40A7-6C123AC76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00" y="138665"/>
            <a:ext cx="6939106" cy="29393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3103FEF-18FF-FA28-9CA0-AC79F02BE66A}"/>
              </a:ext>
            </a:extLst>
          </p:cNvPr>
          <p:cNvSpPr/>
          <p:nvPr/>
        </p:nvSpPr>
        <p:spPr>
          <a:xfrm>
            <a:off x="6904310" y="1199785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1B35D84-2447-BBB2-D432-098E891E5259}"/>
              </a:ext>
            </a:extLst>
          </p:cNvPr>
          <p:cNvSpPr/>
          <p:nvPr/>
        </p:nvSpPr>
        <p:spPr>
          <a:xfrm>
            <a:off x="9883424" y="416686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B51A69A-4586-AB0A-E1AD-4302507C8021}"/>
              </a:ext>
            </a:extLst>
          </p:cNvPr>
          <p:cNvSpPr/>
          <p:nvPr/>
        </p:nvSpPr>
        <p:spPr>
          <a:xfrm>
            <a:off x="10653350" y="1480898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C1ECC4D-FE40-F412-EC2A-C8B83E14EDC5}"/>
              </a:ext>
            </a:extLst>
          </p:cNvPr>
          <p:cNvSpPr/>
          <p:nvPr/>
        </p:nvSpPr>
        <p:spPr>
          <a:xfrm>
            <a:off x="7520038" y="243061"/>
            <a:ext cx="187133" cy="1736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D154E7B-7905-3CD6-8245-036DBA2F5B93}"/>
              </a:ext>
            </a:extLst>
          </p:cNvPr>
          <p:cNvSpPr/>
          <p:nvPr/>
        </p:nvSpPr>
        <p:spPr>
          <a:xfrm>
            <a:off x="4187558" y="2112501"/>
            <a:ext cx="187133" cy="1736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p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6577A51-82BA-64DF-F61A-1997C8469442}"/>
              </a:ext>
            </a:extLst>
          </p:cNvPr>
          <p:cNvCxnSpPr>
            <a:cxnSpLocks/>
            <a:endCxn id="3" idx="3"/>
          </p:cNvCxnSpPr>
          <p:nvPr/>
        </p:nvCxnSpPr>
        <p:spPr>
          <a:xfrm flipV="1">
            <a:off x="7081520" y="391259"/>
            <a:ext cx="465923" cy="43294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93619A10-9FC6-C0FC-5C75-20529265EBC9}"/>
              </a:ext>
            </a:extLst>
          </p:cNvPr>
          <p:cNvCxnSpPr>
            <a:cxnSpLocks/>
            <a:endCxn id="3" idx="5"/>
          </p:cNvCxnSpPr>
          <p:nvPr/>
        </p:nvCxnSpPr>
        <p:spPr>
          <a:xfrm flipH="1" flipV="1">
            <a:off x="7679766" y="391259"/>
            <a:ext cx="925754" cy="22850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120A94AD-ABB3-AC1F-D044-C1ABBAAF0D23}"/>
              </a:ext>
            </a:extLst>
          </p:cNvPr>
          <p:cNvCxnSpPr>
            <a:cxnSpLocks/>
          </p:cNvCxnSpPr>
          <p:nvPr/>
        </p:nvCxnSpPr>
        <p:spPr>
          <a:xfrm>
            <a:off x="5892800" y="619760"/>
            <a:ext cx="1188720" cy="20443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C62AC438-C433-082B-F6A3-9A67D02FCE20}"/>
              </a:ext>
            </a:extLst>
          </p:cNvPr>
          <p:cNvSpPr/>
          <p:nvPr/>
        </p:nvSpPr>
        <p:spPr>
          <a:xfrm>
            <a:off x="8458790" y="498745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D8BB258F-CDF3-7F44-7D2F-44A1D21710FA}"/>
              </a:ext>
            </a:extLst>
          </p:cNvPr>
          <p:cNvCxnSpPr>
            <a:cxnSpLocks/>
            <a:endCxn id="22" idx="0"/>
          </p:cNvCxnSpPr>
          <p:nvPr/>
        </p:nvCxnSpPr>
        <p:spPr>
          <a:xfrm>
            <a:off x="8361680" y="138665"/>
            <a:ext cx="238673" cy="3600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597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7B64D-F967-2569-14A7-410E1F74C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E34650-4334-B46E-93D3-BC79BBA32061}"/>
              </a:ext>
            </a:extLst>
          </p:cNvPr>
          <p:cNvSpPr/>
          <p:nvPr/>
        </p:nvSpPr>
        <p:spPr>
          <a:xfrm>
            <a:off x="122094" y="138665"/>
            <a:ext cx="6108225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dirty="0"/>
              <a:t>*Mais d’abord un fait mémorable (sic)…</a:t>
            </a:r>
          </a:p>
          <a:p>
            <a:endParaRPr lang="fr-FR" sz="1600" dirty="0"/>
          </a:p>
          <a:p>
            <a:r>
              <a:rPr lang="fr-FR" sz="1600" dirty="0"/>
              <a:t>*29 avril 1827 : A Alger, le dey </a:t>
            </a:r>
            <a:r>
              <a:rPr lang="fr-FR" sz="1600" u="sng" dirty="0"/>
              <a:t>Hussein</a:t>
            </a:r>
            <a:r>
              <a:rPr lang="fr-FR" sz="1600" dirty="0"/>
              <a:t> s’emporte</a:t>
            </a:r>
          </a:p>
          <a:p>
            <a:r>
              <a:rPr lang="fr-FR" sz="1600" dirty="0"/>
              <a:t>Contre le consul français </a:t>
            </a:r>
            <a:r>
              <a:rPr lang="fr-FR" sz="1600" u="sng" dirty="0"/>
              <a:t>Pierre </a:t>
            </a:r>
            <a:r>
              <a:rPr lang="fr-FR" sz="1600" u="sng" dirty="0" err="1"/>
              <a:t>Deval</a:t>
            </a:r>
            <a:endParaRPr lang="fr-FR" sz="1600" u="sng" dirty="0"/>
          </a:p>
          <a:p>
            <a:r>
              <a:rPr lang="fr-FR" sz="1600" dirty="0"/>
              <a:t>A propos d’un contentieux financier</a:t>
            </a:r>
          </a:p>
          <a:p>
            <a:endParaRPr lang="fr-FR" sz="1600" dirty="0"/>
          </a:p>
          <a:p>
            <a:r>
              <a:rPr lang="fr-FR" sz="1600" dirty="0"/>
              <a:t>*Pour mieux comprendre, retour en 1818…</a:t>
            </a:r>
          </a:p>
        </p:txBody>
      </p:sp>
    </p:spTree>
    <p:extLst>
      <p:ext uri="{BB962C8B-B14F-4D97-AF65-F5344CB8AC3E}">
        <p14:creationId xmlns:p14="http://schemas.microsoft.com/office/powerpoint/2010/main" val="49191191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94450</TotalTime>
  <Words>4975</Words>
  <Application>Microsoft Office PowerPoint</Application>
  <PresentationFormat>Grand écran</PresentationFormat>
  <Paragraphs>738</Paragraphs>
  <Slides>35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Thème Office</vt:lpstr>
      <vt:lpstr>LE PARTAGE DU MONDE, de l’an 200 av. JC à nos jours Esquisse d’une histoire géopolitique universelle  Mardi 26 mai 2026 (13/14)  8ème période : 1815-1914 Europe et Russie à la conquête de l’Orient et de l’Asie  1830-1914 : La conquête et la colonisation européenne de l’Afrique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PARTAGE DU MONDE, de l’an 200 av. JC à nos jours Esquisse d’une histoire géopolitique universelle  Mardi 17 octobre 2023 (2/15)  8ème période : 1815-1914  1789-1815 : Les guerres de la Révolution et de l’Empire  1789-1795 : La Révolution française et la 1ère République Guerre de la France contre la 1ère Coalition</dc:title>
  <dc:creator>Christophe JENTA</dc:creator>
  <cp:lastModifiedBy>Christophe JENTA</cp:lastModifiedBy>
  <cp:revision>772</cp:revision>
  <dcterms:created xsi:type="dcterms:W3CDTF">2023-07-15T08:08:34Z</dcterms:created>
  <dcterms:modified xsi:type="dcterms:W3CDTF">2026-06-08T13:41:20Z</dcterms:modified>
</cp:coreProperties>
</file>