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14165" r:id="rId2"/>
    <p:sldId id="14166" r:id="rId3"/>
    <p:sldId id="14167" r:id="rId4"/>
    <p:sldId id="14192" r:id="rId5"/>
    <p:sldId id="14189" r:id="rId6"/>
    <p:sldId id="14124" r:id="rId7"/>
    <p:sldId id="14125" r:id="rId8"/>
    <p:sldId id="14127" r:id="rId9"/>
    <p:sldId id="14128" r:id="rId10"/>
    <p:sldId id="14129" r:id="rId11"/>
    <p:sldId id="14130" r:id="rId12"/>
    <p:sldId id="14169" r:id="rId13"/>
    <p:sldId id="14133" r:id="rId14"/>
    <p:sldId id="14195" r:id="rId15"/>
    <p:sldId id="14134" r:id="rId16"/>
    <p:sldId id="14196" r:id="rId17"/>
    <p:sldId id="14135" r:id="rId18"/>
    <p:sldId id="14136" r:id="rId19"/>
    <p:sldId id="14205" r:id="rId20"/>
    <p:sldId id="14137" r:id="rId21"/>
    <p:sldId id="11512" r:id="rId22"/>
    <p:sldId id="14138" r:id="rId23"/>
    <p:sldId id="14139" r:id="rId24"/>
    <p:sldId id="14140" r:id="rId25"/>
    <p:sldId id="14141" r:id="rId26"/>
    <p:sldId id="14177" r:id="rId27"/>
    <p:sldId id="14198" r:id="rId28"/>
    <p:sldId id="14142" r:id="rId29"/>
    <p:sldId id="14143" r:id="rId30"/>
    <p:sldId id="14153" r:id="rId31"/>
    <p:sldId id="14186" r:id="rId32"/>
    <p:sldId id="14144" r:id="rId33"/>
    <p:sldId id="14151" r:id="rId34"/>
    <p:sldId id="14162" r:id="rId35"/>
    <p:sldId id="14147" r:id="rId36"/>
    <p:sldId id="14148" r:id="rId37"/>
    <p:sldId id="14152" r:id="rId38"/>
    <p:sldId id="14188" r:id="rId39"/>
    <p:sldId id="14163" r:id="rId40"/>
    <p:sldId id="14154" r:id="rId4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FF66CC"/>
    <a:srgbClr val="800080"/>
    <a:srgbClr val="FF33CC"/>
    <a:srgbClr val="A88000"/>
    <a:srgbClr val="FF0000"/>
    <a:srgbClr val="FF99CC"/>
    <a:srgbClr val="ED7D31"/>
    <a:srgbClr val="FF99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EB1521-C113-4E74-80D0-FE861A448003}" v="4" dt="2025-12-08T17:01:43.3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1" autoAdjust="0"/>
    <p:restoredTop sz="94061" autoAdjust="0"/>
  </p:normalViewPr>
  <p:slideViewPr>
    <p:cSldViewPr snapToGrid="0">
      <p:cViewPr varScale="1">
        <p:scale>
          <a:sx n="59" d="100"/>
          <a:sy n="59" d="100"/>
        </p:scale>
        <p:origin x="956" y="52"/>
      </p:cViewPr>
      <p:guideLst>
        <p:guide orient="horz" pos="2160"/>
        <p:guide pos="3840"/>
      </p:guideLst>
    </p:cSldViewPr>
  </p:slideViewPr>
  <p:outlineViewPr>
    <p:cViewPr>
      <p:scale>
        <a:sx n="33" d="100"/>
        <a:sy n="33" d="100"/>
      </p:scale>
      <p:origin x="0" y="-2079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65" d="100"/>
          <a:sy n="65" d="100"/>
        </p:scale>
        <p:origin x="2574"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ophe JENTA" userId="8d1209f4831e9c53" providerId="LiveId" clId="{904B13E8-5561-4C71-BC7C-B64964A84905}"/>
    <pc:docChg chg="undo custSel addSld delSld modSld">
      <pc:chgData name="Christophe JENTA" userId="8d1209f4831e9c53" providerId="LiveId" clId="{904B13E8-5561-4C71-BC7C-B64964A84905}" dt="2025-12-08T17:02:08.647" v="426" actId="20577"/>
      <pc:docMkLst>
        <pc:docMk/>
      </pc:docMkLst>
      <pc:sldChg chg="add del">
        <pc:chgData name="Christophe JENTA" userId="8d1209f4831e9c53" providerId="LiveId" clId="{904B13E8-5561-4C71-BC7C-B64964A84905}" dt="2025-12-08T14:32:56.854" v="324"/>
        <pc:sldMkLst>
          <pc:docMk/>
          <pc:sldMk cId="2983229693" sldId="12207"/>
        </pc:sldMkLst>
      </pc:sldChg>
      <pc:sldChg chg="delSp add del mod">
        <pc:chgData name="Christophe JENTA" userId="8d1209f4831e9c53" providerId="LiveId" clId="{904B13E8-5561-4C71-BC7C-B64964A84905}" dt="2025-12-08T14:34:51.473" v="399" actId="478"/>
        <pc:sldMkLst>
          <pc:docMk/>
          <pc:sldMk cId="155608898" sldId="12233"/>
        </pc:sldMkLst>
        <pc:picChg chg="del">
          <ac:chgData name="Christophe JENTA" userId="8d1209f4831e9c53" providerId="LiveId" clId="{904B13E8-5561-4C71-BC7C-B64964A84905}" dt="2025-12-08T14:34:51.473" v="399" actId="478"/>
          <ac:picMkLst>
            <pc:docMk/>
            <pc:sldMk cId="155608898" sldId="12233"/>
            <ac:picMk id="7" creationId="{8EE931FA-0CE5-180B-B71B-F06C1FC8DE95}"/>
          </ac:picMkLst>
        </pc:picChg>
      </pc:sldChg>
      <pc:sldChg chg="add del">
        <pc:chgData name="Christophe JENTA" userId="8d1209f4831e9c53" providerId="LiveId" clId="{904B13E8-5561-4C71-BC7C-B64964A84905}" dt="2025-12-08T14:32:56.854" v="324"/>
        <pc:sldMkLst>
          <pc:docMk/>
          <pc:sldMk cId="2308736276" sldId="12234"/>
        </pc:sldMkLst>
      </pc:sldChg>
      <pc:sldChg chg="add del">
        <pc:chgData name="Christophe JENTA" userId="8d1209f4831e9c53" providerId="LiveId" clId="{904B13E8-5561-4C71-BC7C-B64964A84905}" dt="2025-12-08T14:32:56.854" v="324"/>
        <pc:sldMkLst>
          <pc:docMk/>
          <pc:sldMk cId="825230792" sldId="12265"/>
        </pc:sldMkLst>
      </pc:sldChg>
      <pc:sldChg chg="add del">
        <pc:chgData name="Christophe JENTA" userId="8d1209f4831e9c53" providerId="LiveId" clId="{904B13E8-5561-4C71-BC7C-B64964A84905}" dt="2025-12-08T14:32:56.854" v="324"/>
        <pc:sldMkLst>
          <pc:docMk/>
          <pc:sldMk cId="936758224" sldId="12357"/>
        </pc:sldMkLst>
      </pc:sldChg>
      <pc:sldChg chg="delSp add del mod">
        <pc:chgData name="Christophe JENTA" userId="8d1209f4831e9c53" providerId="LiveId" clId="{904B13E8-5561-4C71-BC7C-B64964A84905}" dt="2025-12-08T14:34:12.494" v="367" actId="478"/>
        <pc:sldMkLst>
          <pc:docMk/>
          <pc:sldMk cId="3120433939" sldId="13311"/>
        </pc:sldMkLst>
        <pc:picChg chg="del">
          <ac:chgData name="Christophe JENTA" userId="8d1209f4831e9c53" providerId="LiveId" clId="{904B13E8-5561-4C71-BC7C-B64964A84905}" dt="2025-12-08T14:34:12.494" v="367" actId="478"/>
          <ac:picMkLst>
            <pc:docMk/>
            <pc:sldMk cId="3120433939" sldId="13311"/>
            <ac:picMk id="3" creationId="{39C1A21E-2B8D-EEF2-D11F-E971E9D74E36}"/>
          </ac:picMkLst>
        </pc:picChg>
      </pc:sldChg>
      <pc:sldChg chg="delSp add del mod">
        <pc:chgData name="Christophe JENTA" userId="8d1209f4831e9c53" providerId="LiveId" clId="{904B13E8-5561-4C71-BC7C-B64964A84905}" dt="2025-12-08T14:34:22.488" v="377" actId="478"/>
        <pc:sldMkLst>
          <pc:docMk/>
          <pc:sldMk cId="2493677344" sldId="13312"/>
        </pc:sldMkLst>
        <pc:picChg chg="del">
          <ac:chgData name="Christophe JENTA" userId="8d1209f4831e9c53" providerId="LiveId" clId="{904B13E8-5561-4C71-BC7C-B64964A84905}" dt="2025-12-08T14:34:19.954" v="373" actId="478"/>
          <ac:picMkLst>
            <pc:docMk/>
            <pc:sldMk cId="2493677344" sldId="13312"/>
            <ac:picMk id="2" creationId="{3F41ED81-2E76-CAB5-2651-1D897C133711}"/>
          </ac:picMkLst>
        </pc:picChg>
        <pc:picChg chg="del">
          <ac:chgData name="Christophe JENTA" userId="8d1209f4831e9c53" providerId="LiveId" clId="{904B13E8-5561-4C71-BC7C-B64964A84905}" dt="2025-12-08T14:34:20.596" v="374" actId="478"/>
          <ac:picMkLst>
            <pc:docMk/>
            <pc:sldMk cId="2493677344" sldId="13312"/>
            <ac:picMk id="4" creationId="{4DC7B046-CF77-B696-94AB-8C52D849D45F}"/>
          </ac:picMkLst>
        </pc:picChg>
        <pc:picChg chg="del">
          <ac:chgData name="Christophe JENTA" userId="8d1209f4831e9c53" providerId="LiveId" clId="{904B13E8-5561-4C71-BC7C-B64964A84905}" dt="2025-12-08T14:34:21.190" v="375" actId="478"/>
          <ac:picMkLst>
            <pc:docMk/>
            <pc:sldMk cId="2493677344" sldId="13312"/>
            <ac:picMk id="8" creationId="{CB3B05DB-A094-6106-76E1-9FFE05744A01}"/>
          </ac:picMkLst>
        </pc:picChg>
        <pc:picChg chg="del">
          <ac:chgData name="Christophe JENTA" userId="8d1209f4831e9c53" providerId="LiveId" clId="{904B13E8-5561-4C71-BC7C-B64964A84905}" dt="2025-12-08T14:34:22.488" v="377" actId="478"/>
          <ac:picMkLst>
            <pc:docMk/>
            <pc:sldMk cId="2493677344" sldId="13312"/>
            <ac:picMk id="10" creationId="{1920ADBE-B0E5-F82C-0449-95EEF2FF5FCA}"/>
          </ac:picMkLst>
        </pc:picChg>
        <pc:picChg chg="del">
          <ac:chgData name="Christophe JENTA" userId="8d1209f4831e9c53" providerId="LiveId" clId="{904B13E8-5561-4C71-BC7C-B64964A84905}" dt="2025-12-08T14:34:21.869" v="376" actId="478"/>
          <ac:picMkLst>
            <pc:docMk/>
            <pc:sldMk cId="2493677344" sldId="13312"/>
            <ac:picMk id="12" creationId="{DCF4E730-60D9-71E9-FC61-6952D82A4494}"/>
          </ac:picMkLst>
        </pc:picChg>
      </pc:sldChg>
      <pc:sldChg chg="add del">
        <pc:chgData name="Christophe JENTA" userId="8d1209f4831e9c53" providerId="LiveId" clId="{904B13E8-5561-4C71-BC7C-B64964A84905}" dt="2025-12-08T14:32:56.854" v="324"/>
        <pc:sldMkLst>
          <pc:docMk/>
          <pc:sldMk cId="1788568346" sldId="13358"/>
        </pc:sldMkLst>
      </pc:sldChg>
      <pc:sldChg chg="add del">
        <pc:chgData name="Christophe JENTA" userId="8d1209f4831e9c53" providerId="LiveId" clId="{904B13E8-5561-4C71-BC7C-B64964A84905}" dt="2025-12-08T14:32:56.854" v="324"/>
        <pc:sldMkLst>
          <pc:docMk/>
          <pc:sldMk cId="1676070176" sldId="13359"/>
        </pc:sldMkLst>
      </pc:sldChg>
      <pc:sldChg chg="add del">
        <pc:chgData name="Christophe JENTA" userId="8d1209f4831e9c53" providerId="LiveId" clId="{904B13E8-5561-4C71-BC7C-B64964A84905}" dt="2025-12-08T14:32:56.854" v="324"/>
        <pc:sldMkLst>
          <pc:docMk/>
          <pc:sldMk cId="818089244" sldId="13373"/>
        </pc:sldMkLst>
      </pc:sldChg>
      <pc:sldChg chg="add del">
        <pc:chgData name="Christophe JENTA" userId="8d1209f4831e9c53" providerId="LiveId" clId="{904B13E8-5561-4C71-BC7C-B64964A84905}" dt="2025-12-08T14:32:56.854" v="324"/>
        <pc:sldMkLst>
          <pc:docMk/>
          <pc:sldMk cId="3971216453" sldId="13428"/>
        </pc:sldMkLst>
      </pc:sldChg>
      <pc:sldChg chg="add del">
        <pc:chgData name="Christophe JENTA" userId="8d1209f4831e9c53" providerId="LiveId" clId="{904B13E8-5561-4C71-BC7C-B64964A84905}" dt="2025-12-08T14:32:56.854" v="324"/>
        <pc:sldMkLst>
          <pc:docMk/>
          <pc:sldMk cId="137474449" sldId="13430"/>
        </pc:sldMkLst>
      </pc:sldChg>
      <pc:sldChg chg="add del">
        <pc:chgData name="Christophe JENTA" userId="8d1209f4831e9c53" providerId="LiveId" clId="{904B13E8-5561-4C71-BC7C-B64964A84905}" dt="2025-12-08T14:32:56.854" v="324"/>
        <pc:sldMkLst>
          <pc:docMk/>
          <pc:sldMk cId="2987522325" sldId="13431"/>
        </pc:sldMkLst>
      </pc:sldChg>
      <pc:sldChg chg="add del">
        <pc:chgData name="Christophe JENTA" userId="8d1209f4831e9c53" providerId="LiveId" clId="{904B13E8-5561-4C71-BC7C-B64964A84905}" dt="2025-12-08T14:32:56.854" v="324"/>
        <pc:sldMkLst>
          <pc:docMk/>
          <pc:sldMk cId="1113766605" sldId="13446"/>
        </pc:sldMkLst>
      </pc:sldChg>
      <pc:sldChg chg="delSp add del mod">
        <pc:chgData name="Christophe JENTA" userId="8d1209f4831e9c53" providerId="LiveId" clId="{904B13E8-5561-4C71-BC7C-B64964A84905}" dt="2025-12-08T14:33:59.576" v="356" actId="478"/>
        <pc:sldMkLst>
          <pc:docMk/>
          <pc:sldMk cId="3750521114" sldId="13447"/>
        </pc:sldMkLst>
        <pc:picChg chg="del">
          <ac:chgData name="Christophe JENTA" userId="8d1209f4831e9c53" providerId="LiveId" clId="{904B13E8-5561-4C71-BC7C-B64964A84905}" dt="2025-12-08T14:33:59.576" v="356" actId="478"/>
          <ac:picMkLst>
            <pc:docMk/>
            <pc:sldMk cId="3750521114" sldId="13447"/>
            <ac:picMk id="3" creationId="{51F14F7D-4C4C-70F7-94FA-174522EB7927}"/>
          </ac:picMkLst>
        </pc:picChg>
        <pc:picChg chg="del">
          <ac:chgData name="Christophe JENTA" userId="8d1209f4831e9c53" providerId="LiveId" clId="{904B13E8-5561-4C71-BC7C-B64964A84905}" dt="2025-12-08T14:33:57.633" v="353" actId="478"/>
          <ac:picMkLst>
            <pc:docMk/>
            <pc:sldMk cId="3750521114" sldId="13447"/>
            <ac:picMk id="5" creationId="{1B1123AD-A1EC-5D5C-D272-C57DCCB5ECD6}"/>
          </ac:picMkLst>
        </pc:picChg>
        <pc:picChg chg="del">
          <ac:chgData name="Christophe JENTA" userId="8d1209f4831e9c53" providerId="LiveId" clId="{904B13E8-5561-4C71-BC7C-B64964A84905}" dt="2025-12-08T14:33:58.386" v="354" actId="478"/>
          <ac:picMkLst>
            <pc:docMk/>
            <pc:sldMk cId="3750521114" sldId="13447"/>
            <ac:picMk id="6" creationId="{5FC29039-0F72-DB45-EFF7-E797C13C0F3C}"/>
          </ac:picMkLst>
        </pc:picChg>
        <pc:picChg chg="del">
          <ac:chgData name="Christophe JENTA" userId="8d1209f4831e9c53" providerId="LiveId" clId="{904B13E8-5561-4C71-BC7C-B64964A84905}" dt="2025-12-08T14:33:58.998" v="355" actId="478"/>
          <ac:picMkLst>
            <pc:docMk/>
            <pc:sldMk cId="3750521114" sldId="13447"/>
            <ac:picMk id="7" creationId="{A128BAC2-CC1B-B9FB-FFE0-ADAD3ABA700E}"/>
          </ac:picMkLst>
        </pc:picChg>
      </pc:sldChg>
      <pc:sldChg chg="delSp add del mod">
        <pc:chgData name="Christophe JENTA" userId="8d1209f4831e9c53" providerId="LiveId" clId="{904B13E8-5561-4C71-BC7C-B64964A84905}" dt="2025-12-08T14:34:18.811" v="372" actId="478"/>
        <pc:sldMkLst>
          <pc:docMk/>
          <pc:sldMk cId="1434913438" sldId="13449"/>
        </pc:sldMkLst>
        <pc:picChg chg="del">
          <ac:chgData name="Christophe JENTA" userId="8d1209f4831e9c53" providerId="LiveId" clId="{904B13E8-5561-4C71-BC7C-B64964A84905}" dt="2025-12-08T14:34:17.841" v="371" actId="478"/>
          <ac:picMkLst>
            <pc:docMk/>
            <pc:sldMk cId="1434913438" sldId="13449"/>
            <ac:picMk id="3" creationId="{EF28CFF5-54B4-58DD-98DB-1387D67C8982}"/>
          </ac:picMkLst>
        </pc:picChg>
        <pc:picChg chg="del">
          <ac:chgData name="Christophe JENTA" userId="8d1209f4831e9c53" providerId="LiveId" clId="{904B13E8-5561-4C71-BC7C-B64964A84905}" dt="2025-12-08T14:34:18.811" v="372" actId="478"/>
          <ac:picMkLst>
            <pc:docMk/>
            <pc:sldMk cId="1434913438" sldId="13449"/>
            <ac:picMk id="5" creationId="{AAAF3CA9-F46D-29F0-721C-E936A9CF5105}"/>
          </ac:picMkLst>
        </pc:picChg>
      </pc:sldChg>
      <pc:sldChg chg="delSp add del mod">
        <pc:chgData name="Christophe JENTA" userId="8d1209f4831e9c53" providerId="LiveId" clId="{904B13E8-5561-4C71-BC7C-B64964A84905}" dt="2025-12-08T14:34:29.254" v="386" actId="478"/>
        <pc:sldMkLst>
          <pc:docMk/>
          <pc:sldMk cId="2383233730" sldId="13450"/>
        </pc:sldMkLst>
        <pc:picChg chg="del">
          <ac:chgData name="Christophe JENTA" userId="8d1209f4831e9c53" providerId="LiveId" clId="{904B13E8-5561-4C71-BC7C-B64964A84905}" dt="2025-12-08T14:34:27.619" v="383" actId="478"/>
          <ac:picMkLst>
            <pc:docMk/>
            <pc:sldMk cId="2383233730" sldId="13450"/>
            <ac:picMk id="3" creationId="{C6DF4BD6-34F7-F230-A739-76C7204CE3A0}"/>
          </ac:picMkLst>
        </pc:picChg>
        <pc:picChg chg="del">
          <ac:chgData name="Christophe JENTA" userId="8d1209f4831e9c53" providerId="LiveId" clId="{904B13E8-5561-4C71-BC7C-B64964A84905}" dt="2025-12-08T14:34:28.132" v="384" actId="478"/>
          <ac:picMkLst>
            <pc:docMk/>
            <pc:sldMk cId="2383233730" sldId="13450"/>
            <ac:picMk id="10" creationId="{6832DF76-79B9-015E-C8AD-A04BEC27892E}"/>
          </ac:picMkLst>
        </pc:picChg>
        <pc:picChg chg="del">
          <ac:chgData name="Christophe JENTA" userId="8d1209f4831e9c53" providerId="LiveId" clId="{904B13E8-5561-4C71-BC7C-B64964A84905}" dt="2025-12-08T14:34:29.254" v="386" actId="478"/>
          <ac:picMkLst>
            <pc:docMk/>
            <pc:sldMk cId="2383233730" sldId="13450"/>
            <ac:picMk id="15" creationId="{9FDDD5B9-D85E-4EF4-D46D-F47195C522AA}"/>
          </ac:picMkLst>
        </pc:picChg>
        <pc:picChg chg="del">
          <ac:chgData name="Christophe JENTA" userId="8d1209f4831e9c53" providerId="LiveId" clId="{904B13E8-5561-4C71-BC7C-B64964A84905}" dt="2025-12-08T14:34:28.700" v="385" actId="478"/>
          <ac:picMkLst>
            <pc:docMk/>
            <pc:sldMk cId="2383233730" sldId="13450"/>
            <ac:picMk id="16" creationId="{08D4579D-B02A-1842-D515-F20514974B9B}"/>
          </ac:picMkLst>
        </pc:picChg>
      </pc:sldChg>
      <pc:sldChg chg="delSp add del mod">
        <pc:chgData name="Christophe JENTA" userId="8d1209f4831e9c53" providerId="LiveId" clId="{904B13E8-5561-4C71-BC7C-B64964A84905}" dt="2025-12-08T14:34:33.011" v="390" actId="478"/>
        <pc:sldMkLst>
          <pc:docMk/>
          <pc:sldMk cId="4117894968" sldId="13451"/>
        </pc:sldMkLst>
        <pc:picChg chg="del">
          <ac:chgData name="Christophe JENTA" userId="8d1209f4831e9c53" providerId="LiveId" clId="{904B13E8-5561-4C71-BC7C-B64964A84905}" dt="2025-12-08T14:34:31.919" v="388" actId="478"/>
          <ac:picMkLst>
            <pc:docMk/>
            <pc:sldMk cId="4117894968" sldId="13451"/>
            <ac:picMk id="5" creationId="{0A33B9A0-4BBE-BC09-4E93-53713CC343C4}"/>
          </ac:picMkLst>
        </pc:picChg>
        <pc:picChg chg="del">
          <ac:chgData name="Christophe JENTA" userId="8d1209f4831e9c53" providerId="LiveId" clId="{904B13E8-5561-4C71-BC7C-B64964A84905}" dt="2025-12-08T14:34:32.523" v="389" actId="478"/>
          <ac:picMkLst>
            <pc:docMk/>
            <pc:sldMk cId="4117894968" sldId="13451"/>
            <ac:picMk id="6" creationId="{F3F94A1C-FFE8-1BA9-4F8A-71E909D76BF4}"/>
          </ac:picMkLst>
        </pc:picChg>
        <pc:picChg chg="del">
          <ac:chgData name="Christophe JENTA" userId="8d1209f4831e9c53" providerId="LiveId" clId="{904B13E8-5561-4C71-BC7C-B64964A84905}" dt="2025-12-08T14:34:31.436" v="387" actId="478"/>
          <ac:picMkLst>
            <pc:docMk/>
            <pc:sldMk cId="4117894968" sldId="13451"/>
            <ac:picMk id="7" creationId="{C5E7932C-2EA5-428D-A8A0-ACEFE91216C1}"/>
          </ac:picMkLst>
        </pc:picChg>
        <pc:picChg chg="del">
          <ac:chgData name="Christophe JENTA" userId="8d1209f4831e9c53" providerId="LiveId" clId="{904B13E8-5561-4C71-BC7C-B64964A84905}" dt="2025-12-08T14:34:33.011" v="390" actId="478"/>
          <ac:picMkLst>
            <pc:docMk/>
            <pc:sldMk cId="4117894968" sldId="13451"/>
            <ac:picMk id="8" creationId="{7CA61F89-89C0-C93D-FCF2-78B8287CF70E}"/>
          </ac:picMkLst>
        </pc:picChg>
      </pc:sldChg>
      <pc:sldChg chg="add del">
        <pc:chgData name="Christophe JENTA" userId="8d1209f4831e9c53" providerId="LiveId" clId="{904B13E8-5561-4C71-BC7C-B64964A84905}" dt="2025-12-08T14:32:56.854" v="324"/>
        <pc:sldMkLst>
          <pc:docMk/>
          <pc:sldMk cId="1016117828" sldId="13452"/>
        </pc:sldMkLst>
      </pc:sldChg>
      <pc:sldChg chg="delSp add del mod">
        <pc:chgData name="Christophe JENTA" userId="8d1209f4831e9c53" providerId="LiveId" clId="{904B13E8-5561-4C71-BC7C-B64964A84905}" dt="2025-12-08T14:34:39.235" v="391" actId="478"/>
        <pc:sldMkLst>
          <pc:docMk/>
          <pc:sldMk cId="105437604" sldId="13454"/>
        </pc:sldMkLst>
        <pc:picChg chg="del">
          <ac:chgData name="Christophe JENTA" userId="8d1209f4831e9c53" providerId="LiveId" clId="{904B13E8-5561-4C71-BC7C-B64964A84905}" dt="2025-12-08T14:34:39.235" v="391" actId="478"/>
          <ac:picMkLst>
            <pc:docMk/>
            <pc:sldMk cId="105437604" sldId="13454"/>
            <ac:picMk id="3" creationId="{DD372904-AF6C-91B0-BE2A-C9CEAB4FA464}"/>
          </ac:picMkLst>
        </pc:picChg>
      </pc:sldChg>
      <pc:sldChg chg="delSp add del mod">
        <pc:chgData name="Christophe JENTA" userId="8d1209f4831e9c53" providerId="LiveId" clId="{904B13E8-5561-4C71-BC7C-B64964A84905}" dt="2025-12-08T14:34:40.908" v="392" actId="478"/>
        <pc:sldMkLst>
          <pc:docMk/>
          <pc:sldMk cId="2709712137" sldId="13455"/>
        </pc:sldMkLst>
        <pc:picChg chg="del">
          <ac:chgData name="Christophe JENTA" userId="8d1209f4831e9c53" providerId="LiveId" clId="{904B13E8-5561-4C71-BC7C-B64964A84905}" dt="2025-12-08T14:34:40.908" v="392" actId="478"/>
          <ac:picMkLst>
            <pc:docMk/>
            <pc:sldMk cId="2709712137" sldId="13455"/>
            <ac:picMk id="2" creationId="{717ECB72-23E8-A0ED-2D78-8511D7E8C512}"/>
          </ac:picMkLst>
        </pc:picChg>
      </pc:sldChg>
      <pc:sldChg chg="delSp add del mod">
        <pc:chgData name="Christophe JENTA" userId="8d1209f4831e9c53" providerId="LiveId" clId="{904B13E8-5561-4C71-BC7C-B64964A84905}" dt="2025-12-08T14:34:44.993" v="397" actId="478"/>
        <pc:sldMkLst>
          <pc:docMk/>
          <pc:sldMk cId="3773903382" sldId="13456"/>
        </pc:sldMkLst>
        <pc:picChg chg="del">
          <ac:chgData name="Christophe JENTA" userId="8d1209f4831e9c53" providerId="LiveId" clId="{904B13E8-5561-4C71-BC7C-B64964A84905}" dt="2025-12-08T14:34:44.275" v="396" actId="478"/>
          <ac:picMkLst>
            <pc:docMk/>
            <pc:sldMk cId="3773903382" sldId="13456"/>
            <ac:picMk id="4" creationId="{8F007FA8-813F-13D6-3F5D-05D9E7D28512}"/>
          </ac:picMkLst>
        </pc:picChg>
        <pc:picChg chg="del">
          <ac:chgData name="Christophe JENTA" userId="8d1209f4831e9c53" providerId="LiveId" clId="{904B13E8-5561-4C71-BC7C-B64964A84905}" dt="2025-12-08T14:34:44.993" v="397" actId="478"/>
          <ac:picMkLst>
            <pc:docMk/>
            <pc:sldMk cId="3773903382" sldId="13456"/>
            <ac:picMk id="6" creationId="{B3F165E9-8902-CFD2-EEC4-DE8E0F3D7B36}"/>
          </ac:picMkLst>
        </pc:picChg>
      </pc:sldChg>
      <pc:sldChg chg="delSp add del mod">
        <pc:chgData name="Christophe JENTA" userId="8d1209f4831e9c53" providerId="LiveId" clId="{904B13E8-5561-4C71-BC7C-B64964A84905}" dt="2025-12-08T14:34:47.259" v="398" actId="478"/>
        <pc:sldMkLst>
          <pc:docMk/>
          <pc:sldMk cId="825639516" sldId="13457"/>
        </pc:sldMkLst>
        <pc:picChg chg="del">
          <ac:chgData name="Christophe JENTA" userId="8d1209f4831e9c53" providerId="LiveId" clId="{904B13E8-5561-4C71-BC7C-B64964A84905}" dt="2025-12-08T14:34:47.259" v="398" actId="478"/>
          <ac:picMkLst>
            <pc:docMk/>
            <pc:sldMk cId="825639516" sldId="13457"/>
            <ac:picMk id="3" creationId="{0528EDAB-8D4E-5E07-5EC3-6EF11C39A5B1}"/>
          </ac:picMkLst>
        </pc:picChg>
      </pc:sldChg>
      <pc:sldChg chg="add del">
        <pc:chgData name="Christophe JENTA" userId="8d1209f4831e9c53" providerId="LiveId" clId="{904B13E8-5561-4C71-BC7C-B64964A84905}" dt="2025-12-08T14:32:56.854" v="324"/>
        <pc:sldMkLst>
          <pc:docMk/>
          <pc:sldMk cId="923684980" sldId="13458"/>
        </pc:sldMkLst>
      </pc:sldChg>
      <pc:sldChg chg="delSp modSp add del mod">
        <pc:chgData name="Christophe JENTA" userId="8d1209f4831e9c53" providerId="LiveId" clId="{904B13E8-5561-4C71-BC7C-B64964A84905}" dt="2025-12-08T14:35:00.767" v="407" actId="478"/>
        <pc:sldMkLst>
          <pc:docMk/>
          <pc:sldMk cId="2126346642" sldId="13461"/>
        </pc:sldMkLst>
        <pc:picChg chg="del mod">
          <ac:chgData name="Christophe JENTA" userId="8d1209f4831e9c53" providerId="LiveId" clId="{904B13E8-5561-4C71-BC7C-B64964A84905}" dt="2025-12-08T14:35:00.767" v="407" actId="478"/>
          <ac:picMkLst>
            <pc:docMk/>
            <pc:sldMk cId="2126346642" sldId="13461"/>
            <ac:picMk id="6" creationId="{B308373B-7836-C1CE-6188-33DCA21BEB67}"/>
          </ac:picMkLst>
        </pc:picChg>
      </pc:sldChg>
      <pc:sldChg chg="delSp add del mod">
        <pc:chgData name="Christophe JENTA" userId="8d1209f4831e9c53" providerId="LiveId" clId="{904B13E8-5561-4C71-BC7C-B64964A84905}" dt="2025-12-08T14:33:43.584" v="348" actId="478"/>
        <pc:sldMkLst>
          <pc:docMk/>
          <pc:sldMk cId="3730667595" sldId="13506"/>
        </pc:sldMkLst>
        <pc:picChg chg="del">
          <ac:chgData name="Christophe JENTA" userId="8d1209f4831e9c53" providerId="LiveId" clId="{904B13E8-5561-4C71-BC7C-B64964A84905}" dt="2025-12-08T14:33:43.584" v="348" actId="478"/>
          <ac:picMkLst>
            <pc:docMk/>
            <pc:sldMk cId="3730667595" sldId="13506"/>
            <ac:picMk id="462" creationId="{71ACD9C8-EF9F-4D62-DD4D-D578AEADC350}"/>
          </ac:picMkLst>
        </pc:picChg>
      </pc:sldChg>
      <pc:sldChg chg="add del">
        <pc:chgData name="Christophe JENTA" userId="8d1209f4831e9c53" providerId="LiveId" clId="{904B13E8-5561-4C71-BC7C-B64964A84905}" dt="2025-12-08T14:32:56.854" v="324"/>
        <pc:sldMkLst>
          <pc:docMk/>
          <pc:sldMk cId="975840490" sldId="13510"/>
        </pc:sldMkLst>
      </pc:sldChg>
      <pc:sldChg chg="delSp add del mod">
        <pc:chgData name="Christophe JENTA" userId="8d1209f4831e9c53" providerId="LiveId" clId="{904B13E8-5561-4C71-BC7C-B64964A84905}" dt="2025-12-08T14:33:25.817" v="331" actId="478"/>
        <pc:sldMkLst>
          <pc:docMk/>
          <pc:sldMk cId="1670982674" sldId="13659"/>
        </pc:sldMkLst>
        <pc:picChg chg="del">
          <ac:chgData name="Christophe JENTA" userId="8d1209f4831e9c53" providerId="LiveId" clId="{904B13E8-5561-4C71-BC7C-B64964A84905}" dt="2025-12-08T14:33:25.311" v="330" actId="478"/>
          <ac:picMkLst>
            <pc:docMk/>
            <pc:sldMk cId="1670982674" sldId="13659"/>
            <ac:picMk id="4" creationId="{746C6EE7-25AA-5641-903C-D36C229D1090}"/>
          </ac:picMkLst>
        </pc:picChg>
        <pc:picChg chg="del">
          <ac:chgData name="Christophe JENTA" userId="8d1209f4831e9c53" providerId="LiveId" clId="{904B13E8-5561-4C71-BC7C-B64964A84905}" dt="2025-12-08T14:33:25.817" v="331" actId="478"/>
          <ac:picMkLst>
            <pc:docMk/>
            <pc:sldMk cId="1670982674" sldId="13659"/>
            <ac:picMk id="6" creationId="{EA81157D-4B9E-C469-1AD2-F7DBEE0D1203}"/>
          </ac:picMkLst>
        </pc:picChg>
        <pc:picChg chg="del">
          <ac:chgData name="Christophe JENTA" userId="8d1209f4831e9c53" providerId="LiveId" clId="{904B13E8-5561-4C71-BC7C-B64964A84905}" dt="2025-12-08T14:33:24.571" v="329" actId="478"/>
          <ac:picMkLst>
            <pc:docMk/>
            <pc:sldMk cId="1670982674" sldId="13659"/>
            <ac:picMk id="8" creationId="{34A75C77-7DEC-0F9F-BC0F-037A295893DC}"/>
          </ac:picMkLst>
        </pc:picChg>
      </pc:sldChg>
      <pc:sldChg chg="delSp add del mod">
        <pc:chgData name="Christophe JENTA" userId="8d1209f4831e9c53" providerId="LiveId" clId="{904B13E8-5561-4C71-BC7C-B64964A84905}" dt="2025-12-08T14:33:28.168" v="334" actId="478"/>
        <pc:sldMkLst>
          <pc:docMk/>
          <pc:sldMk cId="1124822859" sldId="13660"/>
        </pc:sldMkLst>
        <pc:picChg chg="del">
          <ac:chgData name="Christophe JENTA" userId="8d1209f4831e9c53" providerId="LiveId" clId="{904B13E8-5561-4C71-BC7C-B64964A84905}" dt="2025-12-08T14:33:28.168" v="334" actId="478"/>
          <ac:picMkLst>
            <pc:docMk/>
            <pc:sldMk cId="1124822859" sldId="13660"/>
            <ac:picMk id="3" creationId="{97969868-7E24-5757-10EE-DE7AC3306064}"/>
          </ac:picMkLst>
        </pc:picChg>
        <pc:picChg chg="del">
          <ac:chgData name="Christophe JENTA" userId="8d1209f4831e9c53" providerId="LiveId" clId="{904B13E8-5561-4C71-BC7C-B64964A84905}" dt="2025-12-08T14:33:27.515" v="333" actId="478"/>
          <ac:picMkLst>
            <pc:docMk/>
            <pc:sldMk cId="1124822859" sldId="13660"/>
            <ac:picMk id="5" creationId="{B518167C-B613-16C2-FED7-E3BCFBAA8AD8}"/>
          </ac:picMkLst>
        </pc:picChg>
        <pc:picChg chg="del">
          <ac:chgData name="Christophe JENTA" userId="8d1209f4831e9c53" providerId="LiveId" clId="{904B13E8-5561-4C71-BC7C-B64964A84905}" dt="2025-12-08T14:33:26.977" v="332" actId="478"/>
          <ac:picMkLst>
            <pc:docMk/>
            <pc:sldMk cId="1124822859" sldId="13660"/>
            <ac:picMk id="7" creationId="{70ECCB20-0355-5AA2-5391-63F720D8886D}"/>
          </ac:picMkLst>
        </pc:picChg>
      </pc:sldChg>
      <pc:sldChg chg="delSp add del mod">
        <pc:chgData name="Christophe JENTA" userId="8d1209f4831e9c53" providerId="LiveId" clId="{904B13E8-5561-4C71-BC7C-B64964A84905}" dt="2025-12-08T14:33:30.612" v="337" actId="478"/>
        <pc:sldMkLst>
          <pc:docMk/>
          <pc:sldMk cId="2331957571" sldId="13661"/>
        </pc:sldMkLst>
        <pc:picChg chg="del">
          <ac:chgData name="Christophe JENTA" userId="8d1209f4831e9c53" providerId="LiveId" clId="{904B13E8-5561-4C71-BC7C-B64964A84905}" dt="2025-12-08T14:33:29.636" v="335" actId="478"/>
          <ac:picMkLst>
            <pc:docMk/>
            <pc:sldMk cId="2331957571" sldId="13661"/>
            <ac:picMk id="9" creationId="{94BF768F-B5A3-C838-7C03-4DE425BFD331}"/>
          </ac:picMkLst>
        </pc:picChg>
        <pc:picChg chg="del">
          <ac:chgData name="Christophe JENTA" userId="8d1209f4831e9c53" providerId="LiveId" clId="{904B13E8-5561-4C71-BC7C-B64964A84905}" dt="2025-12-08T14:33:30.058" v="336" actId="478"/>
          <ac:picMkLst>
            <pc:docMk/>
            <pc:sldMk cId="2331957571" sldId="13661"/>
            <ac:picMk id="10" creationId="{948D6DD6-1488-288C-2453-227F23138D5E}"/>
          </ac:picMkLst>
        </pc:picChg>
        <pc:picChg chg="del">
          <ac:chgData name="Christophe JENTA" userId="8d1209f4831e9c53" providerId="LiveId" clId="{904B13E8-5561-4C71-BC7C-B64964A84905}" dt="2025-12-08T14:33:30.612" v="337" actId="478"/>
          <ac:picMkLst>
            <pc:docMk/>
            <pc:sldMk cId="2331957571" sldId="13661"/>
            <ac:picMk id="12" creationId="{E87DA51D-276C-C02B-FD89-46820B625C4B}"/>
          </ac:picMkLst>
        </pc:picChg>
      </pc:sldChg>
      <pc:sldChg chg="add del">
        <pc:chgData name="Christophe JENTA" userId="8d1209f4831e9c53" providerId="LiveId" clId="{904B13E8-5561-4C71-BC7C-B64964A84905}" dt="2025-12-08T14:32:56.854" v="324"/>
        <pc:sldMkLst>
          <pc:docMk/>
          <pc:sldMk cId="3847985873" sldId="13662"/>
        </pc:sldMkLst>
      </pc:sldChg>
      <pc:sldChg chg="delSp add del mod">
        <pc:chgData name="Christophe JENTA" userId="8d1209f4831e9c53" providerId="LiveId" clId="{904B13E8-5561-4C71-BC7C-B64964A84905}" dt="2025-12-08T14:34:05.350" v="360" actId="478"/>
        <pc:sldMkLst>
          <pc:docMk/>
          <pc:sldMk cId="3353547305" sldId="13663"/>
        </pc:sldMkLst>
        <pc:picChg chg="del">
          <ac:chgData name="Christophe JENTA" userId="8d1209f4831e9c53" providerId="LiveId" clId="{904B13E8-5561-4C71-BC7C-B64964A84905}" dt="2025-12-08T14:34:05.350" v="360" actId="478"/>
          <ac:picMkLst>
            <pc:docMk/>
            <pc:sldMk cId="3353547305" sldId="13663"/>
            <ac:picMk id="2" creationId="{FEE83F89-61E4-797D-4CAC-3E0FAB5E0D20}"/>
          </ac:picMkLst>
        </pc:picChg>
        <pc:picChg chg="del">
          <ac:chgData name="Christophe JENTA" userId="8d1209f4831e9c53" providerId="LiveId" clId="{904B13E8-5561-4C71-BC7C-B64964A84905}" dt="2025-12-08T14:34:04.852" v="359" actId="478"/>
          <ac:picMkLst>
            <pc:docMk/>
            <pc:sldMk cId="3353547305" sldId="13663"/>
            <ac:picMk id="3" creationId="{8203E28C-1A49-971D-37CE-7F4CD76B3D51}"/>
          </ac:picMkLst>
        </pc:picChg>
      </pc:sldChg>
      <pc:sldChg chg="delSp add del mod">
        <pc:chgData name="Christophe JENTA" userId="8d1209f4831e9c53" providerId="LiveId" clId="{904B13E8-5561-4C71-BC7C-B64964A84905}" dt="2025-12-08T14:34:08.153" v="364" actId="478"/>
        <pc:sldMkLst>
          <pc:docMk/>
          <pc:sldMk cId="1201420890" sldId="13664"/>
        </pc:sldMkLst>
        <pc:picChg chg="del">
          <ac:chgData name="Christophe JENTA" userId="8d1209f4831e9c53" providerId="LiveId" clId="{904B13E8-5561-4C71-BC7C-B64964A84905}" dt="2025-12-08T14:34:06.688" v="361" actId="478"/>
          <ac:picMkLst>
            <pc:docMk/>
            <pc:sldMk cId="1201420890" sldId="13664"/>
            <ac:picMk id="4" creationId="{A9850009-39A4-FFEF-C343-8C7ED84BA3EF}"/>
          </ac:picMkLst>
        </pc:picChg>
        <pc:picChg chg="del">
          <ac:chgData name="Christophe JENTA" userId="8d1209f4831e9c53" providerId="LiveId" clId="{904B13E8-5561-4C71-BC7C-B64964A84905}" dt="2025-12-08T14:34:07.148" v="362" actId="478"/>
          <ac:picMkLst>
            <pc:docMk/>
            <pc:sldMk cId="1201420890" sldId="13664"/>
            <ac:picMk id="5" creationId="{D480B1D3-8D68-67B4-9CC8-60FEB4C447F4}"/>
          </ac:picMkLst>
        </pc:picChg>
        <pc:picChg chg="del">
          <ac:chgData name="Christophe JENTA" userId="8d1209f4831e9c53" providerId="LiveId" clId="{904B13E8-5561-4C71-BC7C-B64964A84905}" dt="2025-12-08T14:34:07.583" v="363" actId="478"/>
          <ac:picMkLst>
            <pc:docMk/>
            <pc:sldMk cId="1201420890" sldId="13664"/>
            <ac:picMk id="7" creationId="{AF86F3D5-779B-72BC-20CF-4E114CD251C6}"/>
          </ac:picMkLst>
        </pc:picChg>
        <pc:picChg chg="del">
          <ac:chgData name="Christophe JENTA" userId="8d1209f4831e9c53" providerId="LiveId" clId="{904B13E8-5561-4C71-BC7C-B64964A84905}" dt="2025-12-08T14:34:08.153" v="364" actId="478"/>
          <ac:picMkLst>
            <pc:docMk/>
            <pc:sldMk cId="1201420890" sldId="13664"/>
            <ac:picMk id="9" creationId="{50FC4589-2650-4B9A-09B7-CB7C3F1A9DDF}"/>
          </ac:picMkLst>
        </pc:picChg>
      </pc:sldChg>
      <pc:sldChg chg="add del">
        <pc:chgData name="Christophe JENTA" userId="8d1209f4831e9c53" providerId="LiveId" clId="{904B13E8-5561-4C71-BC7C-B64964A84905}" dt="2025-12-08T14:32:56.854" v="324"/>
        <pc:sldMkLst>
          <pc:docMk/>
          <pc:sldMk cId="3937596045" sldId="13665"/>
        </pc:sldMkLst>
      </pc:sldChg>
      <pc:sldChg chg="delSp add del mod">
        <pc:chgData name="Christophe JENTA" userId="8d1209f4831e9c53" providerId="LiveId" clId="{904B13E8-5561-4C71-BC7C-B64964A84905}" dt="2025-12-08T14:34:14.782" v="369" actId="478"/>
        <pc:sldMkLst>
          <pc:docMk/>
          <pc:sldMk cId="3308034352" sldId="13666"/>
        </pc:sldMkLst>
        <pc:picChg chg="del">
          <ac:chgData name="Christophe JENTA" userId="8d1209f4831e9c53" providerId="LiveId" clId="{904B13E8-5561-4C71-BC7C-B64964A84905}" dt="2025-12-08T14:34:13.710" v="368" actId="478"/>
          <ac:picMkLst>
            <pc:docMk/>
            <pc:sldMk cId="3308034352" sldId="13666"/>
            <ac:picMk id="2" creationId="{5F88F71A-7BEC-DCDD-54E8-074C9A9125ED}"/>
          </ac:picMkLst>
        </pc:picChg>
        <pc:picChg chg="del">
          <ac:chgData name="Christophe JENTA" userId="8d1209f4831e9c53" providerId="LiveId" clId="{904B13E8-5561-4C71-BC7C-B64964A84905}" dt="2025-12-08T14:34:14.782" v="369" actId="478"/>
          <ac:picMkLst>
            <pc:docMk/>
            <pc:sldMk cId="3308034352" sldId="13666"/>
            <ac:picMk id="4" creationId="{BA713207-449F-7D18-D400-864734127F11}"/>
          </ac:picMkLst>
        </pc:picChg>
      </pc:sldChg>
      <pc:sldChg chg="add del">
        <pc:chgData name="Christophe JENTA" userId="8d1209f4831e9c53" providerId="LiveId" clId="{904B13E8-5561-4C71-BC7C-B64964A84905}" dt="2025-12-08T14:32:56.854" v="324"/>
        <pc:sldMkLst>
          <pc:docMk/>
          <pc:sldMk cId="646322671" sldId="13667"/>
        </pc:sldMkLst>
      </pc:sldChg>
      <pc:sldChg chg="delSp modSp add del mod">
        <pc:chgData name="Christophe JENTA" userId="8d1209f4831e9c53" providerId="LiveId" clId="{904B13E8-5561-4C71-BC7C-B64964A84905}" dt="2025-12-08T14:34:25.679" v="382" actId="478"/>
        <pc:sldMkLst>
          <pc:docMk/>
          <pc:sldMk cId="1108516550" sldId="13668"/>
        </pc:sldMkLst>
        <pc:picChg chg="del">
          <ac:chgData name="Christophe JENTA" userId="8d1209f4831e9c53" providerId="LiveId" clId="{904B13E8-5561-4C71-BC7C-B64964A84905}" dt="2025-12-08T14:34:24.996" v="380" actId="478"/>
          <ac:picMkLst>
            <pc:docMk/>
            <pc:sldMk cId="1108516550" sldId="13668"/>
            <ac:picMk id="8" creationId="{5186274B-718C-1AE9-D746-10D2609B7784}"/>
          </ac:picMkLst>
        </pc:picChg>
        <pc:picChg chg="del">
          <ac:chgData name="Christophe JENTA" userId="8d1209f4831e9c53" providerId="LiveId" clId="{904B13E8-5561-4C71-BC7C-B64964A84905}" dt="2025-12-08T14:34:24.396" v="379" actId="478"/>
          <ac:picMkLst>
            <pc:docMk/>
            <pc:sldMk cId="1108516550" sldId="13668"/>
            <ac:picMk id="10" creationId="{C3103969-73E7-80AD-71A0-86268ED782F3}"/>
          </ac:picMkLst>
        </pc:picChg>
        <pc:picChg chg="del mod">
          <ac:chgData name="Christophe JENTA" userId="8d1209f4831e9c53" providerId="LiveId" clId="{904B13E8-5561-4C71-BC7C-B64964A84905}" dt="2025-12-08T14:34:25.679" v="382" actId="478"/>
          <ac:picMkLst>
            <pc:docMk/>
            <pc:sldMk cId="1108516550" sldId="13668"/>
            <ac:picMk id="22" creationId="{05105CF5-C243-CCB6-1B10-D53FF4ABF0A7}"/>
          </ac:picMkLst>
        </pc:picChg>
        <pc:picChg chg="del">
          <ac:chgData name="Christophe JENTA" userId="8d1209f4831e9c53" providerId="LiveId" clId="{904B13E8-5561-4C71-BC7C-B64964A84905}" dt="2025-12-08T14:34:23.710" v="378" actId="478"/>
          <ac:picMkLst>
            <pc:docMk/>
            <pc:sldMk cId="1108516550" sldId="13668"/>
            <ac:picMk id="23" creationId="{FA7E6450-657D-3AA7-92B8-5A28288C0683}"/>
          </ac:picMkLst>
        </pc:picChg>
      </pc:sldChg>
      <pc:sldChg chg="add del">
        <pc:chgData name="Christophe JENTA" userId="8d1209f4831e9c53" providerId="LiveId" clId="{904B13E8-5561-4C71-BC7C-B64964A84905}" dt="2025-12-08T14:32:56.854" v="324"/>
        <pc:sldMkLst>
          <pc:docMk/>
          <pc:sldMk cId="3796603639" sldId="13669"/>
        </pc:sldMkLst>
      </pc:sldChg>
      <pc:sldChg chg="add del">
        <pc:chgData name="Christophe JENTA" userId="8d1209f4831e9c53" providerId="LiveId" clId="{904B13E8-5561-4C71-BC7C-B64964A84905}" dt="2025-12-08T14:32:56.854" v="324"/>
        <pc:sldMkLst>
          <pc:docMk/>
          <pc:sldMk cId="3880596373" sldId="13670"/>
        </pc:sldMkLst>
      </pc:sldChg>
      <pc:sldChg chg="delSp modSp add del mod">
        <pc:chgData name="Christophe JENTA" userId="8d1209f4831e9c53" providerId="LiveId" clId="{904B13E8-5561-4C71-BC7C-B64964A84905}" dt="2025-12-08T14:34:55.719" v="402" actId="478"/>
        <pc:sldMkLst>
          <pc:docMk/>
          <pc:sldMk cId="1503056092" sldId="13671"/>
        </pc:sldMkLst>
        <pc:picChg chg="del mod">
          <ac:chgData name="Christophe JENTA" userId="8d1209f4831e9c53" providerId="LiveId" clId="{904B13E8-5561-4C71-BC7C-B64964A84905}" dt="2025-12-08T14:34:55.719" v="402" actId="478"/>
          <ac:picMkLst>
            <pc:docMk/>
            <pc:sldMk cId="1503056092" sldId="13671"/>
            <ac:picMk id="3" creationId="{45A2ADDF-A2CC-D023-1052-4136A0559804}"/>
          </ac:picMkLst>
        </pc:picChg>
        <pc:picChg chg="del">
          <ac:chgData name="Christophe JENTA" userId="8d1209f4831e9c53" providerId="LiveId" clId="{904B13E8-5561-4C71-BC7C-B64964A84905}" dt="2025-12-08T14:34:55.098" v="400" actId="478"/>
          <ac:picMkLst>
            <pc:docMk/>
            <pc:sldMk cId="1503056092" sldId="13671"/>
            <ac:picMk id="5" creationId="{C7ADEFF8-6108-5846-CE33-AEC0DA940787}"/>
          </ac:picMkLst>
        </pc:picChg>
      </pc:sldChg>
      <pc:sldChg chg="delSp modSp add del mod">
        <pc:chgData name="Christophe JENTA" userId="8d1209f4831e9c53" providerId="LiveId" clId="{904B13E8-5561-4C71-BC7C-B64964A84905}" dt="2025-12-08T14:34:59.281" v="405" actId="478"/>
        <pc:sldMkLst>
          <pc:docMk/>
          <pc:sldMk cId="3384854719" sldId="13672"/>
        </pc:sldMkLst>
        <pc:picChg chg="del">
          <ac:chgData name="Christophe JENTA" userId="8d1209f4831e9c53" providerId="LiveId" clId="{904B13E8-5561-4C71-BC7C-B64964A84905}" dt="2025-12-08T14:34:58.278" v="403" actId="478"/>
          <ac:picMkLst>
            <pc:docMk/>
            <pc:sldMk cId="3384854719" sldId="13672"/>
            <ac:picMk id="3" creationId="{19DD35FC-C475-CA2F-9AB7-DC57A6BE2656}"/>
          </ac:picMkLst>
        </pc:picChg>
        <pc:picChg chg="del">
          <ac:chgData name="Christophe JENTA" userId="8d1209f4831e9c53" providerId="LiveId" clId="{904B13E8-5561-4C71-BC7C-B64964A84905}" dt="2025-12-08T14:34:58.702" v="404" actId="478"/>
          <ac:picMkLst>
            <pc:docMk/>
            <pc:sldMk cId="3384854719" sldId="13672"/>
            <ac:picMk id="5" creationId="{331C7969-B2E3-3005-17D4-A9BD053F67F9}"/>
          </ac:picMkLst>
        </pc:picChg>
        <pc:picChg chg="del">
          <ac:chgData name="Christophe JENTA" userId="8d1209f4831e9c53" providerId="LiveId" clId="{904B13E8-5561-4C71-BC7C-B64964A84905}" dt="2025-12-08T14:34:59.281" v="405" actId="478"/>
          <ac:picMkLst>
            <pc:docMk/>
            <pc:sldMk cId="3384854719" sldId="13672"/>
            <ac:picMk id="9" creationId="{E8765C41-2653-8D8E-9ACA-A3CC846C6FFA}"/>
          </ac:picMkLst>
        </pc:picChg>
      </pc:sldChg>
      <pc:sldChg chg="modSp add del mod">
        <pc:chgData name="Christophe JENTA" userId="8d1209f4831e9c53" providerId="LiveId" clId="{904B13E8-5561-4C71-BC7C-B64964A84905}" dt="2025-12-08T17:02:08.647" v="426" actId="20577"/>
        <pc:sldMkLst>
          <pc:docMk/>
          <pc:sldMk cId="1120228898" sldId="13701"/>
        </pc:sldMkLst>
        <pc:spChg chg="mod">
          <ac:chgData name="Christophe JENTA" userId="8d1209f4831e9c53" providerId="LiveId" clId="{904B13E8-5561-4C71-BC7C-B64964A84905}" dt="2025-12-08T17:02:08.647" v="426" actId="20577"/>
          <ac:spMkLst>
            <pc:docMk/>
            <pc:sldMk cId="1120228898" sldId="13701"/>
            <ac:spMk id="3" creationId="{1F723BAD-0463-B5A0-D3AE-23F314A34EEC}"/>
          </ac:spMkLst>
        </pc:spChg>
      </pc:sldChg>
      <pc:sldChg chg="add del">
        <pc:chgData name="Christophe JENTA" userId="8d1209f4831e9c53" providerId="LiveId" clId="{904B13E8-5561-4C71-BC7C-B64964A84905}" dt="2025-12-08T14:32:56.854" v="324"/>
        <pc:sldMkLst>
          <pc:docMk/>
          <pc:sldMk cId="4187860858" sldId="13705"/>
        </pc:sldMkLst>
      </pc:sldChg>
      <pc:sldChg chg="modSp add del mod">
        <pc:chgData name="Christophe JENTA" userId="8d1209f4831e9c53" providerId="LiveId" clId="{904B13E8-5561-4C71-BC7C-B64964A84905}" dt="2025-12-08T14:33:11.886" v="325" actId="207"/>
        <pc:sldMkLst>
          <pc:docMk/>
          <pc:sldMk cId="266598801" sldId="13706"/>
        </pc:sldMkLst>
        <pc:spChg chg="mod">
          <ac:chgData name="Christophe JENTA" userId="8d1209f4831e9c53" providerId="LiveId" clId="{904B13E8-5561-4C71-BC7C-B64964A84905}" dt="2025-12-08T14:33:11.886" v="325" actId="207"/>
          <ac:spMkLst>
            <pc:docMk/>
            <pc:sldMk cId="266598801" sldId="13706"/>
            <ac:spMk id="169" creationId="{3BE590E6-EAE6-E318-CBF0-743EDF89609F}"/>
          </ac:spMkLst>
        </pc:spChg>
      </pc:sldChg>
      <pc:sldChg chg="modSp add del mod">
        <pc:chgData name="Christophe JENTA" userId="8d1209f4831e9c53" providerId="LiveId" clId="{904B13E8-5561-4C71-BC7C-B64964A84905}" dt="2025-12-08T14:33:15.960" v="326" actId="207"/>
        <pc:sldMkLst>
          <pc:docMk/>
          <pc:sldMk cId="431283121" sldId="13707"/>
        </pc:sldMkLst>
        <pc:spChg chg="mod">
          <ac:chgData name="Christophe JENTA" userId="8d1209f4831e9c53" providerId="LiveId" clId="{904B13E8-5561-4C71-BC7C-B64964A84905}" dt="2025-12-08T14:33:15.960" v="326" actId="207"/>
          <ac:spMkLst>
            <pc:docMk/>
            <pc:sldMk cId="431283121" sldId="13707"/>
            <ac:spMk id="169" creationId="{D5A046A1-A017-B23F-5FF9-A92EC81364A2}"/>
          </ac:spMkLst>
        </pc:spChg>
      </pc:sldChg>
      <pc:sldChg chg="delSp add del mod">
        <pc:chgData name="Christophe JENTA" userId="8d1209f4831e9c53" providerId="LiveId" clId="{904B13E8-5561-4C71-BC7C-B64964A84905}" dt="2025-12-08T14:33:23.410" v="328" actId="478"/>
        <pc:sldMkLst>
          <pc:docMk/>
          <pc:sldMk cId="2598680327" sldId="13716"/>
        </pc:sldMkLst>
        <pc:picChg chg="del">
          <ac:chgData name="Christophe JENTA" userId="8d1209f4831e9c53" providerId="LiveId" clId="{904B13E8-5561-4C71-BC7C-B64964A84905}" dt="2025-12-08T14:33:22.618" v="327" actId="478"/>
          <ac:picMkLst>
            <pc:docMk/>
            <pc:sldMk cId="2598680327" sldId="13716"/>
            <ac:picMk id="4" creationId="{1612E840-613E-3CA6-5CCA-8AB5530C8E54}"/>
          </ac:picMkLst>
        </pc:picChg>
        <pc:picChg chg="del">
          <ac:chgData name="Christophe JENTA" userId="8d1209f4831e9c53" providerId="LiveId" clId="{904B13E8-5561-4C71-BC7C-B64964A84905}" dt="2025-12-08T14:33:23.410" v="328" actId="478"/>
          <ac:picMkLst>
            <pc:docMk/>
            <pc:sldMk cId="2598680327" sldId="13716"/>
            <ac:picMk id="6" creationId="{EA17CA3E-6499-8189-25E0-251AA1A6F4CD}"/>
          </ac:picMkLst>
        </pc:picChg>
      </pc:sldChg>
      <pc:sldChg chg="delSp add del mod">
        <pc:chgData name="Christophe JENTA" userId="8d1209f4831e9c53" providerId="LiveId" clId="{904B13E8-5561-4C71-BC7C-B64964A84905}" dt="2025-12-08T14:34:15.948" v="370" actId="478"/>
        <pc:sldMkLst>
          <pc:docMk/>
          <pc:sldMk cId="2941737059" sldId="13746"/>
        </pc:sldMkLst>
        <pc:picChg chg="del">
          <ac:chgData name="Christophe JENTA" userId="8d1209f4831e9c53" providerId="LiveId" clId="{904B13E8-5561-4C71-BC7C-B64964A84905}" dt="2025-12-08T14:34:15.948" v="370" actId="478"/>
          <ac:picMkLst>
            <pc:docMk/>
            <pc:sldMk cId="2941737059" sldId="13746"/>
            <ac:picMk id="2" creationId="{BBE244BA-E1D6-324E-2E9C-88CCBB8068C1}"/>
          </ac:picMkLst>
        </pc:picChg>
      </pc:sldChg>
      <pc:sldChg chg="add del">
        <pc:chgData name="Christophe JENTA" userId="8d1209f4831e9c53" providerId="LiveId" clId="{904B13E8-5561-4C71-BC7C-B64964A84905}" dt="2025-12-08T14:32:56.854" v="324"/>
        <pc:sldMkLst>
          <pc:docMk/>
          <pc:sldMk cId="3843148199" sldId="13747"/>
        </pc:sldMkLst>
      </pc:sldChg>
      <pc:sldChg chg="add del">
        <pc:chgData name="Christophe JENTA" userId="8d1209f4831e9c53" providerId="LiveId" clId="{904B13E8-5561-4C71-BC7C-B64964A84905}" dt="2025-12-08T14:32:56.854" v="324"/>
        <pc:sldMkLst>
          <pc:docMk/>
          <pc:sldMk cId="267504529" sldId="13748"/>
        </pc:sldMkLst>
      </pc:sldChg>
      <pc:sldChg chg="delSp modSp add del mod">
        <pc:chgData name="Christophe JENTA" userId="8d1209f4831e9c53" providerId="LiveId" clId="{904B13E8-5561-4C71-BC7C-B64964A84905}" dt="2025-12-08T14:34:42.464" v="395" actId="478"/>
        <pc:sldMkLst>
          <pc:docMk/>
          <pc:sldMk cId="2779182726" sldId="13749"/>
        </pc:sldMkLst>
        <pc:picChg chg="del">
          <ac:chgData name="Christophe JENTA" userId="8d1209f4831e9c53" providerId="LiveId" clId="{904B13E8-5561-4C71-BC7C-B64964A84905}" dt="2025-12-08T14:34:41.979" v="393" actId="478"/>
          <ac:picMkLst>
            <pc:docMk/>
            <pc:sldMk cId="2779182726" sldId="13749"/>
            <ac:picMk id="2" creationId="{985B24ED-B18B-6277-0D82-05E21301655D}"/>
          </ac:picMkLst>
        </pc:picChg>
        <pc:picChg chg="del mod">
          <ac:chgData name="Christophe JENTA" userId="8d1209f4831e9c53" providerId="LiveId" clId="{904B13E8-5561-4C71-BC7C-B64964A84905}" dt="2025-12-08T14:34:42.464" v="395" actId="478"/>
          <ac:picMkLst>
            <pc:docMk/>
            <pc:sldMk cId="2779182726" sldId="13749"/>
            <ac:picMk id="4" creationId="{CCD5B9D6-72B2-4285-1B5F-C48210DCAB9A}"/>
          </ac:picMkLst>
        </pc:picChg>
      </pc:sldChg>
      <pc:sldChg chg="add del">
        <pc:chgData name="Christophe JENTA" userId="8d1209f4831e9c53" providerId="LiveId" clId="{904B13E8-5561-4C71-BC7C-B64964A84905}" dt="2025-12-08T14:32:56.854" v="324"/>
        <pc:sldMkLst>
          <pc:docMk/>
          <pc:sldMk cId="4157308058" sldId="13750"/>
        </pc:sldMkLst>
      </pc:sldChg>
      <pc:sldChg chg="delSp add del mod">
        <pc:chgData name="Christophe JENTA" userId="8d1209f4831e9c53" providerId="LiveId" clId="{904B13E8-5561-4C71-BC7C-B64964A84905}" dt="2025-12-08T14:33:35.375" v="341" actId="478"/>
        <pc:sldMkLst>
          <pc:docMk/>
          <pc:sldMk cId="2545605175" sldId="13751"/>
        </pc:sldMkLst>
        <pc:picChg chg="del">
          <ac:chgData name="Christophe JENTA" userId="8d1209f4831e9c53" providerId="LiveId" clId="{904B13E8-5561-4C71-BC7C-B64964A84905}" dt="2025-12-08T14:33:35.375" v="341" actId="478"/>
          <ac:picMkLst>
            <pc:docMk/>
            <pc:sldMk cId="2545605175" sldId="13751"/>
            <ac:picMk id="11" creationId="{DC16FF24-AC80-914D-07DE-A1CB83905B6E}"/>
          </ac:picMkLst>
        </pc:picChg>
        <pc:picChg chg="del">
          <ac:chgData name="Christophe JENTA" userId="8d1209f4831e9c53" providerId="LiveId" clId="{904B13E8-5561-4C71-BC7C-B64964A84905}" dt="2025-12-08T14:33:34.692" v="340" actId="478"/>
          <ac:picMkLst>
            <pc:docMk/>
            <pc:sldMk cId="2545605175" sldId="13751"/>
            <ac:picMk id="12" creationId="{F841E8A9-08B0-AE3E-4B0E-88AAA174B05B}"/>
          </ac:picMkLst>
        </pc:picChg>
        <pc:picChg chg="del">
          <ac:chgData name="Christophe JENTA" userId="8d1209f4831e9c53" providerId="LiveId" clId="{904B13E8-5561-4C71-BC7C-B64964A84905}" dt="2025-12-08T14:33:34.189" v="339" actId="478"/>
          <ac:picMkLst>
            <pc:docMk/>
            <pc:sldMk cId="2545605175" sldId="13751"/>
            <ac:picMk id="13" creationId="{BF65B3CC-FFD2-06E9-CD8B-CD817A3F6446}"/>
          </ac:picMkLst>
        </pc:picChg>
      </pc:sldChg>
      <pc:sldChg chg="delSp modSp add del mod">
        <pc:chgData name="Christophe JENTA" userId="8d1209f4831e9c53" providerId="LiveId" clId="{904B13E8-5561-4C71-BC7C-B64964A84905}" dt="2025-12-08T14:33:38.973" v="345" actId="478"/>
        <pc:sldMkLst>
          <pc:docMk/>
          <pc:sldMk cId="1414441873" sldId="13752"/>
        </pc:sldMkLst>
        <pc:picChg chg="del">
          <ac:chgData name="Christophe JENTA" userId="8d1209f4831e9c53" providerId="LiveId" clId="{904B13E8-5561-4C71-BC7C-B64964A84905}" dt="2025-12-08T14:33:38.973" v="345" actId="478"/>
          <ac:picMkLst>
            <pc:docMk/>
            <pc:sldMk cId="1414441873" sldId="13752"/>
            <ac:picMk id="603" creationId="{2D66EF99-2E4E-968C-4944-E322519B5123}"/>
          </ac:picMkLst>
        </pc:picChg>
        <pc:picChg chg="del mod">
          <ac:chgData name="Christophe JENTA" userId="8d1209f4831e9c53" providerId="LiveId" clId="{904B13E8-5561-4C71-BC7C-B64964A84905}" dt="2025-12-08T14:33:38.483" v="344" actId="478"/>
          <ac:picMkLst>
            <pc:docMk/>
            <pc:sldMk cId="1414441873" sldId="13752"/>
            <ac:picMk id="604" creationId="{E91DEE58-B8C6-F967-09CD-9BFFBB364280}"/>
          </ac:picMkLst>
        </pc:picChg>
        <pc:picChg chg="del">
          <ac:chgData name="Christophe JENTA" userId="8d1209f4831e9c53" providerId="LiveId" clId="{904B13E8-5561-4C71-BC7C-B64964A84905}" dt="2025-12-08T14:33:37.881" v="342" actId="478"/>
          <ac:picMkLst>
            <pc:docMk/>
            <pc:sldMk cId="1414441873" sldId="13752"/>
            <ac:picMk id="605" creationId="{80D5BB65-E102-54D9-A4D5-54B41FEBF0A7}"/>
          </ac:picMkLst>
        </pc:picChg>
      </pc:sldChg>
      <pc:sldChg chg="delSp add del mod">
        <pc:chgData name="Christophe JENTA" userId="8d1209f4831e9c53" providerId="LiveId" clId="{904B13E8-5561-4C71-BC7C-B64964A84905}" dt="2025-12-08T14:33:32.589" v="338" actId="478"/>
        <pc:sldMkLst>
          <pc:docMk/>
          <pc:sldMk cId="599703974" sldId="13753"/>
        </pc:sldMkLst>
        <pc:picChg chg="del">
          <ac:chgData name="Christophe JENTA" userId="8d1209f4831e9c53" providerId="LiveId" clId="{904B13E8-5561-4C71-BC7C-B64964A84905}" dt="2025-12-08T14:33:32.589" v="338" actId="478"/>
          <ac:picMkLst>
            <pc:docMk/>
            <pc:sldMk cId="599703974" sldId="13753"/>
            <ac:picMk id="7" creationId="{F10B9F50-67C8-BEA1-CAF0-313CBA7E74E0}"/>
          </ac:picMkLst>
        </pc:picChg>
      </pc:sldChg>
      <pc:sldChg chg="delSp add del mod">
        <pc:chgData name="Christophe JENTA" userId="8d1209f4831e9c53" providerId="LiveId" clId="{904B13E8-5561-4C71-BC7C-B64964A84905}" dt="2025-12-08T14:34:01.247" v="358" actId="478"/>
        <pc:sldMkLst>
          <pc:docMk/>
          <pc:sldMk cId="1703092992" sldId="13754"/>
        </pc:sldMkLst>
        <pc:picChg chg="del">
          <ac:chgData name="Christophe JENTA" userId="8d1209f4831e9c53" providerId="LiveId" clId="{904B13E8-5561-4C71-BC7C-B64964A84905}" dt="2025-12-08T14:34:00.803" v="357" actId="478"/>
          <ac:picMkLst>
            <pc:docMk/>
            <pc:sldMk cId="1703092992" sldId="13754"/>
            <ac:picMk id="3" creationId="{7372CB91-2816-7DA4-216F-4E90448A043C}"/>
          </ac:picMkLst>
        </pc:picChg>
        <pc:picChg chg="del">
          <ac:chgData name="Christophe JENTA" userId="8d1209f4831e9c53" providerId="LiveId" clId="{904B13E8-5561-4C71-BC7C-B64964A84905}" dt="2025-12-08T14:34:01.247" v="358" actId="478"/>
          <ac:picMkLst>
            <pc:docMk/>
            <pc:sldMk cId="1703092992" sldId="13754"/>
            <ac:picMk id="5" creationId="{8016740B-50C3-FC3A-36F1-71B3744562C6}"/>
          </ac:picMkLst>
        </pc:picChg>
      </pc:sldChg>
      <pc:sldChg chg="delSp add del mod">
        <pc:chgData name="Christophe JENTA" userId="8d1209f4831e9c53" providerId="LiveId" clId="{904B13E8-5561-4C71-BC7C-B64964A84905}" dt="2025-12-08T14:33:45.476" v="350" actId="478"/>
        <pc:sldMkLst>
          <pc:docMk/>
          <pc:sldMk cId="1486657032" sldId="13755"/>
        </pc:sldMkLst>
        <pc:picChg chg="del">
          <ac:chgData name="Christophe JENTA" userId="8d1209f4831e9c53" providerId="LiveId" clId="{904B13E8-5561-4C71-BC7C-B64964A84905}" dt="2025-12-08T14:33:45.476" v="350" actId="478"/>
          <ac:picMkLst>
            <pc:docMk/>
            <pc:sldMk cId="1486657032" sldId="13755"/>
            <ac:picMk id="5" creationId="{A85CFC3E-5C56-4F0E-17E9-0B327B2AED9F}"/>
          </ac:picMkLst>
        </pc:picChg>
        <pc:picChg chg="del">
          <ac:chgData name="Christophe JENTA" userId="8d1209f4831e9c53" providerId="LiveId" clId="{904B13E8-5561-4C71-BC7C-B64964A84905}" dt="2025-12-08T14:33:44.958" v="349" actId="478"/>
          <ac:picMkLst>
            <pc:docMk/>
            <pc:sldMk cId="1486657032" sldId="13755"/>
            <ac:picMk id="6" creationId="{437B83A1-2210-6D8B-5579-7B36E81FF2C1}"/>
          </ac:picMkLst>
        </pc:picChg>
      </pc:sldChg>
      <pc:sldChg chg="delSp add del mod">
        <pc:chgData name="Christophe JENTA" userId="8d1209f4831e9c53" providerId="LiveId" clId="{904B13E8-5561-4C71-BC7C-B64964A84905}" dt="2025-12-08T14:33:49.631" v="352" actId="478"/>
        <pc:sldMkLst>
          <pc:docMk/>
          <pc:sldMk cId="406656656" sldId="13756"/>
        </pc:sldMkLst>
        <pc:picChg chg="del">
          <ac:chgData name="Christophe JENTA" userId="8d1209f4831e9c53" providerId="LiveId" clId="{904B13E8-5561-4C71-BC7C-B64964A84905}" dt="2025-12-08T14:33:49.631" v="352" actId="478"/>
          <ac:picMkLst>
            <pc:docMk/>
            <pc:sldMk cId="406656656" sldId="13756"/>
            <ac:picMk id="8" creationId="{4A2B0059-2B11-D179-5396-4294D23FA408}"/>
          </ac:picMkLst>
        </pc:picChg>
        <pc:picChg chg="del">
          <ac:chgData name="Christophe JENTA" userId="8d1209f4831e9c53" providerId="LiveId" clId="{904B13E8-5561-4C71-BC7C-B64964A84905}" dt="2025-12-08T14:33:48.986" v="351" actId="478"/>
          <ac:picMkLst>
            <pc:docMk/>
            <pc:sldMk cId="406656656" sldId="13756"/>
            <ac:picMk id="449" creationId="{58500B00-407D-BDB7-3959-8B332BBA211E}"/>
          </ac:picMkLst>
        </pc:picChg>
      </pc:sldChg>
      <pc:sldChg chg="delSp add del mod">
        <pc:chgData name="Christophe JENTA" userId="8d1209f4831e9c53" providerId="LiveId" clId="{904B13E8-5561-4C71-BC7C-B64964A84905}" dt="2025-12-08T14:33:40.951" v="347" actId="478"/>
        <pc:sldMkLst>
          <pc:docMk/>
          <pc:sldMk cId="1267322774" sldId="13757"/>
        </pc:sldMkLst>
        <pc:picChg chg="del">
          <ac:chgData name="Christophe JENTA" userId="8d1209f4831e9c53" providerId="LiveId" clId="{904B13E8-5561-4C71-BC7C-B64964A84905}" dt="2025-12-08T14:33:40.492" v="346" actId="478"/>
          <ac:picMkLst>
            <pc:docMk/>
            <pc:sldMk cId="1267322774" sldId="13757"/>
            <ac:picMk id="600" creationId="{9B681400-BB6D-5E8C-0C01-91F2B499C390}"/>
          </ac:picMkLst>
        </pc:picChg>
        <pc:picChg chg="del">
          <ac:chgData name="Christophe JENTA" userId="8d1209f4831e9c53" providerId="LiveId" clId="{904B13E8-5561-4C71-BC7C-B64964A84905}" dt="2025-12-08T14:33:40.951" v="347" actId="478"/>
          <ac:picMkLst>
            <pc:docMk/>
            <pc:sldMk cId="1267322774" sldId="13757"/>
            <ac:picMk id="728" creationId="{B74EB1C6-E582-F46C-F9F7-1726CF1CCFF2}"/>
          </ac:picMkLst>
        </pc:picChg>
      </pc:sldChg>
      <pc:sldChg chg="add del">
        <pc:chgData name="Christophe JENTA" userId="8d1209f4831e9c53" providerId="LiveId" clId="{904B13E8-5561-4C71-BC7C-B64964A84905}" dt="2025-12-08T14:32:56.854" v="324"/>
        <pc:sldMkLst>
          <pc:docMk/>
          <pc:sldMk cId="2502215177" sldId="13760"/>
        </pc:sldMkLst>
      </pc:sldChg>
      <pc:sldChg chg="add del">
        <pc:chgData name="Christophe JENTA" userId="8d1209f4831e9c53" providerId="LiveId" clId="{904B13E8-5561-4C71-BC7C-B64964A84905}" dt="2025-12-08T14:32:56.854" v="324"/>
        <pc:sldMkLst>
          <pc:docMk/>
          <pc:sldMk cId="1284058811" sldId="13764"/>
        </pc:sldMkLst>
      </pc:sldChg>
      <pc:sldChg chg="add">
        <pc:chgData name="Christophe JENTA" userId="8d1209f4831e9c53" providerId="LiveId" clId="{904B13E8-5561-4C71-BC7C-B64964A84905}" dt="2025-12-08T14:32:56.854" v="324"/>
        <pc:sldMkLst>
          <pc:docMk/>
          <pc:sldMk cId="3426831335" sldId="13772"/>
        </pc:sldMkLst>
      </pc:sldChg>
      <pc:sldChg chg="delSp add mod">
        <pc:chgData name="Christophe JENTA" userId="8d1209f4831e9c53" providerId="LiveId" clId="{904B13E8-5561-4C71-BC7C-B64964A84905}" dt="2025-12-08T14:34:09.939" v="366" actId="478"/>
        <pc:sldMkLst>
          <pc:docMk/>
          <pc:sldMk cId="15079973" sldId="13773"/>
        </pc:sldMkLst>
        <pc:picChg chg="del">
          <ac:chgData name="Christophe JENTA" userId="8d1209f4831e9c53" providerId="LiveId" clId="{904B13E8-5561-4C71-BC7C-B64964A84905}" dt="2025-12-08T14:34:09.939" v="366" actId="478"/>
          <ac:picMkLst>
            <pc:docMk/>
            <pc:sldMk cId="15079973" sldId="13773"/>
            <ac:picMk id="4" creationId="{00D0A04A-91C9-A778-5032-525F4A038A43}"/>
          </ac:picMkLst>
        </pc:picChg>
        <pc:picChg chg="del">
          <ac:chgData name="Christophe JENTA" userId="8d1209f4831e9c53" providerId="LiveId" clId="{904B13E8-5561-4C71-BC7C-B64964A84905}" dt="2025-12-08T14:34:09.440" v="365" actId="478"/>
          <ac:picMkLst>
            <pc:docMk/>
            <pc:sldMk cId="15079973" sldId="13773"/>
            <ac:picMk id="5" creationId="{E1C88BFE-EB56-4460-FC74-C870954FFCF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46FC7D-208C-4200-80F1-58C54DF61311}" type="datetimeFigureOut">
              <a:rPr lang="fr-FR" smtClean="0"/>
              <a:t>08/06/2026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88EEF5-CB38-4A89-B626-937F0418F163}" type="slidenum">
              <a:rPr lang="fr-FR" smtClean="0"/>
              <a:t>‹N°›</a:t>
            </a:fld>
            <a:endParaRPr lang="fr-FR"/>
          </a:p>
        </p:txBody>
      </p:sp>
    </p:spTree>
    <p:extLst>
      <p:ext uri="{BB962C8B-B14F-4D97-AF65-F5344CB8AC3E}">
        <p14:creationId xmlns:p14="http://schemas.microsoft.com/office/powerpoint/2010/main" val="2113243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BE2E5-B804-E3D5-B2FA-569E1DC0764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91A436A-CE21-6063-1AD3-AA3E8897487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E2C0921-0663-45E0-D7AA-E00EC56D4E5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87473A-804E-2009-668E-3D2A4735E240}"/>
              </a:ext>
            </a:extLst>
          </p:cNvPr>
          <p:cNvSpPr>
            <a:spLocks noGrp="1"/>
          </p:cNvSpPr>
          <p:nvPr>
            <p:ph type="sldNum" sz="quarter" idx="5"/>
          </p:nvPr>
        </p:nvSpPr>
        <p:spPr/>
        <p:txBody>
          <a:bodyPr/>
          <a:lstStyle/>
          <a:p>
            <a:fld id="{8488EEF5-CB38-4A89-B626-937F0418F163}" type="slidenum">
              <a:rPr lang="fr-FR" smtClean="0"/>
              <a:t>2</a:t>
            </a:fld>
            <a:endParaRPr lang="fr-FR"/>
          </a:p>
        </p:txBody>
      </p:sp>
    </p:spTree>
    <p:extLst>
      <p:ext uri="{BB962C8B-B14F-4D97-AF65-F5344CB8AC3E}">
        <p14:creationId xmlns:p14="http://schemas.microsoft.com/office/powerpoint/2010/main" val="3414567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6C92E-AC71-1807-DE16-9CAFE724B3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C7555DF-A3B0-67D2-0510-8B68A565C0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4F2B43B-EBB5-28D9-1B3C-C1C69C19BA5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7636CB1-5C3F-ECE7-8223-DB0CF1E0BA02}"/>
              </a:ext>
            </a:extLst>
          </p:cNvPr>
          <p:cNvSpPr>
            <a:spLocks noGrp="1"/>
          </p:cNvSpPr>
          <p:nvPr>
            <p:ph type="sldNum" sz="quarter" idx="5"/>
          </p:nvPr>
        </p:nvSpPr>
        <p:spPr/>
        <p:txBody>
          <a:bodyPr/>
          <a:lstStyle/>
          <a:p>
            <a:fld id="{8488EEF5-CB38-4A89-B626-937F0418F163}" type="slidenum">
              <a:rPr lang="fr-FR" smtClean="0"/>
              <a:t>3</a:t>
            </a:fld>
            <a:endParaRPr lang="fr-FR"/>
          </a:p>
        </p:txBody>
      </p:sp>
    </p:spTree>
    <p:extLst>
      <p:ext uri="{BB962C8B-B14F-4D97-AF65-F5344CB8AC3E}">
        <p14:creationId xmlns:p14="http://schemas.microsoft.com/office/powerpoint/2010/main" val="3902981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30FAC-153B-BB34-7E22-D94E0AE33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61F65C9-8AE4-E19B-D13A-DE28263DE9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BFD7B76-5FA4-54BC-3169-9205EDD4DF9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5E14D91-D57F-F2C8-C743-5EFCC084B304}"/>
              </a:ext>
            </a:extLst>
          </p:cNvPr>
          <p:cNvSpPr>
            <a:spLocks noGrp="1"/>
          </p:cNvSpPr>
          <p:nvPr>
            <p:ph type="sldNum" sz="quarter" idx="5"/>
          </p:nvPr>
        </p:nvSpPr>
        <p:spPr/>
        <p:txBody>
          <a:bodyPr/>
          <a:lstStyle/>
          <a:p>
            <a:fld id="{8488EEF5-CB38-4A89-B626-937F0418F163}" type="slidenum">
              <a:rPr lang="fr-FR" smtClean="0"/>
              <a:t>4</a:t>
            </a:fld>
            <a:endParaRPr lang="fr-FR"/>
          </a:p>
        </p:txBody>
      </p:sp>
    </p:spTree>
    <p:extLst>
      <p:ext uri="{BB962C8B-B14F-4D97-AF65-F5344CB8AC3E}">
        <p14:creationId xmlns:p14="http://schemas.microsoft.com/office/powerpoint/2010/main" val="1784689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F67296-5B1B-9DD4-FF5A-471D2A2AD87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9043515-2F6D-9B9F-50EE-1CF1D64ED3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6E99338-FAD2-AD4F-A9BF-C4355162A2AD}"/>
              </a:ext>
            </a:extLst>
          </p:cNvPr>
          <p:cNvSpPr>
            <a:spLocks noGrp="1"/>
          </p:cNvSpPr>
          <p:nvPr>
            <p:ph type="dt" sz="half" idx="10"/>
          </p:nvPr>
        </p:nvSpPr>
        <p:spPr/>
        <p:txBody>
          <a:bodyPr/>
          <a:lstStyle/>
          <a:p>
            <a:fld id="{B539047B-FEEF-465E-84F3-3E61BB1ECC56}" type="datetimeFigureOut">
              <a:rPr lang="fr-FR" smtClean="0"/>
              <a:t>08/06/2026</a:t>
            </a:fld>
            <a:endParaRPr lang="fr-FR"/>
          </a:p>
        </p:txBody>
      </p:sp>
      <p:sp>
        <p:nvSpPr>
          <p:cNvPr id="5" name="Espace réservé du pied de page 4">
            <a:extLst>
              <a:ext uri="{FF2B5EF4-FFF2-40B4-BE49-F238E27FC236}">
                <a16:creationId xmlns:a16="http://schemas.microsoft.com/office/drawing/2014/main" id="{5744F583-B7B0-9218-E9F0-1CFAC77FD16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A487827-E836-F825-3514-B3AFD990718B}"/>
              </a:ext>
            </a:extLst>
          </p:cNvPr>
          <p:cNvSpPr>
            <a:spLocks noGrp="1"/>
          </p:cNvSpPr>
          <p:nvPr>
            <p:ph type="sldNum" sz="quarter" idx="12"/>
          </p:nvPr>
        </p:nvSpPr>
        <p:spPr/>
        <p:txBody>
          <a:bodyPr/>
          <a:lstStyle/>
          <a:p>
            <a:fld id="{78616ED5-12A0-4A83-8CC8-D89D18EFCBA8}" type="slidenum">
              <a:rPr lang="fr-FR" smtClean="0"/>
              <a:t>‹N°›</a:t>
            </a:fld>
            <a:endParaRPr lang="fr-FR"/>
          </a:p>
        </p:txBody>
      </p:sp>
    </p:spTree>
    <p:extLst>
      <p:ext uri="{BB962C8B-B14F-4D97-AF65-F5344CB8AC3E}">
        <p14:creationId xmlns:p14="http://schemas.microsoft.com/office/powerpoint/2010/main" val="1057592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0CBDD0-D9A7-49FA-CC68-F404EE8ED73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D8F4A01-CBC3-D89B-07A8-6FC0E76E028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179A791-885B-2CAD-5454-8A8053A33000}"/>
              </a:ext>
            </a:extLst>
          </p:cNvPr>
          <p:cNvSpPr>
            <a:spLocks noGrp="1"/>
          </p:cNvSpPr>
          <p:nvPr>
            <p:ph type="dt" sz="half" idx="10"/>
          </p:nvPr>
        </p:nvSpPr>
        <p:spPr/>
        <p:txBody>
          <a:bodyPr/>
          <a:lstStyle/>
          <a:p>
            <a:fld id="{B539047B-FEEF-465E-84F3-3E61BB1ECC56}" type="datetimeFigureOut">
              <a:rPr lang="fr-FR" smtClean="0"/>
              <a:t>08/06/2026</a:t>
            </a:fld>
            <a:endParaRPr lang="fr-FR"/>
          </a:p>
        </p:txBody>
      </p:sp>
      <p:sp>
        <p:nvSpPr>
          <p:cNvPr id="5" name="Espace réservé du pied de page 4">
            <a:extLst>
              <a:ext uri="{FF2B5EF4-FFF2-40B4-BE49-F238E27FC236}">
                <a16:creationId xmlns:a16="http://schemas.microsoft.com/office/drawing/2014/main" id="{E2E558C9-49C2-5367-E1F4-39841A57C66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CBF7FD8-99B2-E73F-D143-EF4F530DDA12}"/>
              </a:ext>
            </a:extLst>
          </p:cNvPr>
          <p:cNvSpPr>
            <a:spLocks noGrp="1"/>
          </p:cNvSpPr>
          <p:nvPr>
            <p:ph type="sldNum" sz="quarter" idx="12"/>
          </p:nvPr>
        </p:nvSpPr>
        <p:spPr/>
        <p:txBody>
          <a:bodyPr/>
          <a:lstStyle/>
          <a:p>
            <a:fld id="{78616ED5-12A0-4A83-8CC8-D89D18EFCBA8}" type="slidenum">
              <a:rPr lang="fr-FR" smtClean="0"/>
              <a:t>‹N°›</a:t>
            </a:fld>
            <a:endParaRPr lang="fr-FR"/>
          </a:p>
        </p:txBody>
      </p:sp>
    </p:spTree>
    <p:extLst>
      <p:ext uri="{BB962C8B-B14F-4D97-AF65-F5344CB8AC3E}">
        <p14:creationId xmlns:p14="http://schemas.microsoft.com/office/powerpoint/2010/main" val="3866917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0133D76-BE7B-987B-352F-E6E4CF2012D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9F9D6FC-9F68-B4E6-0777-1A25D950BC4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E9E2C48-DDA2-AF8F-68E8-C2C44DF4DC98}"/>
              </a:ext>
            </a:extLst>
          </p:cNvPr>
          <p:cNvSpPr>
            <a:spLocks noGrp="1"/>
          </p:cNvSpPr>
          <p:nvPr>
            <p:ph type="dt" sz="half" idx="10"/>
          </p:nvPr>
        </p:nvSpPr>
        <p:spPr/>
        <p:txBody>
          <a:bodyPr/>
          <a:lstStyle/>
          <a:p>
            <a:fld id="{B539047B-FEEF-465E-84F3-3E61BB1ECC56}" type="datetimeFigureOut">
              <a:rPr lang="fr-FR" smtClean="0"/>
              <a:t>08/06/2026</a:t>
            </a:fld>
            <a:endParaRPr lang="fr-FR"/>
          </a:p>
        </p:txBody>
      </p:sp>
      <p:sp>
        <p:nvSpPr>
          <p:cNvPr id="5" name="Espace réservé du pied de page 4">
            <a:extLst>
              <a:ext uri="{FF2B5EF4-FFF2-40B4-BE49-F238E27FC236}">
                <a16:creationId xmlns:a16="http://schemas.microsoft.com/office/drawing/2014/main" id="{126A0ACE-B8AD-ECAF-6108-A1575F60EE6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EAF0659-6A72-B598-0505-94A7ECD43B86}"/>
              </a:ext>
            </a:extLst>
          </p:cNvPr>
          <p:cNvSpPr>
            <a:spLocks noGrp="1"/>
          </p:cNvSpPr>
          <p:nvPr>
            <p:ph type="sldNum" sz="quarter" idx="12"/>
          </p:nvPr>
        </p:nvSpPr>
        <p:spPr/>
        <p:txBody>
          <a:bodyPr/>
          <a:lstStyle/>
          <a:p>
            <a:fld id="{78616ED5-12A0-4A83-8CC8-D89D18EFCBA8}" type="slidenum">
              <a:rPr lang="fr-FR" smtClean="0"/>
              <a:t>‹N°›</a:t>
            </a:fld>
            <a:endParaRPr lang="fr-FR"/>
          </a:p>
        </p:txBody>
      </p:sp>
    </p:spTree>
    <p:extLst>
      <p:ext uri="{BB962C8B-B14F-4D97-AF65-F5344CB8AC3E}">
        <p14:creationId xmlns:p14="http://schemas.microsoft.com/office/powerpoint/2010/main" val="2181058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9C6050-5FF3-A6CA-9AE3-6D01DD598CA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73BE383-F99A-4BA3-9E1E-89C146B6904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5669FF-9EDB-6F38-F1F4-B7D00C7DB323}"/>
              </a:ext>
            </a:extLst>
          </p:cNvPr>
          <p:cNvSpPr>
            <a:spLocks noGrp="1"/>
          </p:cNvSpPr>
          <p:nvPr>
            <p:ph type="dt" sz="half" idx="10"/>
          </p:nvPr>
        </p:nvSpPr>
        <p:spPr/>
        <p:txBody>
          <a:bodyPr/>
          <a:lstStyle/>
          <a:p>
            <a:fld id="{B539047B-FEEF-465E-84F3-3E61BB1ECC56}" type="datetimeFigureOut">
              <a:rPr lang="fr-FR" smtClean="0"/>
              <a:t>08/06/2026</a:t>
            </a:fld>
            <a:endParaRPr lang="fr-FR"/>
          </a:p>
        </p:txBody>
      </p:sp>
      <p:sp>
        <p:nvSpPr>
          <p:cNvPr id="5" name="Espace réservé du pied de page 4">
            <a:extLst>
              <a:ext uri="{FF2B5EF4-FFF2-40B4-BE49-F238E27FC236}">
                <a16:creationId xmlns:a16="http://schemas.microsoft.com/office/drawing/2014/main" id="{2F6B7B5B-1B2F-06A6-7CD0-4A1869E7975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399A841-3C61-18F8-FEA2-55A0455B6EE2}"/>
              </a:ext>
            </a:extLst>
          </p:cNvPr>
          <p:cNvSpPr>
            <a:spLocks noGrp="1"/>
          </p:cNvSpPr>
          <p:nvPr>
            <p:ph type="sldNum" sz="quarter" idx="12"/>
          </p:nvPr>
        </p:nvSpPr>
        <p:spPr/>
        <p:txBody>
          <a:bodyPr/>
          <a:lstStyle/>
          <a:p>
            <a:fld id="{78616ED5-12A0-4A83-8CC8-D89D18EFCBA8}" type="slidenum">
              <a:rPr lang="fr-FR" smtClean="0"/>
              <a:t>‹N°›</a:t>
            </a:fld>
            <a:endParaRPr lang="fr-FR"/>
          </a:p>
        </p:txBody>
      </p:sp>
    </p:spTree>
    <p:extLst>
      <p:ext uri="{BB962C8B-B14F-4D97-AF65-F5344CB8AC3E}">
        <p14:creationId xmlns:p14="http://schemas.microsoft.com/office/powerpoint/2010/main" val="2013842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43A4A5-DD17-E09C-079F-0BC7F32A622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AD48D810-D375-68D8-EF23-45990070B4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22DCE4D-1AFA-91E4-FC81-3342F6F27BCE}"/>
              </a:ext>
            </a:extLst>
          </p:cNvPr>
          <p:cNvSpPr>
            <a:spLocks noGrp="1"/>
          </p:cNvSpPr>
          <p:nvPr>
            <p:ph type="dt" sz="half" idx="10"/>
          </p:nvPr>
        </p:nvSpPr>
        <p:spPr/>
        <p:txBody>
          <a:bodyPr/>
          <a:lstStyle/>
          <a:p>
            <a:fld id="{B539047B-FEEF-465E-84F3-3E61BB1ECC56}" type="datetimeFigureOut">
              <a:rPr lang="fr-FR" smtClean="0"/>
              <a:t>08/06/2026</a:t>
            </a:fld>
            <a:endParaRPr lang="fr-FR"/>
          </a:p>
        </p:txBody>
      </p:sp>
      <p:sp>
        <p:nvSpPr>
          <p:cNvPr id="5" name="Espace réservé du pied de page 4">
            <a:extLst>
              <a:ext uri="{FF2B5EF4-FFF2-40B4-BE49-F238E27FC236}">
                <a16:creationId xmlns:a16="http://schemas.microsoft.com/office/drawing/2014/main" id="{0A2885DA-216C-7738-3AF0-841DD790DC4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9857197-A31A-8EDA-B76A-12CB39746749}"/>
              </a:ext>
            </a:extLst>
          </p:cNvPr>
          <p:cNvSpPr>
            <a:spLocks noGrp="1"/>
          </p:cNvSpPr>
          <p:nvPr>
            <p:ph type="sldNum" sz="quarter" idx="12"/>
          </p:nvPr>
        </p:nvSpPr>
        <p:spPr/>
        <p:txBody>
          <a:bodyPr/>
          <a:lstStyle/>
          <a:p>
            <a:fld id="{78616ED5-12A0-4A83-8CC8-D89D18EFCBA8}" type="slidenum">
              <a:rPr lang="fr-FR" smtClean="0"/>
              <a:t>‹N°›</a:t>
            </a:fld>
            <a:endParaRPr lang="fr-FR"/>
          </a:p>
        </p:txBody>
      </p:sp>
    </p:spTree>
    <p:extLst>
      <p:ext uri="{BB962C8B-B14F-4D97-AF65-F5344CB8AC3E}">
        <p14:creationId xmlns:p14="http://schemas.microsoft.com/office/powerpoint/2010/main" val="706534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3B447D-DCCA-CC9A-E414-62218BC52E7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A07D8ED-E3DD-46C4-9FCB-D8E2F6A3994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4BC07B4-5449-C4C7-FF84-E97B894C966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0C0E8F6-B64B-AE5E-0152-B684B5A5AAA8}"/>
              </a:ext>
            </a:extLst>
          </p:cNvPr>
          <p:cNvSpPr>
            <a:spLocks noGrp="1"/>
          </p:cNvSpPr>
          <p:nvPr>
            <p:ph type="dt" sz="half" idx="10"/>
          </p:nvPr>
        </p:nvSpPr>
        <p:spPr/>
        <p:txBody>
          <a:bodyPr/>
          <a:lstStyle/>
          <a:p>
            <a:fld id="{B539047B-FEEF-465E-84F3-3E61BB1ECC56}" type="datetimeFigureOut">
              <a:rPr lang="fr-FR" smtClean="0"/>
              <a:t>08/06/2026</a:t>
            </a:fld>
            <a:endParaRPr lang="fr-FR"/>
          </a:p>
        </p:txBody>
      </p:sp>
      <p:sp>
        <p:nvSpPr>
          <p:cNvPr id="6" name="Espace réservé du pied de page 5">
            <a:extLst>
              <a:ext uri="{FF2B5EF4-FFF2-40B4-BE49-F238E27FC236}">
                <a16:creationId xmlns:a16="http://schemas.microsoft.com/office/drawing/2014/main" id="{22D7EADD-F237-6481-F669-59F925EED53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2BBCC74-23B2-99FF-36CA-94CD74B63CFD}"/>
              </a:ext>
            </a:extLst>
          </p:cNvPr>
          <p:cNvSpPr>
            <a:spLocks noGrp="1"/>
          </p:cNvSpPr>
          <p:nvPr>
            <p:ph type="sldNum" sz="quarter" idx="12"/>
          </p:nvPr>
        </p:nvSpPr>
        <p:spPr/>
        <p:txBody>
          <a:bodyPr/>
          <a:lstStyle/>
          <a:p>
            <a:fld id="{78616ED5-12A0-4A83-8CC8-D89D18EFCBA8}" type="slidenum">
              <a:rPr lang="fr-FR" smtClean="0"/>
              <a:t>‹N°›</a:t>
            </a:fld>
            <a:endParaRPr lang="fr-FR"/>
          </a:p>
        </p:txBody>
      </p:sp>
    </p:spTree>
    <p:extLst>
      <p:ext uri="{BB962C8B-B14F-4D97-AF65-F5344CB8AC3E}">
        <p14:creationId xmlns:p14="http://schemas.microsoft.com/office/powerpoint/2010/main" val="2589757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706B9B-FE0E-FF30-3723-285FB6826FB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5F1CAD3-2D56-D5E8-FB5C-7135E0BAAF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84124FB-1FF6-D354-C70F-39AC85E7A1D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6587CBA-8376-91EF-A7E1-66A287D4A6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564D291-C34F-2CF1-8638-7D353E94853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E18531A-4F4C-CFC4-3697-5F9A7A9B3B55}"/>
              </a:ext>
            </a:extLst>
          </p:cNvPr>
          <p:cNvSpPr>
            <a:spLocks noGrp="1"/>
          </p:cNvSpPr>
          <p:nvPr>
            <p:ph type="dt" sz="half" idx="10"/>
          </p:nvPr>
        </p:nvSpPr>
        <p:spPr/>
        <p:txBody>
          <a:bodyPr/>
          <a:lstStyle/>
          <a:p>
            <a:fld id="{B539047B-FEEF-465E-84F3-3E61BB1ECC56}" type="datetimeFigureOut">
              <a:rPr lang="fr-FR" smtClean="0"/>
              <a:t>08/06/2026</a:t>
            </a:fld>
            <a:endParaRPr lang="fr-FR"/>
          </a:p>
        </p:txBody>
      </p:sp>
      <p:sp>
        <p:nvSpPr>
          <p:cNvPr id="8" name="Espace réservé du pied de page 7">
            <a:extLst>
              <a:ext uri="{FF2B5EF4-FFF2-40B4-BE49-F238E27FC236}">
                <a16:creationId xmlns:a16="http://schemas.microsoft.com/office/drawing/2014/main" id="{E6841637-9455-558E-C263-E9B804ADDFA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E09B2068-92F0-42E8-8B60-5EA54D3ABDB6}"/>
              </a:ext>
            </a:extLst>
          </p:cNvPr>
          <p:cNvSpPr>
            <a:spLocks noGrp="1"/>
          </p:cNvSpPr>
          <p:nvPr>
            <p:ph type="sldNum" sz="quarter" idx="12"/>
          </p:nvPr>
        </p:nvSpPr>
        <p:spPr/>
        <p:txBody>
          <a:bodyPr/>
          <a:lstStyle/>
          <a:p>
            <a:fld id="{78616ED5-12A0-4A83-8CC8-D89D18EFCBA8}" type="slidenum">
              <a:rPr lang="fr-FR" smtClean="0"/>
              <a:t>‹N°›</a:t>
            </a:fld>
            <a:endParaRPr lang="fr-FR"/>
          </a:p>
        </p:txBody>
      </p:sp>
    </p:spTree>
    <p:extLst>
      <p:ext uri="{BB962C8B-B14F-4D97-AF65-F5344CB8AC3E}">
        <p14:creationId xmlns:p14="http://schemas.microsoft.com/office/powerpoint/2010/main" val="3149498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6BE2FF-DC42-25F9-E898-255E6EA476A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1242D52-F96F-B9D9-8C87-A2BB5AC5EF92}"/>
              </a:ext>
            </a:extLst>
          </p:cNvPr>
          <p:cNvSpPr>
            <a:spLocks noGrp="1"/>
          </p:cNvSpPr>
          <p:nvPr>
            <p:ph type="dt" sz="half" idx="10"/>
          </p:nvPr>
        </p:nvSpPr>
        <p:spPr/>
        <p:txBody>
          <a:bodyPr/>
          <a:lstStyle/>
          <a:p>
            <a:fld id="{B539047B-FEEF-465E-84F3-3E61BB1ECC56}" type="datetimeFigureOut">
              <a:rPr lang="fr-FR" smtClean="0"/>
              <a:t>08/06/2026</a:t>
            </a:fld>
            <a:endParaRPr lang="fr-FR"/>
          </a:p>
        </p:txBody>
      </p:sp>
      <p:sp>
        <p:nvSpPr>
          <p:cNvPr id="4" name="Espace réservé du pied de page 3">
            <a:extLst>
              <a:ext uri="{FF2B5EF4-FFF2-40B4-BE49-F238E27FC236}">
                <a16:creationId xmlns:a16="http://schemas.microsoft.com/office/drawing/2014/main" id="{0FEA8E3B-5BD1-18E9-685F-795C67EF2E9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177FA0E-F141-F12E-2814-985562CD3BAB}"/>
              </a:ext>
            </a:extLst>
          </p:cNvPr>
          <p:cNvSpPr>
            <a:spLocks noGrp="1"/>
          </p:cNvSpPr>
          <p:nvPr>
            <p:ph type="sldNum" sz="quarter" idx="12"/>
          </p:nvPr>
        </p:nvSpPr>
        <p:spPr/>
        <p:txBody>
          <a:bodyPr/>
          <a:lstStyle/>
          <a:p>
            <a:fld id="{78616ED5-12A0-4A83-8CC8-D89D18EFCBA8}" type="slidenum">
              <a:rPr lang="fr-FR" smtClean="0"/>
              <a:t>‹N°›</a:t>
            </a:fld>
            <a:endParaRPr lang="fr-FR"/>
          </a:p>
        </p:txBody>
      </p:sp>
    </p:spTree>
    <p:extLst>
      <p:ext uri="{BB962C8B-B14F-4D97-AF65-F5344CB8AC3E}">
        <p14:creationId xmlns:p14="http://schemas.microsoft.com/office/powerpoint/2010/main" val="3245238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6C37C13-A9C7-02A1-C000-2FC52227C54C}"/>
              </a:ext>
            </a:extLst>
          </p:cNvPr>
          <p:cNvSpPr>
            <a:spLocks noGrp="1"/>
          </p:cNvSpPr>
          <p:nvPr>
            <p:ph type="dt" sz="half" idx="10"/>
          </p:nvPr>
        </p:nvSpPr>
        <p:spPr/>
        <p:txBody>
          <a:bodyPr/>
          <a:lstStyle/>
          <a:p>
            <a:fld id="{B539047B-FEEF-465E-84F3-3E61BB1ECC56}" type="datetimeFigureOut">
              <a:rPr lang="fr-FR" smtClean="0"/>
              <a:t>08/06/2026</a:t>
            </a:fld>
            <a:endParaRPr lang="fr-FR"/>
          </a:p>
        </p:txBody>
      </p:sp>
      <p:sp>
        <p:nvSpPr>
          <p:cNvPr id="3" name="Espace réservé du pied de page 2">
            <a:extLst>
              <a:ext uri="{FF2B5EF4-FFF2-40B4-BE49-F238E27FC236}">
                <a16:creationId xmlns:a16="http://schemas.microsoft.com/office/drawing/2014/main" id="{3E57F3F0-DF95-EAAC-8C98-10C2F4602B5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B2AB1A3-A832-5D80-9C2C-EFD8C9688068}"/>
              </a:ext>
            </a:extLst>
          </p:cNvPr>
          <p:cNvSpPr>
            <a:spLocks noGrp="1"/>
          </p:cNvSpPr>
          <p:nvPr>
            <p:ph type="sldNum" sz="quarter" idx="12"/>
          </p:nvPr>
        </p:nvSpPr>
        <p:spPr/>
        <p:txBody>
          <a:bodyPr/>
          <a:lstStyle/>
          <a:p>
            <a:fld id="{78616ED5-12A0-4A83-8CC8-D89D18EFCBA8}" type="slidenum">
              <a:rPr lang="fr-FR" smtClean="0"/>
              <a:t>‹N°›</a:t>
            </a:fld>
            <a:endParaRPr lang="fr-FR"/>
          </a:p>
        </p:txBody>
      </p:sp>
    </p:spTree>
    <p:extLst>
      <p:ext uri="{BB962C8B-B14F-4D97-AF65-F5344CB8AC3E}">
        <p14:creationId xmlns:p14="http://schemas.microsoft.com/office/powerpoint/2010/main" val="2958216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AC2E13-D123-1DC8-1A37-A8F18836BFC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8624102-41C9-B4B7-95F0-DADA548E2A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13FA0B1-E0C2-BD6D-6D16-C02C3205CC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1F5B9C3-92C4-E761-1530-58C914D7DA70}"/>
              </a:ext>
            </a:extLst>
          </p:cNvPr>
          <p:cNvSpPr>
            <a:spLocks noGrp="1"/>
          </p:cNvSpPr>
          <p:nvPr>
            <p:ph type="dt" sz="half" idx="10"/>
          </p:nvPr>
        </p:nvSpPr>
        <p:spPr/>
        <p:txBody>
          <a:bodyPr/>
          <a:lstStyle/>
          <a:p>
            <a:fld id="{B539047B-FEEF-465E-84F3-3E61BB1ECC56}" type="datetimeFigureOut">
              <a:rPr lang="fr-FR" smtClean="0"/>
              <a:t>08/06/2026</a:t>
            </a:fld>
            <a:endParaRPr lang="fr-FR"/>
          </a:p>
        </p:txBody>
      </p:sp>
      <p:sp>
        <p:nvSpPr>
          <p:cNvPr id="6" name="Espace réservé du pied de page 5">
            <a:extLst>
              <a:ext uri="{FF2B5EF4-FFF2-40B4-BE49-F238E27FC236}">
                <a16:creationId xmlns:a16="http://schemas.microsoft.com/office/drawing/2014/main" id="{654B34E0-06A0-68FB-22B7-48FC3217A5B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58E414D-F3D9-C9E0-C131-5F7B94936528}"/>
              </a:ext>
            </a:extLst>
          </p:cNvPr>
          <p:cNvSpPr>
            <a:spLocks noGrp="1"/>
          </p:cNvSpPr>
          <p:nvPr>
            <p:ph type="sldNum" sz="quarter" idx="12"/>
          </p:nvPr>
        </p:nvSpPr>
        <p:spPr/>
        <p:txBody>
          <a:bodyPr/>
          <a:lstStyle/>
          <a:p>
            <a:fld id="{78616ED5-12A0-4A83-8CC8-D89D18EFCBA8}" type="slidenum">
              <a:rPr lang="fr-FR" smtClean="0"/>
              <a:t>‹N°›</a:t>
            </a:fld>
            <a:endParaRPr lang="fr-FR"/>
          </a:p>
        </p:txBody>
      </p:sp>
    </p:spTree>
    <p:extLst>
      <p:ext uri="{BB962C8B-B14F-4D97-AF65-F5344CB8AC3E}">
        <p14:creationId xmlns:p14="http://schemas.microsoft.com/office/powerpoint/2010/main" val="3322007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797928-4556-A6E4-3430-4858052AA97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E031682-520A-12FF-74E1-E5E96BE869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2F12565-FA80-076D-26A5-F3D9C99839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BBE40B2-5C23-6E7D-D90B-D9DA3D5B5511}"/>
              </a:ext>
            </a:extLst>
          </p:cNvPr>
          <p:cNvSpPr>
            <a:spLocks noGrp="1"/>
          </p:cNvSpPr>
          <p:nvPr>
            <p:ph type="dt" sz="half" idx="10"/>
          </p:nvPr>
        </p:nvSpPr>
        <p:spPr/>
        <p:txBody>
          <a:bodyPr/>
          <a:lstStyle/>
          <a:p>
            <a:fld id="{B539047B-FEEF-465E-84F3-3E61BB1ECC56}" type="datetimeFigureOut">
              <a:rPr lang="fr-FR" smtClean="0"/>
              <a:t>08/06/2026</a:t>
            </a:fld>
            <a:endParaRPr lang="fr-FR"/>
          </a:p>
        </p:txBody>
      </p:sp>
      <p:sp>
        <p:nvSpPr>
          <p:cNvPr id="6" name="Espace réservé du pied de page 5">
            <a:extLst>
              <a:ext uri="{FF2B5EF4-FFF2-40B4-BE49-F238E27FC236}">
                <a16:creationId xmlns:a16="http://schemas.microsoft.com/office/drawing/2014/main" id="{82D1E4AD-C1C5-14C4-1D32-DEDA4AA1368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E2CEA53-824F-7705-56DA-06A10F841BE0}"/>
              </a:ext>
            </a:extLst>
          </p:cNvPr>
          <p:cNvSpPr>
            <a:spLocks noGrp="1"/>
          </p:cNvSpPr>
          <p:nvPr>
            <p:ph type="sldNum" sz="quarter" idx="12"/>
          </p:nvPr>
        </p:nvSpPr>
        <p:spPr/>
        <p:txBody>
          <a:bodyPr/>
          <a:lstStyle/>
          <a:p>
            <a:fld id="{78616ED5-12A0-4A83-8CC8-D89D18EFCBA8}" type="slidenum">
              <a:rPr lang="fr-FR" smtClean="0"/>
              <a:t>‹N°›</a:t>
            </a:fld>
            <a:endParaRPr lang="fr-FR"/>
          </a:p>
        </p:txBody>
      </p:sp>
    </p:spTree>
    <p:extLst>
      <p:ext uri="{BB962C8B-B14F-4D97-AF65-F5344CB8AC3E}">
        <p14:creationId xmlns:p14="http://schemas.microsoft.com/office/powerpoint/2010/main" val="648095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FB83035-2E99-264F-C75D-FAEA5AD1CB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7EB7441-AF8E-64FA-5227-5E49FCD328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172F164-3EA9-BCC7-BEB4-FEF71A53C3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39047B-FEEF-465E-84F3-3E61BB1ECC56}" type="datetimeFigureOut">
              <a:rPr lang="fr-FR" smtClean="0"/>
              <a:t>08/06/2026</a:t>
            </a:fld>
            <a:endParaRPr lang="fr-FR"/>
          </a:p>
        </p:txBody>
      </p:sp>
      <p:sp>
        <p:nvSpPr>
          <p:cNvPr id="5" name="Espace réservé du pied de page 4">
            <a:extLst>
              <a:ext uri="{FF2B5EF4-FFF2-40B4-BE49-F238E27FC236}">
                <a16:creationId xmlns:a16="http://schemas.microsoft.com/office/drawing/2014/main" id="{C73ABF87-EFF2-DC93-90CC-77800DCF9A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4855A21-142E-FC54-FFBE-1CA4E22FAA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616ED5-12A0-4A83-8CC8-D89D18EFCBA8}" type="slidenum">
              <a:rPr lang="fr-FR" smtClean="0"/>
              <a:t>‹N°›</a:t>
            </a:fld>
            <a:endParaRPr lang="fr-FR"/>
          </a:p>
        </p:txBody>
      </p:sp>
    </p:spTree>
    <p:extLst>
      <p:ext uri="{BB962C8B-B14F-4D97-AF65-F5344CB8AC3E}">
        <p14:creationId xmlns:p14="http://schemas.microsoft.com/office/powerpoint/2010/main" val="3022432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87A22-0F56-689E-8197-CFD90638E303}"/>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F4DCA225-702E-5361-3C6E-98065AB74EE5}"/>
              </a:ext>
            </a:extLst>
          </p:cNvPr>
          <p:cNvSpPr>
            <a:spLocks noGrp="1" noRot="1" noMove="1" noResize="1" noEditPoints="1" noAdjustHandles="1" noChangeArrowheads="1" noChangeShapeType="1"/>
          </p:cNvSpPr>
          <p:nvPr>
            <p:ph type="title"/>
          </p:nvPr>
        </p:nvSpPr>
        <p:spPr>
          <a:xfrm>
            <a:off x="318181" y="136525"/>
            <a:ext cx="11555638" cy="6584950"/>
          </a:xfrm>
          <a:solidFill>
            <a:srgbClr val="FFC000"/>
          </a:solidFill>
          <a:ln w="38100">
            <a:solidFill>
              <a:schemeClr val="tx1"/>
            </a:solidFill>
          </a:ln>
        </p:spPr>
        <p:txBody>
          <a:bodyPr anchor="ctr">
            <a:normAutofit/>
          </a:bodyPr>
          <a:lstStyle/>
          <a:p>
            <a:pPr algn="ctr"/>
            <a:r>
              <a:rPr lang="fr-FR" altLang="fr-FR" sz="2800" b="1" dirty="0">
                <a:latin typeface="+mn-lt"/>
                <a:cs typeface="Arial" panose="020B0604020202020204" pitchFamily="34" charset="0"/>
              </a:rPr>
              <a:t>LE PARTAGE DU MONDE, de</a:t>
            </a:r>
            <a:r>
              <a:rPr lang="fr-FR" sz="2800" b="1" dirty="0">
                <a:latin typeface="+mn-lt"/>
                <a:cs typeface="Arial" panose="020B0604020202020204" pitchFamily="34" charset="0"/>
              </a:rPr>
              <a:t> l’an 200 av. JC à nos jours</a:t>
            </a:r>
            <a:br>
              <a:rPr lang="fr-FR" sz="2800" b="1" dirty="0">
                <a:latin typeface="+mn-lt"/>
                <a:cs typeface="Arial" panose="020B0604020202020204" pitchFamily="34" charset="0"/>
              </a:rPr>
            </a:br>
            <a:r>
              <a:rPr lang="fr-FR" sz="2800" b="1" dirty="0">
                <a:latin typeface="+mn-lt"/>
                <a:cs typeface="Arial" panose="020B0604020202020204" pitchFamily="34" charset="0"/>
              </a:rPr>
              <a:t>Esquisse d’une histoire géopolitique universelle</a:t>
            </a:r>
            <a:br>
              <a:rPr lang="fr-FR" sz="2800" b="1" dirty="0">
                <a:latin typeface="+mn-lt"/>
                <a:cs typeface="Arial" panose="020B0604020202020204" pitchFamily="34" charset="0"/>
              </a:rPr>
            </a:br>
            <a:br>
              <a:rPr lang="fr-FR" sz="2800" b="1" dirty="0">
                <a:latin typeface="+mn-lt"/>
                <a:cs typeface="Arial" panose="020B0604020202020204" pitchFamily="34" charset="0"/>
              </a:rPr>
            </a:br>
            <a:r>
              <a:rPr lang="fr-FR" altLang="fr-FR" sz="2800" b="1" dirty="0">
                <a:latin typeface="+mn-lt"/>
                <a:cs typeface="Arial" panose="020B0604020202020204" pitchFamily="34" charset="0"/>
              </a:rPr>
              <a:t>Mardi 9 juin 2026 (14/14)</a:t>
            </a:r>
            <a:br>
              <a:rPr lang="fr-FR" altLang="fr-FR" sz="2800" b="1" dirty="0">
                <a:latin typeface="+mn-lt"/>
                <a:cs typeface="Arial" panose="020B0604020202020204" pitchFamily="34" charset="0"/>
              </a:rPr>
            </a:br>
            <a:br>
              <a:rPr lang="fr-FR" altLang="fr-FR" sz="2800" b="1" dirty="0">
                <a:latin typeface="+mn-lt"/>
                <a:cs typeface="Arial" panose="020B0604020202020204" pitchFamily="34" charset="0"/>
              </a:rPr>
            </a:br>
            <a:r>
              <a:rPr lang="fr-FR" altLang="fr-FR" sz="2800" b="1" dirty="0">
                <a:solidFill>
                  <a:sysClr val="windowText" lastClr="000000"/>
                </a:solidFill>
                <a:latin typeface="+mn-lt"/>
                <a:cs typeface="Arial" panose="020B0604020202020204" pitchFamily="34" charset="0"/>
              </a:rPr>
              <a:t>8</a:t>
            </a:r>
            <a:r>
              <a:rPr lang="fr-FR" altLang="fr-FR" sz="2800" b="1" baseline="30000" dirty="0">
                <a:solidFill>
                  <a:sysClr val="windowText" lastClr="000000"/>
                </a:solidFill>
                <a:latin typeface="+mn-lt"/>
                <a:cs typeface="Arial" panose="020B0604020202020204" pitchFamily="34" charset="0"/>
              </a:rPr>
              <a:t>ème</a:t>
            </a:r>
            <a:r>
              <a:rPr lang="fr-FR" altLang="fr-FR" sz="2800" b="1" dirty="0">
                <a:solidFill>
                  <a:sysClr val="windowText" lastClr="000000"/>
                </a:solidFill>
                <a:latin typeface="+mn-lt"/>
                <a:cs typeface="Arial" panose="020B0604020202020204" pitchFamily="34" charset="0"/>
              </a:rPr>
              <a:t> période : 1815-1914</a:t>
            </a:r>
            <a:br>
              <a:rPr lang="fr-FR" altLang="fr-FR" sz="2800" b="1" dirty="0">
                <a:solidFill>
                  <a:sysClr val="windowText" lastClr="000000"/>
                </a:solidFill>
                <a:latin typeface="+mn-lt"/>
                <a:cs typeface="Arial" panose="020B0604020202020204" pitchFamily="34" charset="0"/>
              </a:rPr>
            </a:br>
            <a:r>
              <a:rPr lang="fr-FR" sz="2800" b="1" kern="0" dirty="0">
                <a:solidFill>
                  <a:sysClr val="windowText" lastClr="000000"/>
                </a:solidFill>
                <a:latin typeface="+mn-lt"/>
                <a:ea typeface="Times New Roman" panose="02020603050405020304" pitchFamily="18" charset="0"/>
              </a:rPr>
              <a:t>Europe et Russie à la conquête de l’Orient et de l’Asie</a:t>
            </a:r>
            <a:br>
              <a:rPr lang="fr-FR" sz="2800" b="1" kern="0" dirty="0">
                <a:solidFill>
                  <a:sysClr val="windowText" lastClr="000000"/>
                </a:solidFill>
                <a:latin typeface="+mn-lt"/>
                <a:ea typeface="Times New Roman" panose="02020603050405020304" pitchFamily="18" charset="0"/>
              </a:rPr>
            </a:br>
            <a:br>
              <a:rPr lang="fr-FR" sz="2800" b="1" kern="0" dirty="0">
                <a:solidFill>
                  <a:sysClr val="windowText" lastClr="000000"/>
                </a:solidFill>
                <a:latin typeface="+mn-lt"/>
                <a:ea typeface="Times New Roman" panose="02020603050405020304" pitchFamily="18" charset="0"/>
              </a:rPr>
            </a:br>
            <a:r>
              <a:rPr lang="fr-FR" sz="2800" b="1" dirty="0"/>
              <a:t>1830-1914 : La conquête et la colonisation européenne de l’Afrique</a:t>
            </a:r>
            <a:br>
              <a:rPr lang="fr-FR" sz="2800" b="1" dirty="0"/>
            </a:br>
            <a:br>
              <a:rPr lang="fr-FR" sz="2800" b="1" dirty="0"/>
            </a:br>
            <a:r>
              <a:rPr lang="fr-FR" sz="2800" b="1" dirty="0"/>
              <a:t>Suite…</a:t>
            </a:r>
            <a:endParaRPr lang="fr-FR" sz="2800" dirty="0">
              <a:latin typeface="+mn-lt"/>
              <a:cs typeface="Arial" panose="020B0604020202020204" pitchFamily="34" charset="0"/>
            </a:endParaRPr>
          </a:p>
        </p:txBody>
      </p:sp>
      <p:sp>
        <p:nvSpPr>
          <p:cNvPr id="2" name="Espace réservé du numéro de diapositive 1">
            <a:extLst>
              <a:ext uri="{FF2B5EF4-FFF2-40B4-BE49-F238E27FC236}">
                <a16:creationId xmlns:a16="http://schemas.microsoft.com/office/drawing/2014/main" id="{182BA38F-A0F8-F03D-CCFF-0633CD8BEB62}"/>
              </a:ext>
            </a:extLst>
          </p:cNvPr>
          <p:cNvSpPr>
            <a:spLocks noGrp="1"/>
          </p:cNvSpPr>
          <p:nvPr>
            <p:ph type="sldNum" sz="quarter" idx="12"/>
          </p:nvPr>
        </p:nvSpPr>
        <p:spPr/>
        <p:txBody>
          <a:bodyPr/>
          <a:lstStyle/>
          <a:p>
            <a:fld id="{BA0C08FF-24FF-499B-80B5-AC5D693AFF68}" type="slidenum">
              <a:rPr lang="fr-FR" smtClean="0"/>
              <a:t>1</a:t>
            </a:fld>
            <a:endParaRPr lang="fr-FR" dirty="0"/>
          </a:p>
        </p:txBody>
      </p:sp>
    </p:spTree>
    <p:extLst>
      <p:ext uri="{BB962C8B-B14F-4D97-AF65-F5344CB8AC3E}">
        <p14:creationId xmlns:p14="http://schemas.microsoft.com/office/powerpoint/2010/main" val="3739094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D0610-9FFE-8835-F6A9-98B76A7DF3E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06B3EEE-31DA-D751-4A6F-2AF07F7E69C7}"/>
              </a:ext>
            </a:extLst>
          </p:cNvPr>
          <p:cNvSpPr/>
          <p:nvPr/>
        </p:nvSpPr>
        <p:spPr>
          <a:xfrm>
            <a:off x="75220" y="138665"/>
            <a:ext cx="6406860" cy="6124754"/>
          </a:xfrm>
          <a:prstGeom prst="rect">
            <a:avLst/>
          </a:prstGeom>
          <a:solidFill>
            <a:schemeClr val="tx2">
              <a:lumMod val="20000"/>
              <a:lumOff val="80000"/>
            </a:schemeClr>
          </a:solidFill>
          <a:ln w="38100">
            <a:solidFill>
              <a:schemeClr val="tx1"/>
            </a:solidFill>
          </a:ln>
        </p:spPr>
        <p:txBody>
          <a:bodyPr wrap="square">
            <a:spAutoFit/>
          </a:bodyPr>
          <a:lstStyle/>
          <a:p>
            <a:r>
              <a:rPr lang="fr-FR" sz="1600" b="1" dirty="0"/>
              <a:t>1824-1869 : La conquête financière française de la Régence ottomane de Tunis sous Ahmed Bey et ses descendants : Modernisation économique et réformes étatiques ; Emprunts, surendettement et mise sous tutelle financière</a:t>
            </a:r>
          </a:p>
          <a:p>
            <a:r>
              <a:rPr lang="fr-FR" sz="1600" b="1" dirty="0"/>
              <a:t>1824-1835 : Sous Hussein II, rapprochement avec la France, conquérante de l’Algérie</a:t>
            </a:r>
          </a:p>
          <a:p>
            <a:endParaRPr lang="fr-FR" sz="1600" dirty="0"/>
          </a:p>
          <a:p>
            <a:r>
              <a:rPr lang="fr-FR" sz="1600" dirty="0"/>
              <a:t>*Au début du XIXe siècle, la Régence de Tunis ; </a:t>
            </a:r>
            <a:r>
              <a:rPr lang="fr-FR" sz="1600" b="1" dirty="0"/>
              <a:t>Deux rappels…</a:t>
            </a:r>
          </a:p>
          <a:p>
            <a:endParaRPr lang="fr-FR" sz="800" dirty="0"/>
          </a:p>
          <a:p>
            <a:r>
              <a:rPr lang="fr-FR" sz="1600" dirty="0"/>
              <a:t>a) Depuis 1705, dirigée par les Husseinites, </a:t>
            </a:r>
            <a:r>
              <a:rPr lang="fr-FR" sz="1600" i="1" dirty="0"/>
              <a:t>beys</a:t>
            </a:r>
            <a:r>
              <a:rPr lang="fr-FR" sz="1600" dirty="0"/>
              <a:t> héréditaires de Tunis</a:t>
            </a:r>
          </a:p>
          <a:p>
            <a:r>
              <a:rPr lang="fr-FR" sz="1600" dirty="0"/>
              <a:t>Mais contrôlée militairement par les Turcs d’Alger et son </a:t>
            </a:r>
            <a:r>
              <a:rPr lang="fr-FR" sz="1600" i="1" dirty="0"/>
              <a:t>dey</a:t>
            </a:r>
            <a:endParaRPr lang="fr-FR" sz="1600" dirty="0"/>
          </a:p>
          <a:p>
            <a:endParaRPr lang="fr-FR" sz="1600" dirty="0"/>
          </a:p>
          <a:p>
            <a:r>
              <a:rPr lang="fr-FR" sz="1600" dirty="0"/>
              <a:t>*Malgré leur victoire de 1807, </a:t>
            </a:r>
            <a:r>
              <a:rPr lang="fr-FR" sz="1600" i="1" dirty="0"/>
              <a:t>les beys de Tunis vivaient dans la hantise d’une réaction turque.</a:t>
            </a:r>
            <a:r>
              <a:rPr lang="fr-FR" sz="1600" dirty="0"/>
              <a:t> Histoire de l’Afrique, B. Lugan, p. 411 ; </a:t>
            </a:r>
            <a:r>
              <a:rPr lang="fr-FR" sz="1600" b="1" dirty="0"/>
              <a:t>Toutefois</a:t>
            </a:r>
            <a:r>
              <a:rPr lang="fr-FR" sz="1600" dirty="0"/>
              <a:t>…</a:t>
            </a:r>
          </a:p>
          <a:p>
            <a:endParaRPr lang="fr-FR" sz="1600" dirty="0"/>
          </a:p>
          <a:p>
            <a:r>
              <a:rPr lang="fr-FR" sz="1600" dirty="0"/>
              <a:t>b) Sous les règnes de…</a:t>
            </a:r>
          </a:p>
          <a:p>
            <a:r>
              <a:rPr lang="fr-FR" sz="1600" dirty="0"/>
              <a:t>- 1759-82 : Ali II Bey ; Et…</a:t>
            </a:r>
          </a:p>
          <a:p>
            <a:r>
              <a:rPr lang="fr-FR" sz="1600" dirty="0"/>
              <a:t>- 1782-1814 : Hammouda Bey…</a:t>
            </a:r>
          </a:p>
          <a:p>
            <a:endParaRPr lang="fr-FR" sz="1600" dirty="0"/>
          </a:p>
          <a:p>
            <a:r>
              <a:rPr lang="fr-FR" sz="1600" dirty="0"/>
              <a:t>*Période de prospérité due…</a:t>
            </a:r>
          </a:p>
          <a:p>
            <a:r>
              <a:rPr lang="fr-FR" sz="1600" dirty="0"/>
              <a:t>- Aux derniers feux de la course jusqu’en 1816-18 ; Puis…</a:t>
            </a:r>
          </a:p>
          <a:p>
            <a:r>
              <a:rPr lang="fr-FR" sz="1600" dirty="0"/>
              <a:t>- Aux exportations fortement taxées de blé vers l’Europe en guerre</a:t>
            </a:r>
          </a:p>
          <a:p>
            <a:r>
              <a:rPr lang="fr-FR" sz="1600" dirty="0"/>
              <a:t>NB : Notamment grâce aux </a:t>
            </a:r>
            <a:r>
              <a:rPr lang="fr-FR" sz="1600" i="1" dirty="0"/>
              <a:t>granas</a:t>
            </a:r>
            <a:r>
              <a:rPr lang="fr-FR" sz="1600" dirty="0"/>
              <a:t>, juifs </a:t>
            </a:r>
            <a:r>
              <a:rPr lang="fr-FR" sz="1600" i="1" dirty="0"/>
              <a:t>italiens</a:t>
            </a:r>
            <a:r>
              <a:rPr lang="fr-FR" sz="1600" dirty="0"/>
              <a:t> originaires de Livourne</a:t>
            </a:r>
          </a:p>
          <a:p>
            <a:endParaRPr lang="fr-FR" sz="1600" dirty="0"/>
          </a:p>
          <a:p>
            <a:r>
              <a:rPr lang="fr-FR" sz="1600" dirty="0"/>
              <a:t>*1824…</a:t>
            </a:r>
          </a:p>
        </p:txBody>
      </p:sp>
      <p:pic>
        <p:nvPicPr>
          <p:cNvPr id="3" name="Image 2">
            <a:extLst>
              <a:ext uri="{FF2B5EF4-FFF2-40B4-BE49-F238E27FC236}">
                <a16:creationId xmlns:a16="http://schemas.microsoft.com/office/drawing/2014/main" id="{DB5EFBA6-25F6-6A2B-60C9-A567CC62829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2599" t="24727" r="2776" b="49809"/>
          <a:stretch>
            <a:fillRect/>
          </a:stretch>
        </p:blipFill>
        <p:spPr>
          <a:xfrm rot="16200000">
            <a:off x="6702136" y="27015"/>
            <a:ext cx="5225815" cy="5449113"/>
          </a:xfrm>
          <a:prstGeom prst="rect">
            <a:avLst/>
          </a:prstGeom>
          <a:ln w="38100">
            <a:solidFill>
              <a:schemeClr val="tx1"/>
            </a:solidFill>
          </a:ln>
        </p:spPr>
      </p:pic>
      <p:sp>
        <p:nvSpPr>
          <p:cNvPr id="4" name="Ellipse 3">
            <a:extLst>
              <a:ext uri="{FF2B5EF4-FFF2-40B4-BE49-F238E27FC236}">
                <a16:creationId xmlns:a16="http://schemas.microsoft.com/office/drawing/2014/main" id="{C5755C63-D36E-B35B-6718-65608A8AEFF7}"/>
              </a:ext>
            </a:extLst>
          </p:cNvPr>
          <p:cNvSpPr/>
          <p:nvPr/>
        </p:nvSpPr>
        <p:spPr>
          <a:xfrm>
            <a:off x="10130836"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9" name="Ellipse 8">
            <a:extLst>
              <a:ext uri="{FF2B5EF4-FFF2-40B4-BE49-F238E27FC236}">
                <a16:creationId xmlns:a16="http://schemas.microsoft.com/office/drawing/2014/main" id="{268D2298-94E2-1696-FBB9-C213A6167943}"/>
              </a:ext>
            </a:extLst>
          </p:cNvPr>
          <p:cNvSpPr/>
          <p:nvPr/>
        </p:nvSpPr>
        <p:spPr>
          <a:xfrm>
            <a:off x="10720116" y="176690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2" name="Ellipse 1">
            <a:extLst>
              <a:ext uri="{FF2B5EF4-FFF2-40B4-BE49-F238E27FC236}">
                <a16:creationId xmlns:a16="http://schemas.microsoft.com/office/drawing/2014/main" id="{6AC0DAE0-2300-6536-F3AE-30F97144C998}"/>
              </a:ext>
            </a:extLst>
          </p:cNvPr>
          <p:cNvSpPr/>
          <p:nvPr/>
        </p:nvSpPr>
        <p:spPr>
          <a:xfrm>
            <a:off x="8249541"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5" name="Rectangle 4">
            <a:extLst>
              <a:ext uri="{FF2B5EF4-FFF2-40B4-BE49-F238E27FC236}">
                <a16:creationId xmlns:a16="http://schemas.microsoft.com/office/drawing/2014/main" id="{C9E19793-F461-B430-DC4C-99EB974E6FDA}"/>
              </a:ext>
            </a:extLst>
          </p:cNvPr>
          <p:cNvSpPr/>
          <p:nvPr/>
        </p:nvSpPr>
        <p:spPr>
          <a:xfrm>
            <a:off x="6590486" y="2651760"/>
            <a:ext cx="5449113" cy="4145198"/>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8F0242E6-E080-8074-C0C0-A88C1CAEF3BB}"/>
              </a:ext>
            </a:extLst>
          </p:cNvPr>
          <p:cNvSpPr/>
          <p:nvPr/>
        </p:nvSpPr>
        <p:spPr>
          <a:xfrm>
            <a:off x="9944798" y="3267178"/>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Hussein</a:t>
            </a:r>
          </a:p>
          <a:p>
            <a:pPr algn="ctr">
              <a:defRPr/>
            </a:pPr>
            <a:r>
              <a:rPr lang="fr-FR" sz="900" dirty="0">
                <a:solidFill>
                  <a:schemeClr val="tx1"/>
                </a:solidFill>
              </a:rPr>
              <a:t>1705-35</a:t>
            </a:r>
            <a:endParaRPr lang="fr-FR" sz="1000" dirty="0">
              <a:solidFill>
                <a:schemeClr val="tx1"/>
              </a:solidFill>
            </a:endParaRPr>
          </a:p>
        </p:txBody>
      </p:sp>
      <p:sp>
        <p:nvSpPr>
          <p:cNvPr id="8" name="Rectangle 7">
            <a:extLst>
              <a:ext uri="{FF2B5EF4-FFF2-40B4-BE49-F238E27FC236}">
                <a16:creationId xmlns:a16="http://schemas.microsoft.com/office/drawing/2014/main" id="{29E4BEA7-37EB-FD76-C826-2F96AF9540E8}"/>
              </a:ext>
            </a:extLst>
          </p:cNvPr>
          <p:cNvSpPr/>
          <p:nvPr/>
        </p:nvSpPr>
        <p:spPr>
          <a:xfrm>
            <a:off x="9952214" y="37674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Mohammed Rachid</a:t>
            </a:r>
          </a:p>
          <a:p>
            <a:pPr algn="ctr">
              <a:defRPr/>
            </a:pPr>
            <a:r>
              <a:rPr lang="fr-FR" sz="900" dirty="0">
                <a:solidFill>
                  <a:schemeClr val="tx1"/>
                </a:solidFill>
              </a:rPr>
              <a:t>1756-59</a:t>
            </a:r>
          </a:p>
        </p:txBody>
      </p:sp>
      <p:cxnSp>
        <p:nvCxnSpPr>
          <p:cNvPr id="10" name="Connecteur droit avec flèche 9">
            <a:extLst>
              <a:ext uri="{FF2B5EF4-FFF2-40B4-BE49-F238E27FC236}">
                <a16:creationId xmlns:a16="http://schemas.microsoft.com/office/drawing/2014/main" id="{BDAB5386-FEC7-5481-C218-268CBDC34970}"/>
              </a:ext>
            </a:extLst>
          </p:cNvPr>
          <p:cNvCxnSpPr>
            <a:cxnSpLocks/>
            <a:stCxn id="7" idx="2"/>
            <a:endCxn id="8" idx="0"/>
          </p:cNvCxnSpPr>
          <p:nvPr/>
        </p:nvCxnSpPr>
        <p:spPr>
          <a:xfrm>
            <a:off x="10378473" y="3661333"/>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F323D12-F0E5-7010-C810-B749F9DA543C}"/>
              </a:ext>
            </a:extLst>
          </p:cNvPr>
          <p:cNvSpPr/>
          <p:nvPr/>
        </p:nvSpPr>
        <p:spPr>
          <a:xfrm>
            <a:off x="10867065" y="4234397"/>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Hammouda</a:t>
            </a:r>
          </a:p>
          <a:p>
            <a:pPr algn="ctr">
              <a:defRPr/>
            </a:pPr>
            <a:r>
              <a:rPr lang="fr-FR" sz="900" dirty="0">
                <a:solidFill>
                  <a:schemeClr val="tx1"/>
                </a:solidFill>
              </a:rPr>
              <a:t>1782-1814</a:t>
            </a:r>
          </a:p>
        </p:txBody>
      </p:sp>
      <p:cxnSp>
        <p:nvCxnSpPr>
          <p:cNvPr id="12" name="Connecteur droit avec flèche 11">
            <a:extLst>
              <a:ext uri="{FF2B5EF4-FFF2-40B4-BE49-F238E27FC236}">
                <a16:creationId xmlns:a16="http://schemas.microsoft.com/office/drawing/2014/main" id="{9E6D88BB-08B5-EE2B-2BB5-EF8954CA13F9}"/>
              </a:ext>
            </a:extLst>
          </p:cNvPr>
          <p:cNvCxnSpPr>
            <a:cxnSpLocks/>
            <a:stCxn id="13" idx="2"/>
            <a:endCxn id="11" idx="0"/>
          </p:cNvCxnSpPr>
          <p:nvPr/>
        </p:nvCxnSpPr>
        <p:spPr>
          <a:xfrm>
            <a:off x="11300740" y="4161636"/>
            <a:ext cx="0" cy="7276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4AC12FE-4874-77B5-AD7B-0372CAAB363C}"/>
              </a:ext>
            </a:extLst>
          </p:cNvPr>
          <p:cNvSpPr/>
          <p:nvPr/>
        </p:nvSpPr>
        <p:spPr>
          <a:xfrm>
            <a:off x="10867065" y="3767481"/>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II</a:t>
            </a:r>
          </a:p>
          <a:p>
            <a:pPr algn="ctr">
              <a:defRPr/>
            </a:pPr>
            <a:r>
              <a:rPr lang="fr-FR" sz="900" dirty="0">
                <a:solidFill>
                  <a:schemeClr val="tx1"/>
                </a:solidFill>
              </a:rPr>
              <a:t>1759-82</a:t>
            </a:r>
          </a:p>
        </p:txBody>
      </p:sp>
      <p:cxnSp>
        <p:nvCxnSpPr>
          <p:cNvPr id="14" name="Connecteur : en angle 13">
            <a:extLst>
              <a:ext uri="{FF2B5EF4-FFF2-40B4-BE49-F238E27FC236}">
                <a16:creationId xmlns:a16="http://schemas.microsoft.com/office/drawing/2014/main" id="{A2F5C79B-25A6-3CDD-7BFE-7EE99BFD11F1}"/>
              </a:ext>
            </a:extLst>
          </p:cNvPr>
          <p:cNvCxnSpPr>
            <a:cxnSpLocks/>
            <a:stCxn id="7" idx="2"/>
            <a:endCxn id="13" idx="0"/>
          </p:cNvCxnSpPr>
          <p:nvPr/>
        </p:nvCxnSpPr>
        <p:spPr>
          <a:xfrm rot="16200000" flipH="1">
            <a:off x="10786532" y="3253273"/>
            <a:ext cx="10614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F073725-1E3E-A2C4-D05C-F6B54B3AB1DD}"/>
              </a:ext>
            </a:extLst>
          </p:cNvPr>
          <p:cNvSpPr/>
          <p:nvPr/>
        </p:nvSpPr>
        <p:spPr>
          <a:xfrm>
            <a:off x="9952214"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Mahmoud</a:t>
            </a:r>
          </a:p>
          <a:p>
            <a:pPr algn="ctr">
              <a:defRPr/>
            </a:pPr>
            <a:r>
              <a:rPr lang="fr-FR" sz="800" dirty="0">
                <a:solidFill>
                  <a:schemeClr val="tx1"/>
                </a:solidFill>
              </a:rPr>
              <a:t>1814-24</a:t>
            </a:r>
            <a:endParaRPr lang="fr-FR" sz="900" dirty="0">
              <a:solidFill>
                <a:schemeClr val="tx1"/>
              </a:solidFill>
            </a:endParaRPr>
          </a:p>
        </p:txBody>
      </p:sp>
      <p:cxnSp>
        <p:nvCxnSpPr>
          <p:cNvPr id="16" name="Connecteur droit avec flèche 15">
            <a:extLst>
              <a:ext uri="{FF2B5EF4-FFF2-40B4-BE49-F238E27FC236}">
                <a16:creationId xmlns:a16="http://schemas.microsoft.com/office/drawing/2014/main" id="{8201A763-9A99-603F-1560-6F030A6DA6E6}"/>
              </a:ext>
            </a:extLst>
          </p:cNvPr>
          <p:cNvCxnSpPr>
            <a:cxnSpLocks/>
            <a:stCxn id="8" idx="2"/>
            <a:endCxn id="15" idx="0"/>
          </p:cNvCxnSpPr>
          <p:nvPr/>
        </p:nvCxnSpPr>
        <p:spPr>
          <a:xfrm>
            <a:off x="10385889" y="4161637"/>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17478CA2-C213-E489-FB4B-6CC7FE896587}"/>
              </a:ext>
            </a:extLst>
          </p:cNvPr>
          <p:cNvSpPr/>
          <p:nvPr/>
        </p:nvSpPr>
        <p:spPr>
          <a:xfrm>
            <a:off x="9952214"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Hussein II</a:t>
            </a:r>
          </a:p>
          <a:p>
            <a:pPr algn="ctr">
              <a:defRPr/>
            </a:pPr>
            <a:r>
              <a:rPr lang="fr-FR" sz="800" dirty="0">
                <a:solidFill>
                  <a:schemeClr val="tx1"/>
                </a:solidFill>
              </a:rPr>
              <a:t>1824-35</a:t>
            </a:r>
          </a:p>
        </p:txBody>
      </p:sp>
      <p:cxnSp>
        <p:nvCxnSpPr>
          <p:cNvPr id="18" name="Connecteur droit avec flèche 17">
            <a:extLst>
              <a:ext uri="{FF2B5EF4-FFF2-40B4-BE49-F238E27FC236}">
                <a16:creationId xmlns:a16="http://schemas.microsoft.com/office/drawing/2014/main" id="{BC00C4E3-325C-F01E-6D52-DA5B80A2BA0E}"/>
              </a:ext>
            </a:extLst>
          </p:cNvPr>
          <p:cNvCxnSpPr>
            <a:cxnSpLocks/>
            <a:stCxn id="15" idx="2"/>
            <a:endCxn id="17" idx="0"/>
          </p:cNvCxnSpPr>
          <p:nvPr/>
        </p:nvCxnSpPr>
        <p:spPr>
          <a:xfrm>
            <a:off x="10385889" y="4628552"/>
            <a:ext cx="0"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 en angle 18">
            <a:extLst>
              <a:ext uri="{FF2B5EF4-FFF2-40B4-BE49-F238E27FC236}">
                <a16:creationId xmlns:a16="http://schemas.microsoft.com/office/drawing/2014/main" id="{22A1B9E0-7B30-E69D-1EF6-01114C656B30}"/>
              </a:ext>
            </a:extLst>
          </p:cNvPr>
          <p:cNvCxnSpPr>
            <a:cxnSpLocks/>
            <a:stCxn id="15" idx="2"/>
            <a:endCxn id="20" idx="0"/>
          </p:cNvCxnSpPr>
          <p:nvPr/>
        </p:nvCxnSpPr>
        <p:spPr>
          <a:xfrm rot="16200000" flipH="1">
            <a:off x="10760498" y="4253942"/>
            <a:ext cx="174321" cy="92353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2051D79-87B6-DAF7-AB3A-97A052F89604}"/>
              </a:ext>
            </a:extLst>
          </p:cNvPr>
          <p:cNvSpPr/>
          <p:nvPr/>
        </p:nvSpPr>
        <p:spPr>
          <a:xfrm>
            <a:off x="10875753"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Moustapha</a:t>
            </a:r>
          </a:p>
          <a:p>
            <a:pPr algn="ctr">
              <a:defRPr/>
            </a:pPr>
            <a:r>
              <a:rPr lang="fr-FR" sz="800" dirty="0">
                <a:solidFill>
                  <a:schemeClr val="tx1"/>
                </a:solidFill>
              </a:rPr>
              <a:t>1835-37</a:t>
            </a:r>
          </a:p>
        </p:txBody>
      </p:sp>
      <p:sp>
        <p:nvSpPr>
          <p:cNvPr id="21" name="Rectangle 20">
            <a:extLst>
              <a:ext uri="{FF2B5EF4-FFF2-40B4-BE49-F238E27FC236}">
                <a16:creationId xmlns:a16="http://schemas.microsoft.com/office/drawing/2014/main" id="{164B848E-92FE-D006-BB12-9E1E4A602DC5}"/>
              </a:ext>
            </a:extLst>
          </p:cNvPr>
          <p:cNvSpPr/>
          <p:nvPr/>
        </p:nvSpPr>
        <p:spPr>
          <a:xfrm>
            <a:off x="9022531" y="537812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III</a:t>
            </a:r>
          </a:p>
          <a:p>
            <a:pPr algn="ctr">
              <a:defRPr/>
            </a:pPr>
            <a:r>
              <a:rPr lang="fr-FR" sz="800" dirty="0">
                <a:solidFill>
                  <a:schemeClr val="tx1"/>
                </a:solidFill>
              </a:rPr>
              <a:t>1882-1902</a:t>
            </a:r>
          </a:p>
        </p:txBody>
      </p:sp>
      <p:sp>
        <p:nvSpPr>
          <p:cNvPr id="22" name="Rectangle 21">
            <a:extLst>
              <a:ext uri="{FF2B5EF4-FFF2-40B4-BE49-F238E27FC236}">
                <a16:creationId xmlns:a16="http://schemas.microsoft.com/office/drawing/2014/main" id="{2364CC2D-08C6-AAB2-4D73-C7475D687475}"/>
              </a:ext>
            </a:extLst>
          </p:cNvPr>
          <p:cNvSpPr/>
          <p:nvPr/>
        </p:nvSpPr>
        <p:spPr>
          <a:xfrm>
            <a:off x="9022531"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Hédi</a:t>
            </a:r>
          </a:p>
          <a:p>
            <a:pPr algn="ctr">
              <a:defRPr/>
            </a:pPr>
            <a:r>
              <a:rPr lang="fr-FR" sz="800" dirty="0">
                <a:solidFill>
                  <a:schemeClr val="tx1"/>
                </a:solidFill>
              </a:rPr>
              <a:t>1902-06</a:t>
            </a:r>
          </a:p>
        </p:txBody>
      </p:sp>
      <p:sp>
        <p:nvSpPr>
          <p:cNvPr id="23" name="Rectangle 22">
            <a:extLst>
              <a:ext uri="{FF2B5EF4-FFF2-40B4-BE49-F238E27FC236}">
                <a16:creationId xmlns:a16="http://schemas.microsoft.com/office/drawing/2014/main" id="{33544411-889D-D8E2-7E45-B9EE9F45403D}"/>
              </a:ext>
            </a:extLst>
          </p:cNvPr>
          <p:cNvSpPr/>
          <p:nvPr/>
        </p:nvSpPr>
        <p:spPr>
          <a:xfrm>
            <a:off x="7169310" y="63251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Moncef</a:t>
            </a:r>
          </a:p>
          <a:p>
            <a:pPr algn="ctr">
              <a:defRPr/>
            </a:pPr>
            <a:r>
              <a:rPr lang="fr-FR" sz="800" dirty="0">
                <a:solidFill>
                  <a:schemeClr val="tx1"/>
                </a:solidFill>
              </a:rPr>
              <a:t>1942-43</a:t>
            </a:r>
          </a:p>
        </p:txBody>
      </p:sp>
      <p:cxnSp>
        <p:nvCxnSpPr>
          <p:cNvPr id="24" name="Connecteur droit avec flèche 23">
            <a:extLst>
              <a:ext uri="{FF2B5EF4-FFF2-40B4-BE49-F238E27FC236}">
                <a16:creationId xmlns:a16="http://schemas.microsoft.com/office/drawing/2014/main" id="{AD022BE3-94CF-B6CD-FFEC-26E5EFDC47DD}"/>
              </a:ext>
            </a:extLst>
          </p:cNvPr>
          <p:cNvCxnSpPr>
            <a:cxnSpLocks/>
            <a:stCxn id="34" idx="2"/>
            <a:endCxn id="23" idx="0"/>
          </p:cNvCxnSpPr>
          <p:nvPr/>
        </p:nvCxnSpPr>
        <p:spPr>
          <a:xfrm>
            <a:off x="7602985" y="6247561"/>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99F0DC13-2BB1-8A4F-4C7D-64549BC0F50C}"/>
              </a:ext>
            </a:extLst>
          </p:cNvPr>
          <p:cNvSpPr/>
          <p:nvPr/>
        </p:nvSpPr>
        <p:spPr>
          <a:xfrm>
            <a:off x="9022531"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endParaRPr lang="fr-FR" sz="900" dirty="0">
              <a:solidFill>
                <a:schemeClr val="tx1"/>
              </a:solidFill>
            </a:endParaRPr>
          </a:p>
        </p:txBody>
      </p:sp>
      <p:sp>
        <p:nvSpPr>
          <p:cNvPr id="26" name="Rectangle 25">
            <a:extLst>
              <a:ext uri="{FF2B5EF4-FFF2-40B4-BE49-F238E27FC236}">
                <a16:creationId xmlns:a16="http://schemas.microsoft.com/office/drawing/2014/main" id="{0A73445F-96B0-8EE1-4AD3-EAB1BA000AED}"/>
              </a:ext>
            </a:extLst>
          </p:cNvPr>
          <p:cNvSpPr/>
          <p:nvPr/>
        </p:nvSpPr>
        <p:spPr>
          <a:xfrm>
            <a:off x="9022531" y="275206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Turki</a:t>
            </a:r>
            <a:endParaRPr lang="fr-FR" sz="900" dirty="0">
              <a:solidFill>
                <a:schemeClr val="tx1"/>
              </a:solidFill>
            </a:endParaRPr>
          </a:p>
        </p:txBody>
      </p:sp>
      <p:cxnSp>
        <p:nvCxnSpPr>
          <p:cNvPr id="27" name="Connecteur : en angle 26">
            <a:extLst>
              <a:ext uri="{FF2B5EF4-FFF2-40B4-BE49-F238E27FC236}">
                <a16:creationId xmlns:a16="http://schemas.microsoft.com/office/drawing/2014/main" id="{EA25B871-6CB5-8BA0-569D-D06C07B1D2DA}"/>
              </a:ext>
            </a:extLst>
          </p:cNvPr>
          <p:cNvCxnSpPr>
            <a:cxnSpLocks/>
            <a:stCxn id="26" idx="2"/>
            <a:endCxn id="7" idx="0"/>
          </p:cNvCxnSpPr>
          <p:nvPr/>
        </p:nvCxnSpPr>
        <p:spPr>
          <a:xfrm rot="16200000" flipH="1">
            <a:off x="9856860" y="2745565"/>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22ED6F45-8B59-74AE-2A65-644DAF53C407}"/>
              </a:ext>
            </a:extLst>
          </p:cNvPr>
          <p:cNvCxnSpPr>
            <a:cxnSpLocks/>
            <a:stCxn id="26" idx="2"/>
            <a:endCxn id="25" idx="0"/>
          </p:cNvCxnSpPr>
          <p:nvPr/>
        </p:nvCxnSpPr>
        <p:spPr>
          <a:xfrm>
            <a:off x="9456206" y="3146220"/>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B5BE740C-8E6C-F23F-AE51-CE698CCC33A3}"/>
              </a:ext>
            </a:extLst>
          </p:cNvPr>
          <p:cNvSpPr/>
          <p:nvPr/>
        </p:nvSpPr>
        <p:spPr>
          <a:xfrm>
            <a:off x="9037363"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1735-56</a:t>
            </a:r>
          </a:p>
        </p:txBody>
      </p:sp>
      <p:cxnSp>
        <p:nvCxnSpPr>
          <p:cNvPr id="30" name="Connecteur droit avec flèche 29">
            <a:extLst>
              <a:ext uri="{FF2B5EF4-FFF2-40B4-BE49-F238E27FC236}">
                <a16:creationId xmlns:a16="http://schemas.microsoft.com/office/drawing/2014/main" id="{5597C237-A6A2-7273-4E61-7BBD33AD1AA8}"/>
              </a:ext>
            </a:extLst>
          </p:cNvPr>
          <p:cNvCxnSpPr>
            <a:cxnSpLocks/>
            <a:stCxn id="25" idx="2"/>
            <a:endCxn id="29" idx="0"/>
          </p:cNvCxnSpPr>
          <p:nvPr/>
        </p:nvCxnSpPr>
        <p:spPr>
          <a:xfrm>
            <a:off x="9456206" y="3661333"/>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737F9333-3A2D-D1CD-7791-D41C6DCA030E}"/>
              </a:ext>
            </a:extLst>
          </p:cNvPr>
          <p:cNvSpPr/>
          <p:nvPr/>
        </p:nvSpPr>
        <p:spPr>
          <a:xfrm>
            <a:off x="7169310"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a:p>
            <a:pPr algn="ctr">
              <a:defRPr/>
            </a:pPr>
            <a:r>
              <a:rPr lang="fr-FR" sz="800" dirty="0">
                <a:solidFill>
                  <a:schemeClr val="tx1"/>
                </a:solidFill>
              </a:rPr>
              <a:t>1855-59</a:t>
            </a:r>
          </a:p>
        </p:txBody>
      </p:sp>
      <p:sp>
        <p:nvSpPr>
          <p:cNvPr id="32" name="Rectangle 31">
            <a:extLst>
              <a:ext uri="{FF2B5EF4-FFF2-40B4-BE49-F238E27FC236}">
                <a16:creationId xmlns:a16="http://schemas.microsoft.com/office/drawing/2014/main" id="{15F6312F-1EEE-D97D-4AF6-AC5F11300FF1}"/>
              </a:ext>
            </a:extLst>
          </p:cNvPr>
          <p:cNvSpPr/>
          <p:nvPr/>
        </p:nvSpPr>
        <p:spPr>
          <a:xfrm>
            <a:off x="9944797"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Sadok</a:t>
            </a:r>
          </a:p>
          <a:p>
            <a:pPr algn="ctr">
              <a:defRPr/>
            </a:pPr>
            <a:r>
              <a:rPr lang="fr-FR" sz="800" dirty="0">
                <a:solidFill>
                  <a:schemeClr val="tx1"/>
                </a:solidFill>
              </a:rPr>
              <a:t>1859-82</a:t>
            </a:r>
          </a:p>
        </p:txBody>
      </p:sp>
      <p:cxnSp>
        <p:nvCxnSpPr>
          <p:cNvPr id="33" name="Connecteur : en angle 32">
            <a:extLst>
              <a:ext uri="{FF2B5EF4-FFF2-40B4-BE49-F238E27FC236}">
                <a16:creationId xmlns:a16="http://schemas.microsoft.com/office/drawing/2014/main" id="{9497CCEC-0B59-6FEA-6301-AE26D5FC101A}"/>
              </a:ext>
            </a:extLst>
          </p:cNvPr>
          <p:cNvCxnSpPr>
            <a:cxnSpLocks/>
            <a:stCxn id="17" idx="2"/>
            <a:endCxn id="21" idx="0"/>
          </p:cNvCxnSpPr>
          <p:nvPr/>
        </p:nvCxnSpPr>
        <p:spPr>
          <a:xfrm rot="5400000">
            <a:off x="9830498" y="4822737"/>
            <a:ext cx="181100"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F46082A5-2129-F73B-0382-C15EDD36C547}"/>
              </a:ext>
            </a:extLst>
          </p:cNvPr>
          <p:cNvSpPr/>
          <p:nvPr/>
        </p:nvSpPr>
        <p:spPr>
          <a:xfrm>
            <a:off x="7169310" y="5853406"/>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Naceur</a:t>
            </a:r>
          </a:p>
          <a:p>
            <a:pPr algn="ctr">
              <a:defRPr/>
            </a:pPr>
            <a:r>
              <a:rPr lang="fr-FR" sz="800" dirty="0">
                <a:solidFill>
                  <a:schemeClr val="tx1"/>
                </a:solidFill>
              </a:rPr>
              <a:t>1906-22</a:t>
            </a:r>
          </a:p>
        </p:txBody>
      </p:sp>
      <p:cxnSp>
        <p:nvCxnSpPr>
          <p:cNvPr id="35" name="Connecteur droit avec flèche 34">
            <a:extLst>
              <a:ext uri="{FF2B5EF4-FFF2-40B4-BE49-F238E27FC236}">
                <a16:creationId xmlns:a16="http://schemas.microsoft.com/office/drawing/2014/main" id="{F4720721-6D70-BE1C-6EBA-AAAEED65AF92}"/>
              </a:ext>
            </a:extLst>
          </p:cNvPr>
          <p:cNvCxnSpPr>
            <a:cxnSpLocks/>
            <a:stCxn id="31" idx="2"/>
            <a:endCxn id="34" idx="0"/>
          </p:cNvCxnSpPr>
          <p:nvPr/>
        </p:nvCxnSpPr>
        <p:spPr>
          <a:xfrm>
            <a:off x="7602985" y="5770922"/>
            <a:ext cx="0" cy="8248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D370B304-BABD-F2CD-7C28-CF3DB61DE7D6}"/>
              </a:ext>
            </a:extLst>
          </p:cNvPr>
          <p:cNvCxnSpPr>
            <a:cxnSpLocks/>
            <a:stCxn id="21" idx="2"/>
            <a:endCxn id="22" idx="0"/>
          </p:cNvCxnSpPr>
          <p:nvPr/>
        </p:nvCxnSpPr>
        <p:spPr>
          <a:xfrm>
            <a:off x="9456206" y="5772283"/>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0DC7F905-9326-8AD3-DAC1-479237C0A322}"/>
              </a:ext>
            </a:extLst>
          </p:cNvPr>
          <p:cNvSpPr/>
          <p:nvPr/>
        </p:nvSpPr>
        <p:spPr>
          <a:xfrm>
            <a:off x="8098992" y="537676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p:txBody>
      </p:sp>
      <p:cxnSp>
        <p:nvCxnSpPr>
          <p:cNvPr id="38" name="Connecteur : en angle 37">
            <a:extLst>
              <a:ext uri="{FF2B5EF4-FFF2-40B4-BE49-F238E27FC236}">
                <a16:creationId xmlns:a16="http://schemas.microsoft.com/office/drawing/2014/main" id="{CCC245D5-39AA-3845-6AA6-1A7C9B5FD249}"/>
              </a:ext>
            </a:extLst>
          </p:cNvPr>
          <p:cNvCxnSpPr>
            <a:cxnSpLocks/>
            <a:stCxn id="17" idx="2"/>
            <a:endCxn id="37" idx="0"/>
          </p:cNvCxnSpPr>
          <p:nvPr/>
        </p:nvCxnSpPr>
        <p:spPr>
          <a:xfrm rot="5400000">
            <a:off x="9369408" y="4360287"/>
            <a:ext cx="179740" cy="185322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D99429AD-DFCA-0969-649C-DDCAF755CA2B}"/>
              </a:ext>
            </a:extLst>
          </p:cNvPr>
          <p:cNvSpPr/>
          <p:nvPr/>
        </p:nvSpPr>
        <p:spPr>
          <a:xfrm>
            <a:off x="8098992" y="585233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Habib</a:t>
            </a:r>
          </a:p>
          <a:p>
            <a:pPr algn="ctr">
              <a:defRPr/>
            </a:pPr>
            <a:r>
              <a:rPr lang="fr-FR" sz="800" dirty="0">
                <a:solidFill>
                  <a:schemeClr val="tx1"/>
                </a:solidFill>
              </a:rPr>
              <a:t>1922-29</a:t>
            </a:r>
          </a:p>
        </p:txBody>
      </p:sp>
      <p:cxnSp>
        <p:nvCxnSpPr>
          <p:cNvPr id="40" name="Connecteur droit avec flèche 39">
            <a:extLst>
              <a:ext uri="{FF2B5EF4-FFF2-40B4-BE49-F238E27FC236}">
                <a16:creationId xmlns:a16="http://schemas.microsoft.com/office/drawing/2014/main" id="{1F006B92-CC24-9DDE-819D-4C68A79E6620}"/>
              </a:ext>
            </a:extLst>
          </p:cNvPr>
          <p:cNvCxnSpPr>
            <a:cxnSpLocks/>
            <a:stCxn id="37" idx="2"/>
            <a:endCxn id="39" idx="0"/>
          </p:cNvCxnSpPr>
          <p:nvPr/>
        </p:nvCxnSpPr>
        <p:spPr>
          <a:xfrm>
            <a:off x="8532667" y="5770923"/>
            <a:ext cx="0" cy="8141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490F3EB2-255A-589F-D9BE-656622D303BE}"/>
              </a:ext>
            </a:extLst>
          </p:cNvPr>
          <p:cNvSpPr/>
          <p:nvPr/>
        </p:nvSpPr>
        <p:spPr>
          <a:xfrm>
            <a:off x="9952214"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II</a:t>
            </a:r>
          </a:p>
          <a:p>
            <a:pPr algn="ctr">
              <a:defRPr/>
            </a:pPr>
            <a:r>
              <a:rPr lang="fr-FR" sz="800" dirty="0">
                <a:solidFill>
                  <a:schemeClr val="tx1"/>
                </a:solidFill>
              </a:rPr>
              <a:t>1929-42</a:t>
            </a:r>
          </a:p>
        </p:txBody>
      </p:sp>
      <p:cxnSp>
        <p:nvCxnSpPr>
          <p:cNvPr id="42" name="Connecteur : en angle 41">
            <a:extLst>
              <a:ext uri="{FF2B5EF4-FFF2-40B4-BE49-F238E27FC236}">
                <a16:creationId xmlns:a16="http://schemas.microsoft.com/office/drawing/2014/main" id="{9DCAB5BE-5CAC-4AF7-041E-DEDA69E1FEAB}"/>
              </a:ext>
            </a:extLst>
          </p:cNvPr>
          <p:cNvCxnSpPr>
            <a:cxnSpLocks/>
            <a:stCxn id="21" idx="2"/>
            <a:endCxn id="41" idx="0"/>
          </p:cNvCxnSpPr>
          <p:nvPr/>
        </p:nvCxnSpPr>
        <p:spPr>
          <a:xfrm rot="16200000" flipH="1">
            <a:off x="9882237" y="5346251"/>
            <a:ext cx="77621"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B517069D-769A-2C86-933E-E31C34F986B1}"/>
              </a:ext>
            </a:extLst>
          </p:cNvPr>
          <p:cNvSpPr/>
          <p:nvPr/>
        </p:nvSpPr>
        <p:spPr>
          <a:xfrm>
            <a:off x="8098992" y="632411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Lamine</a:t>
            </a:r>
          </a:p>
          <a:p>
            <a:pPr algn="ctr">
              <a:defRPr/>
            </a:pPr>
            <a:r>
              <a:rPr lang="fr-FR" sz="800" dirty="0">
                <a:solidFill>
                  <a:schemeClr val="tx1"/>
                </a:solidFill>
              </a:rPr>
              <a:t>1943-57</a:t>
            </a:r>
          </a:p>
        </p:txBody>
      </p:sp>
      <p:cxnSp>
        <p:nvCxnSpPr>
          <p:cNvPr id="44" name="Connecteur droit avec flèche 43">
            <a:extLst>
              <a:ext uri="{FF2B5EF4-FFF2-40B4-BE49-F238E27FC236}">
                <a16:creationId xmlns:a16="http://schemas.microsoft.com/office/drawing/2014/main" id="{56093AB2-4543-E54C-3224-C9DFAAD1F307}"/>
              </a:ext>
            </a:extLst>
          </p:cNvPr>
          <p:cNvCxnSpPr>
            <a:cxnSpLocks/>
            <a:stCxn id="39" idx="2"/>
            <a:endCxn id="43" idx="0"/>
          </p:cNvCxnSpPr>
          <p:nvPr/>
        </p:nvCxnSpPr>
        <p:spPr>
          <a:xfrm>
            <a:off x="8532667" y="6246490"/>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Connecteur : en angle 44">
            <a:extLst>
              <a:ext uri="{FF2B5EF4-FFF2-40B4-BE49-F238E27FC236}">
                <a16:creationId xmlns:a16="http://schemas.microsoft.com/office/drawing/2014/main" id="{B559DD51-2520-5AC0-1206-4BCFE2327ABB}"/>
              </a:ext>
            </a:extLst>
          </p:cNvPr>
          <p:cNvCxnSpPr>
            <a:cxnSpLocks/>
            <a:stCxn id="17" idx="2"/>
            <a:endCxn id="31" idx="0"/>
          </p:cNvCxnSpPr>
          <p:nvPr/>
        </p:nvCxnSpPr>
        <p:spPr>
          <a:xfrm rot="5400000">
            <a:off x="8904568" y="3895445"/>
            <a:ext cx="179739" cy="278290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eur droit avec flèche 45">
            <a:extLst>
              <a:ext uri="{FF2B5EF4-FFF2-40B4-BE49-F238E27FC236}">
                <a16:creationId xmlns:a16="http://schemas.microsoft.com/office/drawing/2014/main" id="{999D15E1-D079-7F04-EF46-40E2A5A862D4}"/>
              </a:ext>
            </a:extLst>
          </p:cNvPr>
          <p:cNvCxnSpPr>
            <a:cxnSpLocks/>
            <a:stCxn id="17" idx="2"/>
            <a:endCxn id="32" idx="0"/>
          </p:cNvCxnSpPr>
          <p:nvPr/>
        </p:nvCxnSpPr>
        <p:spPr>
          <a:xfrm flipH="1">
            <a:off x="10378472" y="5197028"/>
            <a:ext cx="7417" cy="17973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FDF66C8C-E79E-DCAF-098D-A3CF98954068}"/>
              </a:ext>
            </a:extLst>
          </p:cNvPr>
          <p:cNvSpPr/>
          <p:nvPr/>
        </p:nvSpPr>
        <p:spPr>
          <a:xfrm>
            <a:off x="10881896" y="5371349"/>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1837-55</a:t>
            </a:r>
          </a:p>
        </p:txBody>
      </p:sp>
      <p:cxnSp>
        <p:nvCxnSpPr>
          <p:cNvPr id="48" name="Connecteur droit avec flèche 47">
            <a:extLst>
              <a:ext uri="{FF2B5EF4-FFF2-40B4-BE49-F238E27FC236}">
                <a16:creationId xmlns:a16="http://schemas.microsoft.com/office/drawing/2014/main" id="{147FD40D-8C23-45AC-DB7B-F84DB89ECC6D}"/>
              </a:ext>
            </a:extLst>
          </p:cNvPr>
          <p:cNvCxnSpPr>
            <a:cxnSpLocks/>
            <a:stCxn id="20" idx="2"/>
            <a:endCxn id="47" idx="0"/>
          </p:cNvCxnSpPr>
          <p:nvPr/>
        </p:nvCxnSpPr>
        <p:spPr>
          <a:xfrm>
            <a:off x="11309428" y="5197028"/>
            <a:ext cx="6143"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F90CEE89-E1DE-F576-6A57-308B796CD0DA}"/>
              </a:ext>
            </a:extLst>
          </p:cNvPr>
          <p:cNvSpPr/>
          <p:nvPr/>
        </p:nvSpPr>
        <p:spPr>
          <a:xfrm>
            <a:off x="10875753" y="3011775"/>
            <a:ext cx="867351" cy="610936"/>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TUNIS</a:t>
            </a:r>
          </a:p>
          <a:p>
            <a:pPr algn="ctr" eaLnBrk="1" hangingPunct="1">
              <a:defRPr/>
            </a:pPr>
            <a:r>
              <a:rPr lang="fr-FR" sz="1100" b="1" dirty="0">
                <a:solidFill>
                  <a:schemeClr val="tx1"/>
                </a:solidFill>
              </a:rPr>
              <a:t>Husseinites</a:t>
            </a:r>
          </a:p>
          <a:p>
            <a:pPr algn="ctr" eaLnBrk="1" hangingPunct="1">
              <a:defRPr/>
            </a:pPr>
            <a:r>
              <a:rPr lang="fr-FR" sz="1100" dirty="0">
                <a:solidFill>
                  <a:schemeClr val="tx1"/>
                </a:solidFill>
              </a:rPr>
              <a:t>1705-1957</a:t>
            </a:r>
          </a:p>
        </p:txBody>
      </p:sp>
    </p:spTree>
    <p:extLst>
      <p:ext uri="{BB962C8B-B14F-4D97-AF65-F5344CB8AC3E}">
        <p14:creationId xmlns:p14="http://schemas.microsoft.com/office/powerpoint/2010/main" val="1311893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940AA-25CA-C058-E23A-46DCF0EA3C4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42DF161-E773-536F-398B-B0747997C3DE}"/>
              </a:ext>
            </a:extLst>
          </p:cNvPr>
          <p:cNvSpPr/>
          <p:nvPr/>
        </p:nvSpPr>
        <p:spPr>
          <a:xfrm>
            <a:off x="75220" y="138665"/>
            <a:ext cx="6406860" cy="3539430"/>
          </a:xfrm>
          <a:prstGeom prst="rect">
            <a:avLst/>
          </a:prstGeom>
          <a:solidFill>
            <a:schemeClr val="tx2">
              <a:lumMod val="20000"/>
              <a:lumOff val="80000"/>
            </a:schemeClr>
          </a:solidFill>
          <a:ln w="38100">
            <a:solidFill>
              <a:schemeClr val="tx1"/>
            </a:solidFill>
          </a:ln>
        </p:spPr>
        <p:txBody>
          <a:bodyPr wrap="square">
            <a:spAutoFit/>
          </a:bodyPr>
          <a:lstStyle/>
          <a:p>
            <a:r>
              <a:rPr lang="fr-FR" sz="1600" b="1" dirty="0"/>
              <a:t>1824-1835 : Sous Hussein II, rapprochement avec la France, conquérante de l’Algérie</a:t>
            </a:r>
          </a:p>
          <a:p>
            <a:endParaRPr lang="fr-FR" sz="1600" dirty="0"/>
          </a:p>
          <a:p>
            <a:r>
              <a:rPr lang="fr-FR" sz="1600" dirty="0"/>
              <a:t>*1824 : Le bey Hussein II monte sur le trône</a:t>
            </a:r>
          </a:p>
          <a:p>
            <a:endParaRPr lang="fr-FR" sz="1600" dirty="0"/>
          </a:p>
          <a:p>
            <a:r>
              <a:rPr lang="fr-FR" sz="1600" dirty="0"/>
              <a:t>*1827 : Deux événements extérieurs…</a:t>
            </a:r>
          </a:p>
          <a:p>
            <a:endParaRPr lang="fr-FR" sz="1600" dirty="0"/>
          </a:p>
          <a:p>
            <a:r>
              <a:rPr lang="fr-FR" sz="1600" dirty="0"/>
              <a:t>a) Oct. 1827 : La flotte ottomane est détruite à Navarin</a:t>
            </a:r>
          </a:p>
          <a:p>
            <a:r>
              <a:rPr lang="fr-FR" sz="1600" dirty="0"/>
              <a:t>NB : Dont la flotte de Tunis ; Et surtout…</a:t>
            </a:r>
          </a:p>
          <a:p>
            <a:endParaRPr lang="fr-FR" sz="1600" dirty="0"/>
          </a:p>
          <a:p>
            <a:r>
              <a:rPr lang="fr-FR" sz="1600" dirty="0"/>
              <a:t>b) Juillet 1827 : La France déclare la guerre au dey Hussein d’Alger</a:t>
            </a:r>
          </a:p>
          <a:p>
            <a:r>
              <a:rPr lang="fr-FR" sz="1600" dirty="0"/>
              <a:t>*Hussein II affiche une politique de neutralité ; Et…</a:t>
            </a:r>
          </a:p>
          <a:p>
            <a:endParaRPr lang="fr-FR" sz="1600" dirty="0"/>
          </a:p>
          <a:p>
            <a:r>
              <a:rPr lang="fr-FR" sz="1600" dirty="0"/>
              <a:t>*Juillet 1830 : Les Français s’emparent d’Alger…</a:t>
            </a:r>
          </a:p>
        </p:txBody>
      </p:sp>
      <p:pic>
        <p:nvPicPr>
          <p:cNvPr id="173" name="Image 172">
            <a:extLst>
              <a:ext uri="{FF2B5EF4-FFF2-40B4-BE49-F238E27FC236}">
                <a16:creationId xmlns:a16="http://schemas.microsoft.com/office/drawing/2014/main" id="{3B7CF922-EFD6-E2F7-5FD7-C856CC3C858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2599" t="24727" r="2776" b="49809"/>
          <a:stretch>
            <a:fillRect/>
          </a:stretch>
        </p:blipFill>
        <p:spPr>
          <a:xfrm rot="16200000">
            <a:off x="6702136" y="27015"/>
            <a:ext cx="5225815" cy="5449113"/>
          </a:xfrm>
          <a:prstGeom prst="rect">
            <a:avLst/>
          </a:prstGeom>
          <a:ln w="38100">
            <a:solidFill>
              <a:schemeClr val="tx1"/>
            </a:solidFill>
          </a:ln>
        </p:spPr>
      </p:pic>
      <p:sp>
        <p:nvSpPr>
          <p:cNvPr id="174" name="Ellipse 173">
            <a:extLst>
              <a:ext uri="{FF2B5EF4-FFF2-40B4-BE49-F238E27FC236}">
                <a16:creationId xmlns:a16="http://schemas.microsoft.com/office/drawing/2014/main" id="{316E13E8-C1D1-BCAA-7A78-9D19BB271F9C}"/>
              </a:ext>
            </a:extLst>
          </p:cNvPr>
          <p:cNvSpPr/>
          <p:nvPr/>
        </p:nvSpPr>
        <p:spPr>
          <a:xfrm>
            <a:off x="10130836"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5" name="Ellipse 174">
            <a:extLst>
              <a:ext uri="{FF2B5EF4-FFF2-40B4-BE49-F238E27FC236}">
                <a16:creationId xmlns:a16="http://schemas.microsoft.com/office/drawing/2014/main" id="{2D1CAABD-2B1E-B657-CAF0-15AE9DCA01F6}"/>
              </a:ext>
            </a:extLst>
          </p:cNvPr>
          <p:cNvSpPr/>
          <p:nvPr/>
        </p:nvSpPr>
        <p:spPr>
          <a:xfrm>
            <a:off x="10720116" y="176690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6" name="Ellipse 175">
            <a:extLst>
              <a:ext uri="{FF2B5EF4-FFF2-40B4-BE49-F238E27FC236}">
                <a16:creationId xmlns:a16="http://schemas.microsoft.com/office/drawing/2014/main" id="{DAD74451-F701-5BEA-F0A2-1704D07345B0}"/>
              </a:ext>
            </a:extLst>
          </p:cNvPr>
          <p:cNvSpPr/>
          <p:nvPr/>
        </p:nvSpPr>
        <p:spPr>
          <a:xfrm>
            <a:off x="8249541"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77" name="Rectangle 176">
            <a:extLst>
              <a:ext uri="{FF2B5EF4-FFF2-40B4-BE49-F238E27FC236}">
                <a16:creationId xmlns:a16="http://schemas.microsoft.com/office/drawing/2014/main" id="{F7DDF71E-A16D-9B21-39FA-127289B663E5}"/>
              </a:ext>
            </a:extLst>
          </p:cNvPr>
          <p:cNvSpPr/>
          <p:nvPr/>
        </p:nvSpPr>
        <p:spPr>
          <a:xfrm>
            <a:off x="6590486" y="2651760"/>
            <a:ext cx="5449113" cy="4145198"/>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a:extLst>
              <a:ext uri="{FF2B5EF4-FFF2-40B4-BE49-F238E27FC236}">
                <a16:creationId xmlns:a16="http://schemas.microsoft.com/office/drawing/2014/main" id="{398B6784-BBBB-CA9B-46AF-17EC3A7AE976}"/>
              </a:ext>
            </a:extLst>
          </p:cNvPr>
          <p:cNvSpPr/>
          <p:nvPr/>
        </p:nvSpPr>
        <p:spPr>
          <a:xfrm>
            <a:off x="9944798"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a:solidFill>
                  <a:schemeClr val="tx1"/>
                </a:solidFill>
              </a:rPr>
              <a:t>Hussein</a:t>
            </a:r>
          </a:p>
          <a:p>
            <a:pPr algn="ctr">
              <a:defRPr/>
            </a:pPr>
            <a:r>
              <a:rPr lang="fr-FR" sz="900">
                <a:solidFill>
                  <a:schemeClr val="tx1"/>
                </a:solidFill>
              </a:rPr>
              <a:t>1705-35</a:t>
            </a:r>
            <a:endParaRPr lang="fr-FR" sz="1000" dirty="0">
              <a:solidFill>
                <a:schemeClr val="tx1"/>
              </a:solidFill>
            </a:endParaRPr>
          </a:p>
        </p:txBody>
      </p:sp>
      <p:sp>
        <p:nvSpPr>
          <p:cNvPr id="180" name="Rectangle 179">
            <a:extLst>
              <a:ext uri="{FF2B5EF4-FFF2-40B4-BE49-F238E27FC236}">
                <a16:creationId xmlns:a16="http://schemas.microsoft.com/office/drawing/2014/main" id="{297FA1A4-79D4-D0EC-0F8E-5342E2F605B5}"/>
              </a:ext>
            </a:extLst>
          </p:cNvPr>
          <p:cNvSpPr/>
          <p:nvPr/>
        </p:nvSpPr>
        <p:spPr>
          <a:xfrm>
            <a:off x="9952214" y="37674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Mohammed Rachid</a:t>
            </a:r>
          </a:p>
          <a:p>
            <a:pPr algn="ctr">
              <a:defRPr/>
            </a:pPr>
            <a:r>
              <a:rPr lang="fr-FR" sz="900" dirty="0">
                <a:solidFill>
                  <a:schemeClr val="tx1"/>
                </a:solidFill>
              </a:rPr>
              <a:t>1756-59</a:t>
            </a:r>
          </a:p>
        </p:txBody>
      </p:sp>
      <p:cxnSp>
        <p:nvCxnSpPr>
          <p:cNvPr id="181" name="Connecteur droit avec flèche 180">
            <a:extLst>
              <a:ext uri="{FF2B5EF4-FFF2-40B4-BE49-F238E27FC236}">
                <a16:creationId xmlns:a16="http://schemas.microsoft.com/office/drawing/2014/main" id="{5DCB0F59-E0CE-4B4F-3F82-3D02DF5D7AD4}"/>
              </a:ext>
            </a:extLst>
          </p:cNvPr>
          <p:cNvCxnSpPr>
            <a:cxnSpLocks/>
            <a:stCxn id="179" idx="2"/>
            <a:endCxn id="180" idx="0"/>
          </p:cNvCxnSpPr>
          <p:nvPr/>
        </p:nvCxnSpPr>
        <p:spPr>
          <a:xfrm>
            <a:off x="10378473" y="3661333"/>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2" name="Rectangle 181">
            <a:extLst>
              <a:ext uri="{FF2B5EF4-FFF2-40B4-BE49-F238E27FC236}">
                <a16:creationId xmlns:a16="http://schemas.microsoft.com/office/drawing/2014/main" id="{D4052760-0B81-55F4-B427-712D405F57FA}"/>
              </a:ext>
            </a:extLst>
          </p:cNvPr>
          <p:cNvSpPr/>
          <p:nvPr/>
        </p:nvSpPr>
        <p:spPr>
          <a:xfrm>
            <a:off x="10867065"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Hammouda</a:t>
            </a:r>
          </a:p>
          <a:p>
            <a:pPr algn="ctr">
              <a:defRPr/>
            </a:pPr>
            <a:r>
              <a:rPr lang="fr-FR" sz="900" dirty="0">
                <a:solidFill>
                  <a:schemeClr val="tx1"/>
                </a:solidFill>
              </a:rPr>
              <a:t>1782-1814</a:t>
            </a:r>
          </a:p>
        </p:txBody>
      </p:sp>
      <p:cxnSp>
        <p:nvCxnSpPr>
          <p:cNvPr id="183" name="Connecteur droit avec flèche 182">
            <a:extLst>
              <a:ext uri="{FF2B5EF4-FFF2-40B4-BE49-F238E27FC236}">
                <a16:creationId xmlns:a16="http://schemas.microsoft.com/office/drawing/2014/main" id="{D66D0722-A929-02F5-9DCB-797EF1711D3A}"/>
              </a:ext>
            </a:extLst>
          </p:cNvPr>
          <p:cNvCxnSpPr>
            <a:cxnSpLocks/>
            <a:stCxn id="184" idx="2"/>
            <a:endCxn id="182" idx="0"/>
          </p:cNvCxnSpPr>
          <p:nvPr/>
        </p:nvCxnSpPr>
        <p:spPr>
          <a:xfrm>
            <a:off x="11300740" y="4161636"/>
            <a:ext cx="0" cy="7276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4" name="Rectangle 183">
            <a:extLst>
              <a:ext uri="{FF2B5EF4-FFF2-40B4-BE49-F238E27FC236}">
                <a16:creationId xmlns:a16="http://schemas.microsoft.com/office/drawing/2014/main" id="{560C60B6-C7DD-265C-4C21-3616829084E2}"/>
              </a:ext>
            </a:extLst>
          </p:cNvPr>
          <p:cNvSpPr/>
          <p:nvPr/>
        </p:nvSpPr>
        <p:spPr>
          <a:xfrm>
            <a:off x="10867065"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II</a:t>
            </a:r>
          </a:p>
          <a:p>
            <a:pPr algn="ctr">
              <a:defRPr/>
            </a:pPr>
            <a:r>
              <a:rPr lang="fr-FR" sz="900" dirty="0">
                <a:solidFill>
                  <a:schemeClr val="tx1"/>
                </a:solidFill>
              </a:rPr>
              <a:t>1759-82</a:t>
            </a:r>
          </a:p>
        </p:txBody>
      </p:sp>
      <p:cxnSp>
        <p:nvCxnSpPr>
          <p:cNvPr id="185" name="Connecteur : en angle 184">
            <a:extLst>
              <a:ext uri="{FF2B5EF4-FFF2-40B4-BE49-F238E27FC236}">
                <a16:creationId xmlns:a16="http://schemas.microsoft.com/office/drawing/2014/main" id="{AF4CD1E3-E334-43BA-A70E-D63001342695}"/>
              </a:ext>
            </a:extLst>
          </p:cNvPr>
          <p:cNvCxnSpPr>
            <a:cxnSpLocks/>
            <a:stCxn id="179" idx="2"/>
            <a:endCxn id="184" idx="0"/>
          </p:cNvCxnSpPr>
          <p:nvPr/>
        </p:nvCxnSpPr>
        <p:spPr>
          <a:xfrm rot="16200000" flipH="1">
            <a:off x="10786532" y="3253273"/>
            <a:ext cx="10614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 name="Rectangle 185">
            <a:extLst>
              <a:ext uri="{FF2B5EF4-FFF2-40B4-BE49-F238E27FC236}">
                <a16:creationId xmlns:a16="http://schemas.microsoft.com/office/drawing/2014/main" id="{5258A261-88A9-1E64-61CD-25A7DC4B6D59}"/>
              </a:ext>
            </a:extLst>
          </p:cNvPr>
          <p:cNvSpPr/>
          <p:nvPr/>
        </p:nvSpPr>
        <p:spPr>
          <a:xfrm>
            <a:off x="9952214"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Mahmoud</a:t>
            </a:r>
          </a:p>
          <a:p>
            <a:pPr algn="ctr">
              <a:defRPr/>
            </a:pPr>
            <a:r>
              <a:rPr lang="fr-FR" sz="800" dirty="0">
                <a:solidFill>
                  <a:schemeClr val="tx1"/>
                </a:solidFill>
              </a:rPr>
              <a:t>1814-24</a:t>
            </a:r>
            <a:endParaRPr lang="fr-FR" sz="900" dirty="0">
              <a:solidFill>
                <a:schemeClr val="tx1"/>
              </a:solidFill>
            </a:endParaRPr>
          </a:p>
        </p:txBody>
      </p:sp>
      <p:cxnSp>
        <p:nvCxnSpPr>
          <p:cNvPr id="187" name="Connecteur droit avec flèche 186">
            <a:extLst>
              <a:ext uri="{FF2B5EF4-FFF2-40B4-BE49-F238E27FC236}">
                <a16:creationId xmlns:a16="http://schemas.microsoft.com/office/drawing/2014/main" id="{C5164FCB-CF47-3DFE-CE58-5693F4C7D024}"/>
              </a:ext>
            </a:extLst>
          </p:cNvPr>
          <p:cNvCxnSpPr>
            <a:cxnSpLocks/>
            <a:stCxn id="180" idx="2"/>
            <a:endCxn id="186" idx="0"/>
          </p:cNvCxnSpPr>
          <p:nvPr/>
        </p:nvCxnSpPr>
        <p:spPr>
          <a:xfrm>
            <a:off x="10385889" y="4161637"/>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8" name="Rectangle 187">
            <a:extLst>
              <a:ext uri="{FF2B5EF4-FFF2-40B4-BE49-F238E27FC236}">
                <a16:creationId xmlns:a16="http://schemas.microsoft.com/office/drawing/2014/main" id="{BF88229D-3921-814E-B47E-0731B9A74AC3}"/>
              </a:ext>
            </a:extLst>
          </p:cNvPr>
          <p:cNvSpPr/>
          <p:nvPr/>
        </p:nvSpPr>
        <p:spPr>
          <a:xfrm>
            <a:off x="9952214" y="4802873"/>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Hussein II</a:t>
            </a:r>
          </a:p>
          <a:p>
            <a:pPr algn="ctr">
              <a:defRPr/>
            </a:pPr>
            <a:r>
              <a:rPr lang="fr-FR" sz="800" dirty="0">
                <a:solidFill>
                  <a:schemeClr val="tx1"/>
                </a:solidFill>
              </a:rPr>
              <a:t>1824-35</a:t>
            </a:r>
          </a:p>
        </p:txBody>
      </p:sp>
      <p:cxnSp>
        <p:nvCxnSpPr>
          <p:cNvPr id="189" name="Connecteur droit avec flèche 188">
            <a:extLst>
              <a:ext uri="{FF2B5EF4-FFF2-40B4-BE49-F238E27FC236}">
                <a16:creationId xmlns:a16="http://schemas.microsoft.com/office/drawing/2014/main" id="{3205CC9B-7AE5-F180-C248-1660C329A979}"/>
              </a:ext>
            </a:extLst>
          </p:cNvPr>
          <p:cNvCxnSpPr>
            <a:cxnSpLocks/>
            <a:stCxn id="186" idx="2"/>
            <a:endCxn id="188" idx="0"/>
          </p:cNvCxnSpPr>
          <p:nvPr/>
        </p:nvCxnSpPr>
        <p:spPr>
          <a:xfrm>
            <a:off x="10385889" y="4628552"/>
            <a:ext cx="0"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0" name="Connecteur : en angle 189">
            <a:extLst>
              <a:ext uri="{FF2B5EF4-FFF2-40B4-BE49-F238E27FC236}">
                <a16:creationId xmlns:a16="http://schemas.microsoft.com/office/drawing/2014/main" id="{E4A70DD8-FFDE-C014-15EC-1AD76DA07138}"/>
              </a:ext>
            </a:extLst>
          </p:cNvPr>
          <p:cNvCxnSpPr>
            <a:cxnSpLocks/>
            <a:stCxn id="186" idx="2"/>
            <a:endCxn id="191" idx="0"/>
          </p:cNvCxnSpPr>
          <p:nvPr/>
        </p:nvCxnSpPr>
        <p:spPr>
          <a:xfrm rot="16200000" flipH="1">
            <a:off x="10760498" y="4253942"/>
            <a:ext cx="174321" cy="92353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1" name="Rectangle 190">
            <a:extLst>
              <a:ext uri="{FF2B5EF4-FFF2-40B4-BE49-F238E27FC236}">
                <a16:creationId xmlns:a16="http://schemas.microsoft.com/office/drawing/2014/main" id="{4B2DE1C0-18B6-921B-6475-D0FEE3995C8F}"/>
              </a:ext>
            </a:extLst>
          </p:cNvPr>
          <p:cNvSpPr/>
          <p:nvPr/>
        </p:nvSpPr>
        <p:spPr>
          <a:xfrm>
            <a:off x="10875753"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Moustapha</a:t>
            </a:r>
          </a:p>
          <a:p>
            <a:pPr algn="ctr">
              <a:defRPr/>
            </a:pPr>
            <a:r>
              <a:rPr lang="fr-FR" sz="800" dirty="0">
                <a:solidFill>
                  <a:schemeClr val="tx1"/>
                </a:solidFill>
              </a:rPr>
              <a:t>1835-37</a:t>
            </a:r>
          </a:p>
        </p:txBody>
      </p:sp>
      <p:sp>
        <p:nvSpPr>
          <p:cNvPr id="192" name="Rectangle 191">
            <a:extLst>
              <a:ext uri="{FF2B5EF4-FFF2-40B4-BE49-F238E27FC236}">
                <a16:creationId xmlns:a16="http://schemas.microsoft.com/office/drawing/2014/main" id="{915F1505-350F-FE37-6F98-7F814BCA6896}"/>
              </a:ext>
            </a:extLst>
          </p:cNvPr>
          <p:cNvSpPr/>
          <p:nvPr/>
        </p:nvSpPr>
        <p:spPr>
          <a:xfrm>
            <a:off x="9022531" y="537812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III</a:t>
            </a:r>
          </a:p>
          <a:p>
            <a:pPr algn="ctr">
              <a:defRPr/>
            </a:pPr>
            <a:r>
              <a:rPr lang="fr-FR" sz="800" dirty="0">
                <a:solidFill>
                  <a:schemeClr val="tx1"/>
                </a:solidFill>
              </a:rPr>
              <a:t>1882-1902</a:t>
            </a:r>
          </a:p>
        </p:txBody>
      </p:sp>
      <p:sp>
        <p:nvSpPr>
          <p:cNvPr id="193" name="Rectangle 192">
            <a:extLst>
              <a:ext uri="{FF2B5EF4-FFF2-40B4-BE49-F238E27FC236}">
                <a16:creationId xmlns:a16="http://schemas.microsoft.com/office/drawing/2014/main" id="{3F8AB939-02A7-FA14-9A69-5E0F8898DA49}"/>
              </a:ext>
            </a:extLst>
          </p:cNvPr>
          <p:cNvSpPr/>
          <p:nvPr/>
        </p:nvSpPr>
        <p:spPr>
          <a:xfrm>
            <a:off x="9022531"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Hédi</a:t>
            </a:r>
          </a:p>
          <a:p>
            <a:pPr algn="ctr">
              <a:defRPr/>
            </a:pPr>
            <a:r>
              <a:rPr lang="fr-FR" sz="800" dirty="0">
                <a:solidFill>
                  <a:schemeClr val="tx1"/>
                </a:solidFill>
              </a:rPr>
              <a:t>1902-06</a:t>
            </a:r>
          </a:p>
        </p:txBody>
      </p:sp>
      <p:sp>
        <p:nvSpPr>
          <p:cNvPr id="194" name="Rectangle 193">
            <a:extLst>
              <a:ext uri="{FF2B5EF4-FFF2-40B4-BE49-F238E27FC236}">
                <a16:creationId xmlns:a16="http://schemas.microsoft.com/office/drawing/2014/main" id="{10588945-C745-997E-66AE-F91ABA7F5FF0}"/>
              </a:ext>
            </a:extLst>
          </p:cNvPr>
          <p:cNvSpPr/>
          <p:nvPr/>
        </p:nvSpPr>
        <p:spPr>
          <a:xfrm>
            <a:off x="7169310" y="63251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Moncef</a:t>
            </a:r>
          </a:p>
          <a:p>
            <a:pPr algn="ctr">
              <a:defRPr/>
            </a:pPr>
            <a:r>
              <a:rPr lang="fr-FR" sz="800" dirty="0">
                <a:solidFill>
                  <a:schemeClr val="tx1"/>
                </a:solidFill>
              </a:rPr>
              <a:t>1942-43</a:t>
            </a:r>
          </a:p>
        </p:txBody>
      </p:sp>
      <p:cxnSp>
        <p:nvCxnSpPr>
          <p:cNvPr id="195" name="Connecteur droit avec flèche 194">
            <a:extLst>
              <a:ext uri="{FF2B5EF4-FFF2-40B4-BE49-F238E27FC236}">
                <a16:creationId xmlns:a16="http://schemas.microsoft.com/office/drawing/2014/main" id="{FA6DD3A8-E54A-F4FB-5D90-52B7E64ECBEC}"/>
              </a:ext>
            </a:extLst>
          </p:cNvPr>
          <p:cNvCxnSpPr>
            <a:cxnSpLocks/>
            <a:stCxn id="205" idx="2"/>
            <a:endCxn id="194" idx="0"/>
          </p:cNvCxnSpPr>
          <p:nvPr/>
        </p:nvCxnSpPr>
        <p:spPr>
          <a:xfrm>
            <a:off x="7602985" y="6247561"/>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6" name="Rectangle 195">
            <a:extLst>
              <a:ext uri="{FF2B5EF4-FFF2-40B4-BE49-F238E27FC236}">
                <a16:creationId xmlns:a16="http://schemas.microsoft.com/office/drawing/2014/main" id="{7877639E-84CF-6FE0-F923-EE00E4308978}"/>
              </a:ext>
            </a:extLst>
          </p:cNvPr>
          <p:cNvSpPr/>
          <p:nvPr/>
        </p:nvSpPr>
        <p:spPr>
          <a:xfrm>
            <a:off x="9022531"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endParaRPr lang="fr-FR" sz="900" dirty="0">
              <a:solidFill>
                <a:schemeClr val="tx1"/>
              </a:solidFill>
            </a:endParaRPr>
          </a:p>
        </p:txBody>
      </p:sp>
      <p:sp>
        <p:nvSpPr>
          <p:cNvPr id="197" name="Rectangle 196">
            <a:extLst>
              <a:ext uri="{FF2B5EF4-FFF2-40B4-BE49-F238E27FC236}">
                <a16:creationId xmlns:a16="http://schemas.microsoft.com/office/drawing/2014/main" id="{93D2D514-71E9-1E0E-AE5E-E408893E9880}"/>
              </a:ext>
            </a:extLst>
          </p:cNvPr>
          <p:cNvSpPr/>
          <p:nvPr/>
        </p:nvSpPr>
        <p:spPr>
          <a:xfrm>
            <a:off x="9022531" y="275206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Turki</a:t>
            </a:r>
            <a:endParaRPr lang="fr-FR" sz="900" dirty="0">
              <a:solidFill>
                <a:schemeClr val="tx1"/>
              </a:solidFill>
            </a:endParaRPr>
          </a:p>
        </p:txBody>
      </p:sp>
      <p:cxnSp>
        <p:nvCxnSpPr>
          <p:cNvPr id="198" name="Connecteur : en angle 197">
            <a:extLst>
              <a:ext uri="{FF2B5EF4-FFF2-40B4-BE49-F238E27FC236}">
                <a16:creationId xmlns:a16="http://schemas.microsoft.com/office/drawing/2014/main" id="{89712184-B05C-CD9E-2C13-59A6ED98FF0E}"/>
              </a:ext>
            </a:extLst>
          </p:cNvPr>
          <p:cNvCxnSpPr>
            <a:cxnSpLocks/>
            <a:stCxn id="197" idx="2"/>
            <a:endCxn id="179" idx="0"/>
          </p:cNvCxnSpPr>
          <p:nvPr/>
        </p:nvCxnSpPr>
        <p:spPr>
          <a:xfrm rot="16200000" flipH="1">
            <a:off x="9856860" y="2745565"/>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Connecteur droit avec flèche 198">
            <a:extLst>
              <a:ext uri="{FF2B5EF4-FFF2-40B4-BE49-F238E27FC236}">
                <a16:creationId xmlns:a16="http://schemas.microsoft.com/office/drawing/2014/main" id="{92D1DAB4-59EF-0709-2AA6-968B0A6F0536}"/>
              </a:ext>
            </a:extLst>
          </p:cNvPr>
          <p:cNvCxnSpPr>
            <a:cxnSpLocks/>
            <a:stCxn id="197" idx="2"/>
            <a:endCxn id="196" idx="0"/>
          </p:cNvCxnSpPr>
          <p:nvPr/>
        </p:nvCxnSpPr>
        <p:spPr>
          <a:xfrm>
            <a:off x="9456206" y="3146220"/>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0" name="Rectangle 199">
            <a:extLst>
              <a:ext uri="{FF2B5EF4-FFF2-40B4-BE49-F238E27FC236}">
                <a16:creationId xmlns:a16="http://schemas.microsoft.com/office/drawing/2014/main" id="{85D8A378-ADEC-5FDF-AD66-F7E5AB3D8ADA}"/>
              </a:ext>
            </a:extLst>
          </p:cNvPr>
          <p:cNvSpPr/>
          <p:nvPr/>
        </p:nvSpPr>
        <p:spPr>
          <a:xfrm>
            <a:off x="9037363"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1735-56</a:t>
            </a:r>
          </a:p>
        </p:txBody>
      </p:sp>
      <p:cxnSp>
        <p:nvCxnSpPr>
          <p:cNvPr id="201" name="Connecteur droit avec flèche 200">
            <a:extLst>
              <a:ext uri="{FF2B5EF4-FFF2-40B4-BE49-F238E27FC236}">
                <a16:creationId xmlns:a16="http://schemas.microsoft.com/office/drawing/2014/main" id="{51751468-DDAB-2F56-A227-D6EDBF9ECAF1}"/>
              </a:ext>
            </a:extLst>
          </p:cNvPr>
          <p:cNvCxnSpPr>
            <a:cxnSpLocks/>
            <a:stCxn id="196" idx="2"/>
            <a:endCxn id="200" idx="0"/>
          </p:cNvCxnSpPr>
          <p:nvPr/>
        </p:nvCxnSpPr>
        <p:spPr>
          <a:xfrm>
            <a:off x="9456206" y="3661333"/>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2" name="Rectangle 201">
            <a:extLst>
              <a:ext uri="{FF2B5EF4-FFF2-40B4-BE49-F238E27FC236}">
                <a16:creationId xmlns:a16="http://schemas.microsoft.com/office/drawing/2014/main" id="{623FE917-3156-7381-37FD-7C408687635D}"/>
              </a:ext>
            </a:extLst>
          </p:cNvPr>
          <p:cNvSpPr/>
          <p:nvPr/>
        </p:nvSpPr>
        <p:spPr>
          <a:xfrm>
            <a:off x="7169310"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a:p>
            <a:pPr algn="ctr">
              <a:defRPr/>
            </a:pPr>
            <a:r>
              <a:rPr lang="fr-FR" sz="800" dirty="0">
                <a:solidFill>
                  <a:schemeClr val="tx1"/>
                </a:solidFill>
              </a:rPr>
              <a:t>1855-59</a:t>
            </a:r>
          </a:p>
        </p:txBody>
      </p:sp>
      <p:sp>
        <p:nvSpPr>
          <p:cNvPr id="203" name="Rectangle 202">
            <a:extLst>
              <a:ext uri="{FF2B5EF4-FFF2-40B4-BE49-F238E27FC236}">
                <a16:creationId xmlns:a16="http://schemas.microsoft.com/office/drawing/2014/main" id="{F9B3BBFB-E45A-D8D5-DEDD-FD6C8E0ED84F}"/>
              </a:ext>
            </a:extLst>
          </p:cNvPr>
          <p:cNvSpPr/>
          <p:nvPr/>
        </p:nvSpPr>
        <p:spPr>
          <a:xfrm>
            <a:off x="9944797"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Sadok</a:t>
            </a:r>
          </a:p>
          <a:p>
            <a:pPr algn="ctr">
              <a:defRPr/>
            </a:pPr>
            <a:r>
              <a:rPr lang="fr-FR" sz="800" dirty="0">
                <a:solidFill>
                  <a:schemeClr val="tx1"/>
                </a:solidFill>
              </a:rPr>
              <a:t>1859-82</a:t>
            </a:r>
          </a:p>
        </p:txBody>
      </p:sp>
      <p:cxnSp>
        <p:nvCxnSpPr>
          <p:cNvPr id="204" name="Connecteur : en angle 203">
            <a:extLst>
              <a:ext uri="{FF2B5EF4-FFF2-40B4-BE49-F238E27FC236}">
                <a16:creationId xmlns:a16="http://schemas.microsoft.com/office/drawing/2014/main" id="{3EA426B8-7B23-4FDA-999E-2CC26713FED7}"/>
              </a:ext>
            </a:extLst>
          </p:cNvPr>
          <p:cNvCxnSpPr>
            <a:cxnSpLocks/>
            <a:stCxn id="188" idx="2"/>
            <a:endCxn id="192" idx="0"/>
          </p:cNvCxnSpPr>
          <p:nvPr/>
        </p:nvCxnSpPr>
        <p:spPr>
          <a:xfrm rot="5400000">
            <a:off x="9830498" y="4822737"/>
            <a:ext cx="181100"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5" name="Rectangle 204">
            <a:extLst>
              <a:ext uri="{FF2B5EF4-FFF2-40B4-BE49-F238E27FC236}">
                <a16:creationId xmlns:a16="http://schemas.microsoft.com/office/drawing/2014/main" id="{9292B502-D43B-A326-47B2-49C6666DB94F}"/>
              </a:ext>
            </a:extLst>
          </p:cNvPr>
          <p:cNvSpPr/>
          <p:nvPr/>
        </p:nvSpPr>
        <p:spPr>
          <a:xfrm>
            <a:off x="7169310" y="5853406"/>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Naceur</a:t>
            </a:r>
          </a:p>
          <a:p>
            <a:pPr algn="ctr">
              <a:defRPr/>
            </a:pPr>
            <a:r>
              <a:rPr lang="fr-FR" sz="800" dirty="0">
                <a:solidFill>
                  <a:schemeClr val="tx1"/>
                </a:solidFill>
              </a:rPr>
              <a:t>1906-22</a:t>
            </a:r>
          </a:p>
        </p:txBody>
      </p:sp>
      <p:cxnSp>
        <p:nvCxnSpPr>
          <p:cNvPr id="206" name="Connecteur droit avec flèche 205">
            <a:extLst>
              <a:ext uri="{FF2B5EF4-FFF2-40B4-BE49-F238E27FC236}">
                <a16:creationId xmlns:a16="http://schemas.microsoft.com/office/drawing/2014/main" id="{33FCE41E-865F-C937-458A-7695194B66E3}"/>
              </a:ext>
            </a:extLst>
          </p:cNvPr>
          <p:cNvCxnSpPr>
            <a:cxnSpLocks/>
            <a:stCxn id="202" idx="2"/>
            <a:endCxn id="205" idx="0"/>
          </p:cNvCxnSpPr>
          <p:nvPr/>
        </p:nvCxnSpPr>
        <p:spPr>
          <a:xfrm>
            <a:off x="7602985" y="5770922"/>
            <a:ext cx="0" cy="8248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7" name="Connecteur droit avec flèche 206">
            <a:extLst>
              <a:ext uri="{FF2B5EF4-FFF2-40B4-BE49-F238E27FC236}">
                <a16:creationId xmlns:a16="http://schemas.microsoft.com/office/drawing/2014/main" id="{27F5DE80-3808-31DA-CC70-2A4348E8FCCC}"/>
              </a:ext>
            </a:extLst>
          </p:cNvPr>
          <p:cNvCxnSpPr>
            <a:cxnSpLocks/>
            <a:stCxn id="192" idx="2"/>
            <a:endCxn id="193" idx="0"/>
          </p:cNvCxnSpPr>
          <p:nvPr/>
        </p:nvCxnSpPr>
        <p:spPr>
          <a:xfrm>
            <a:off x="9456206" y="5772283"/>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8" name="Rectangle 207">
            <a:extLst>
              <a:ext uri="{FF2B5EF4-FFF2-40B4-BE49-F238E27FC236}">
                <a16:creationId xmlns:a16="http://schemas.microsoft.com/office/drawing/2014/main" id="{DEE4E634-1F2C-0353-E5B9-0B2CB00F7F6C}"/>
              </a:ext>
            </a:extLst>
          </p:cNvPr>
          <p:cNvSpPr/>
          <p:nvPr/>
        </p:nvSpPr>
        <p:spPr>
          <a:xfrm>
            <a:off x="8098992" y="537676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p:txBody>
      </p:sp>
      <p:cxnSp>
        <p:nvCxnSpPr>
          <p:cNvPr id="209" name="Connecteur : en angle 208">
            <a:extLst>
              <a:ext uri="{FF2B5EF4-FFF2-40B4-BE49-F238E27FC236}">
                <a16:creationId xmlns:a16="http://schemas.microsoft.com/office/drawing/2014/main" id="{875E6165-C050-02CB-1B2F-FD5CBF922943}"/>
              </a:ext>
            </a:extLst>
          </p:cNvPr>
          <p:cNvCxnSpPr>
            <a:cxnSpLocks/>
            <a:stCxn id="188" idx="2"/>
            <a:endCxn id="208" idx="0"/>
          </p:cNvCxnSpPr>
          <p:nvPr/>
        </p:nvCxnSpPr>
        <p:spPr>
          <a:xfrm rot="5400000">
            <a:off x="9369408" y="4360287"/>
            <a:ext cx="179740" cy="185322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0" name="Rectangle 209">
            <a:extLst>
              <a:ext uri="{FF2B5EF4-FFF2-40B4-BE49-F238E27FC236}">
                <a16:creationId xmlns:a16="http://schemas.microsoft.com/office/drawing/2014/main" id="{4A0C564F-577A-A4EF-90E5-A90CE1AF47A3}"/>
              </a:ext>
            </a:extLst>
          </p:cNvPr>
          <p:cNvSpPr/>
          <p:nvPr/>
        </p:nvSpPr>
        <p:spPr>
          <a:xfrm>
            <a:off x="8098992" y="585233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Habib</a:t>
            </a:r>
          </a:p>
          <a:p>
            <a:pPr algn="ctr">
              <a:defRPr/>
            </a:pPr>
            <a:r>
              <a:rPr lang="fr-FR" sz="800" dirty="0">
                <a:solidFill>
                  <a:schemeClr val="tx1"/>
                </a:solidFill>
              </a:rPr>
              <a:t>1922-29</a:t>
            </a:r>
          </a:p>
        </p:txBody>
      </p:sp>
      <p:cxnSp>
        <p:nvCxnSpPr>
          <p:cNvPr id="211" name="Connecteur droit avec flèche 210">
            <a:extLst>
              <a:ext uri="{FF2B5EF4-FFF2-40B4-BE49-F238E27FC236}">
                <a16:creationId xmlns:a16="http://schemas.microsoft.com/office/drawing/2014/main" id="{E498FB4C-5F2F-B190-6445-9D8BF8C59F18}"/>
              </a:ext>
            </a:extLst>
          </p:cNvPr>
          <p:cNvCxnSpPr>
            <a:cxnSpLocks/>
            <a:stCxn id="208" idx="2"/>
            <a:endCxn id="210" idx="0"/>
          </p:cNvCxnSpPr>
          <p:nvPr/>
        </p:nvCxnSpPr>
        <p:spPr>
          <a:xfrm>
            <a:off x="8532667" y="5770923"/>
            <a:ext cx="0" cy="8141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2" name="Rectangle 211">
            <a:extLst>
              <a:ext uri="{FF2B5EF4-FFF2-40B4-BE49-F238E27FC236}">
                <a16:creationId xmlns:a16="http://schemas.microsoft.com/office/drawing/2014/main" id="{6EF6643E-E8D5-3F57-70E7-320CEEDE5484}"/>
              </a:ext>
            </a:extLst>
          </p:cNvPr>
          <p:cNvSpPr/>
          <p:nvPr/>
        </p:nvSpPr>
        <p:spPr>
          <a:xfrm>
            <a:off x="9952214"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II</a:t>
            </a:r>
          </a:p>
          <a:p>
            <a:pPr algn="ctr">
              <a:defRPr/>
            </a:pPr>
            <a:r>
              <a:rPr lang="fr-FR" sz="800" dirty="0">
                <a:solidFill>
                  <a:schemeClr val="tx1"/>
                </a:solidFill>
              </a:rPr>
              <a:t>1929-42</a:t>
            </a:r>
          </a:p>
        </p:txBody>
      </p:sp>
      <p:cxnSp>
        <p:nvCxnSpPr>
          <p:cNvPr id="213" name="Connecteur : en angle 212">
            <a:extLst>
              <a:ext uri="{FF2B5EF4-FFF2-40B4-BE49-F238E27FC236}">
                <a16:creationId xmlns:a16="http://schemas.microsoft.com/office/drawing/2014/main" id="{3918B4D8-BB5E-72D8-CC26-9BF01F37D65B}"/>
              </a:ext>
            </a:extLst>
          </p:cNvPr>
          <p:cNvCxnSpPr>
            <a:cxnSpLocks/>
            <a:stCxn id="192" idx="2"/>
            <a:endCxn id="212" idx="0"/>
          </p:cNvCxnSpPr>
          <p:nvPr/>
        </p:nvCxnSpPr>
        <p:spPr>
          <a:xfrm rot="16200000" flipH="1">
            <a:off x="9882237" y="5346251"/>
            <a:ext cx="77621"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4" name="Rectangle 213">
            <a:extLst>
              <a:ext uri="{FF2B5EF4-FFF2-40B4-BE49-F238E27FC236}">
                <a16:creationId xmlns:a16="http://schemas.microsoft.com/office/drawing/2014/main" id="{A309E72A-14BA-7EFF-E321-C8824A089B27}"/>
              </a:ext>
            </a:extLst>
          </p:cNvPr>
          <p:cNvSpPr/>
          <p:nvPr/>
        </p:nvSpPr>
        <p:spPr>
          <a:xfrm>
            <a:off x="8098992" y="632411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Lamine</a:t>
            </a:r>
          </a:p>
          <a:p>
            <a:pPr algn="ctr">
              <a:defRPr/>
            </a:pPr>
            <a:r>
              <a:rPr lang="fr-FR" sz="800" dirty="0">
                <a:solidFill>
                  <a:schemeClr val="tx1"/>
                </a:solidFill>
              </a:rPr>
              <a:t>1943-57</a:t>
            </a:r>
          </a:p>
        </p:txBody>
      </p:sp>
      <p:cxnSp>
        <p:nvCxnSpPr>
          <p:cNvPr id="215" name="Connecteur droit avec flèche 214">
            <a:extLst>
              <a:ext uri="{FF2B5EF4-FFF2-40B4-BE49-F238E27FC236}">
                <a16:creationId xmlns:a16="http://schemas.microsoft.com/office/drawing/2014/main" id="{4F01CD86-F488-EB6D-4387-C82DC3304C84}"/>
              </a:ext>
            </a:extLst>
          </p:cNvPr>
          <p:cNvCxnSpPr>
            <a:cxnSpLocks/>
            <a:stCxn id="210" idx="2"/>
            <a:endCxn id="214" idx="0"/>
          </p:cNvCxnSpPr>
          <p:nvPr/>
        </p:nvCxnSpPr>
        <p:spPr>
          <a:xfrm>
            <a:off x="8532667" y="6246490"/>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cteur : en angle 215">
            <a:extLst>
              <a:ext uri="{FF2B5EF4-FFF2-40B4-BE49-F238E27FC236}">
                <a16:creationId xmlns:a16="http://schemas.microsoft.com/office/drawing/2014/main" id="{E1491F78-AB75-0F4C-5975-F001D3229039}"/>
              </a:ext>
            </a:extLst>
          </p:cNvPr>
          <p:cNvCxnSpPr>
            <a:cxnSpLocks/>
            <a:stCxn id="188" idx="2"/>
            <a:endCxn id="202" idx="0"/>
          </p:cNvCxnSpPr>
          <p:nvPr/>
        </p:nvCxnSpPr>
        <p:spPr>
          <a:xfrm rot="5400000">
            <a:off x="8904568" y="3895445"/>
            <a:ext cx="179739" cy="278290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Connecteur droit avec flèche 216">
            <a:extLst>
              <a:ext uri="{FF2B5EF4-FFF2-40B4-BE49-F238E27FC236}">
                <a16:creationId xmlns:a16="http://schemas.microsoft.com/office/drawing/2014/main" id="{73AE9F83-22DD-2B17-1FA5-D492C6F74031}"/>
              </a:ext>
            </a:extLst>
          </p:cNvPr>
          <p:cNvCxnSpPr>
            <a:cxnSpLocks/>
            <a:stCxn id="188" idx="2"/>
            <a:endCxn id="203" idx="0"/>
          </p:cNvCxnSpPr>
          <p:nvPr/>
        </p:nvCxnSpPr>
        <p:spPr>
          <a:xfrm flipH="1">
            <a:off x="10378472" y="5197028"/>
            <a:ext cx="7417" cy="17973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8" name="Rectangle 217">
            <a:extLst>
              <a:ext uri="{FF2B5EF4-FFF2-40B4-BE49-F238E27FC236}">
                <a16:creationId xmlns:a16="http://schemas.microsoft.com/office/drawing/2014/main" id="{EA101B27-1903-72DA-087E-194F25BDD38D}"/>
              </a:ext>
            </a:extLst>
          </p:cNvPr>
          <p:cNvSpPr/>
          <p:nvPr/>
        </p:nvSpPr>
        <p:spPr>
          <a:xfrm>
            <a:off x="10881896" y="5371349"/>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1837-55</a:t>
            </a:r>
          </a:p>
        </p:txBody>
      </p:sp>
      <p:cxnSp>
        <p:nvCxnSpPr>
          <p:cNvPr id="219" name="Connecteur droit avec flèche 218">
            <a:extLst>
              <a:ext uri="{FF2B5EF4-FFF2-40B4-BE49-F238E27FC236}">
                <a16:creationId xmlns:a16="http://schemas.microsoft.com/office/drawing/2014/main" id="{3513BCCE-71E2-040D-7255-F7A1079AF2E6}"/>
              </a:ext>
            </a:extLst>
          </p:cNvPr>
          <p:cNvCxnSpPr>
            <a:cxnSpLocks/>
            <a:stCxn id="191" idx="2"/>
            <a:endCxn id="218" idx="0"/>
          </p:cNvCxnSpPr>
          <p:nvPr/>
        </p:nvCxnSpPr>
        <p:spPr>
          <a:xfrm>
            <a:off x="11309428" y="5197028"/>
            <a:ext cx="6143"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5944CCEA-E499-BC77-B876-738D76603F5E}"/>
              </a:ext>
            </a:extLst>
          </p:cNvPr>
          <p:cNvSpPr/>
          <p:nvPr/>
        </p:nvSpPr>
        <p:spPr>
          <a:xfrm>
            <a:off x="10875753" y="3011775"/>
            <a:ext cx="867351" cy="610936"/>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TUNIS</a:t>
            </a:r>
          </a:p>
          <a:p>
            <a:pPr algn="ctr" eaLnBrk="1" hangingPunct="1">
              <a:defRPr/>
            </a:pPr>
            <a:r>
              <a:rPr lang="fr-FR" sz="1100" b="1" dirty="0">
                <a:solidFill>
                  <a:schemeClr val="tx1"/>
                </a:solidFill>
              </a:rPr>
              <a:t>Husseinites</a:t>
            </a:r>
          </a:p>
          <a:p>
            <a:pPr algn="ctr" eaLnBrk="1" hangingPunct="1">
              <a:defRPr/>
            </a:pPr>
            <a:r>
              <a:rPr lang="fr-FR" sz="1100" dirty="0">
                <a:solidFill>
                  <a:schemeClr val="tx1"/>
                </a:solidFill>
              </a:rPr>
              <a:t>1705-1957</a:t>
            </a:r>
          </a:p>
        </p:txBody>
      </p:sp>
    </p:spTree>
    <p:extLst>
      <p:ext uri="{BB962C8B-B14F-4D97-AF65-F5344CB8AC3E}">
        <p14:creationId xmlns:p14="http://schemas.microsoft.com/office/powerpoint/2010/main" val="3718133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4FEFA-F33F-659A-9099-1F440D72159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B125872-BD1D-E736-8721-5BF436C8C848}"/>
              </a:ext>
            </a:extLst>
          </p:cNvPr>
          <p:cNvSpPr/>
          <p:nvPr/>
        </p:nvSpPr>
        <p:spPr>
          <a:xfrm>
            <a:off x="75219" y="138665"/>
            <a:ext cx="6445517" cy="6555641"/>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t>1824-1835 : Sous Hussein II, rapprochement avec la France, conquérante de l’Algérie</a:t>
            </a:r>
          </a:p>
          <a:p>
            <a:endParaRPr lang="fr-FR" sz="1500" dirty="0"/>
          </a:p>
          <a:p>
            <a:r>
              <a:rPr lang="fr-FR" sz="1500" dirty="0"/>
              <a:t>*Juillet 1830 : Les Français s’emparent d’Alger…</a:t>
            </a:r>
          </a:p>
          <a:p>
            <a:r>
              <a:rPr lang="fr-FR" sz="1500" dirty="0"/>
              <a:t>*Et malgré les appels à la guerre sainte</a:t>
            </a:r>
          </a:p>
          <a:p>
            <a:r>
              <a:rPr lang="fr-FR" sz="1500" dirty="0"/>
              <a:t>Hussein Bey choisit de soutenir l’intervention française…</a:t>
            </a:r>
          </a:p>
          <a:p>
            <a:endParaRPr lang="fr-FR" sz="1500" dirty="0"/>
          </a:p>
          <a:p>
            <a:r>
              <a:rPr lang="fr-FR" sz="1500" dirty="0"/>
              <a:t>*Août 1830 : Traité avec la France</a:t>
            </a:r>
          </a:p>
          <a:p>
            <a:r>
              <a:rPr lang="fr-FR" sz="1500" dirty="0"/>
              <a:t>- Rappel de la suppression de la course ; NB : Effective en 1836 (!)</a:t>
            </a:r>
          </a:p>
          <a:p>
            <a:r>
              <a:rPr lang="fr-FR" sz="1500" dirty="0"/>
              <a:t>- Instauration de la liberté de commerce</a:t>
            </a:r>
          </a:p>
          <a:p>
            <a:r>
              <a:rPr lang="fr-FR" sz="1500" dirty="0"/>
              <a:t>NB : A Carthage, Hussein Bey cède à la France l’emplacement de la mort de Saint-Louis (1270), pour y élever en 1840 </a:t>
            </a:r>
            <a:r>
              <a:rPr lang="fr-FR" sz="1500" u="sng" dirty="0"/>
              <a:t>une chapelle</a:t>
            </a:r>
            <a:r>
              <a:rPr lang="fr-FR" sz="1500" dirty="0"/>
              <a:t> (!)</a:t>
            </a:r>
          </a:p>
          <a:p>
            <a:endParaRPr lang="fr-FR" sz="1500" dirty="0"/>
          </a:p>
          <a:p>
            <a:r>
              <a:rPr lang="fr-FR" sz="1500" i="1" dirty="0"/>
              <a:t>Le bey Hussein accueille avec joie la prise d’Alger par les Français,</a:t>
            </a:r>
          </a:p>
          <a:p>
            <a:r>
              <a:rPr lang="fr-FR" sz="1500" i="1" dirty="0"/>
              <a:t>Car elle signifiait l’éviction définitive du maître ottoman.</a:t>
            </a:r>
          </a:p>
          <a:p>
            <a:r>
              <a:rPr lang="fr-FR" sz="1500" dirty="0"/>
              <a:t>Histoire de l’Afrique, B. Lugan, p. 411 ; </a:t>
            </a:r>
            <a:r>
              <a:rPr lang="fr-FR" sz="1500" b="1" dirty="0"/>
              <a:t>Effectivement</a:t>
            </a:r>
            <a:r>
              <a:rPr lang="fr-FR" sz="1500" dirty="0"/>
              <a:t>…</a:t>
            </a:r>
          </a:p>
          <a:p>
            <a:endParaRPr lang="fr-FR" sz="1500" dirty="0"/>
          </a:p>
          <a:p>
            <a:r>
              <a:rPr lang="fr-FR" sz="1500" dirty="0"/>
              <a:t>*1830-47 : Conquête française de l’Algérie ; Deux conséquences…</a:t>
            </a:r>
          </a:p>
          <a:p>
            <a:r>
              <a:rPr lang="fr-FR" sz="1500" dirty="0"/>
              <a:t>a) Les nouveaux maîtres d’Alger se posent comme garants de l’indépendance</a:t>
            </a:r>
          </a:p>
          <a:p>
            <a:r>
              <a:rPr lang="fr-FR" sz="1500" dirty="0"/>
              <a:t>De Tunis et interdisent tout retour des Ottomans sur ce territoire.</a:t>
            </a:r>
          </a:p>
          <a:p>
            <a:endParaRPr lang="fr-FR" sz="1500" dirty="0"/>
          </a:p>
          <a:p>
            <a:r>
              <a:rPr lang="fr-FR" sz="1500" dirty="0"/>
              <a:t>b) La Tunisie s’isole de l’Empire ottoman, même si</a:t>
            </a:r>
          </a:p>
          <a:p>
            <a:r>
              <a:rPr lang="fr-FR" sz="1500" dirty="0"/>
              <a:t>Les élites ottomanes continuent à circuler entre Tunis et Constantinople. Ainsi…</a:t>
            </a:r>
          </a:p>
          <a:p>
            <a:endParaRPr lang="fr-FR" sz="1500" i="1" dirty="0"/>
          </a:p>
          <a:p>
            <a:r>
              <a:rPr lang="fr-FR" sz="1500" i="1" u="sng" dirty="0"/>
              <a:t>*Dès 1840, la France se trouve en position d’hégémonie en Afrique du Nord.</a:t>
            </a:r>
          </a:p>
          <a:p>
            <a:r>
              <a:rPr lang="fr-FR" sz="1500" dirty="0"/>
              <a:t>Les crises d’orient, Henry Laurens, p. 148</a:t>
            </a:r>
          </a:p>
          <a:p>
            <a:endParaRPr lang="fr-FR" sz="1500" dirty="0"/>
          </a:p>
          <a:p>
            <a:r>
              <a:rPr lang="fr-FR" sz="1500" dirty="0"/>
              <a:t>*1837 : Mort de Hussein II ; Son neveu Ahmed 1</a:t>
            </a:r>
            <a:r>
              <a:rPr lang="fr-FR" sz="1500" baseline="30000" dirty="0"/>
              <a:t>er</a:t>
            </a:r>
            <a:r>
              <a:rPr lang="fr-FR" sz="1500" dirty="0"/>
              <a:t> lui succède…</a:t>
            </a:r>
          </a:p>
        </p:txBody>
      </p:sp>
      <p:pic>
        <p:nvPicPr>
          <p:cNvPr id="173" name="Image 172">
            <a:extLst>
              <a:ext uri="{FF2B5EF4-FFF2-40B4-BE49-F238E27FC236}">
                <a16:creationId xmlns:a16="http://schemas.microsoft.com/office/drawing/2014/main" id="{BA9F5C6A-3078-6C4F-1F62-F008875D9E1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2599" t="24727" r="2776" b="49809"/>
          <a:stretch>
            <a:fillRect/>
          </a:stretch>
        </p:blipFill>
        <p:spPr>
          <a:xfrm rot="16200000">
            <a:off x="6702136" y="27015"/>
            <a:ext cx="5225815" cy="5449113"/>
          </a:xfrm>
          <a:prstGeom prst="rect">
            <a:avLst/>
          </a:prstGeom>
          <a:ln w="38100">
            <a:solidFill>
              <a:schemeClr val="tx1"/>
            </a:solidFill>
          </a:ln>
        </p:spPr>
      </p:pic>
      <p:sp>
        <p:nvSpPr>
          <p:cNvPr id="174" name="Ellipse 173">
            <a:extLst>
              <a:ext uri="{FF2B5EF4-FFF2-40B4-BE49-F238E27FC236}">
                <a16:creationId xmlns:a16="http://schemas.microsoft.com/office/drawing/2014/main" id="{BC2C9036-01C7-452B-88AA-7A704F249A1F}"/>
              </a:ext>
            </a:extLst>
          </p:cNvPr>
          <p:cNvSpPr/>
          <p:nvPr/>
        </p:nvSpPr>
        <p:spPr>
          <a:xfrm>
            <a:off x="10130836"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5" name="Ellipse 174">
            <a:extLst>
              <a:ext uri="{FF2B5EF4-FFF2-40B4-BE49-F238E27FC236}">
                <a16:creationId xmlns:a16="http://schemas.microsoft.com/office/drawing/2014/main" id="{61543779-77A2-468C-4065-DE49B8CB0711}"/>
              </a:ext>
            </a:extLst>
          </p:cNvPr>
          <p:cNvSpPr/>
          <p:nvPr/>
        </p:nvSpPr>
        <p:spPr>
          <a:xfrm>
            <a:off x="10720116" y="176690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6" name="Ellipse 175">
            <a:extLst>
              <a:ext uri="{FF2B5EF4-FFF2-40B4-BE49-F238E27FC236}">
                <a16:creationId xmlns:a16="http://schemas.microsoft.com/office/drawing/2014/main" id="{506A3B76-2ECC-056A-5E8F-B8A8C595B15B}"/>
              </a:ext>
            </a:extLst>
          </p:cNvPr>
          <p:cNvSpPr/>
          <p:nvPr/>
        </p:nvSpPr>
        <p:spPr>
          <a:xfrm>
            <a:off x="8249541"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77" name="Rectangle 176">
            <a:extLst>
              <a:ext uri="{FF2B5EF4-FFF2-40B4-BE49-F238E27FC236}">
                <a16:creationId xmlns:a16="http://schemas.microsoft.com/office/drawing/2014/main" id="{DC920FF4-9148-980C-E699-724D74E8080B}"/>
              </a:ext>
            </a:extLst>
          </p:cNvPr>
          <p:cNvSpPr/>
          <p:nvPr/>
        </p:nvSpPr>
        <p:spPr>
          <a:xfrm>
            <a:off x="6590486" y="2651760"/>
            <a:ext cx="5449113" cy="4145198"/>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a:extLst>
              <a:ext uri="{FF2B5EF4-FFF2-40B4-BE49-F238E27FC236}">
                <a16:creationId xmlns:a16="http://schemas.microsoft.com/office/drawing/2014/main" id="{76702D4F-75B3-1BC9-5BEF-0288BB1278BF}"/>
              </a:ext>
            </a:extLst>
          </p:cNvPr>
          <p:cNvSpPr/>
          <p:nvPr/>
        </p:nvSpPr>
        <p:spPr>
          <a:xfrm>
            <a:off x="9944798"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a:solidFill>
                  <a:schemeClr val="tx1"/>
                </a:solidFill>
              </a:rPr>
              <a:t>Hussein</a:t>
            </a:r>
          </a:p>
          <a:p>
            <a:pPr algn="ctr">
              <a:defRPr/>
            </a:pPr>
            <a:r>
              <a:rPr lang="fr-FR" sz="900">
                <a:solidFill>
                  <a:schemeClr val="tx1"/>
                </a:solidFill>
              </a:rPr>
              <a:t>1705-35</a:t>
            </a:r>
            <a:endParaRPr lang="fr-FR" sz="1000" dirty="0">
              <a:solidFill>
                <a:schemeClr val="tx1"/>
              </a:solidFill>
            </a:endParaRPr>
          </a:p>
        </p:txBody>
      </p:sp>
      <p:sp>
        <p:nvSpPr>
          <p:cNvPr id="180" name="Rectangle 179">
            <a:extLst>
              <a:ext uri="{FF2B5EF4-FFF2-40B4-BE49-F238E27FC236}">
                <a16:creationId xmlns:a16="http://schemas.microsoft.com/office/drawing/2014/main" id="{DD1C2EE4-FF0A-7CF4-F6CF-4C8C276B72CF}"/>
              </a:ext>
            </a:extLst>
          </p:cNvPr>
          <p:cNvSpPr/>
          <p:nvPr/>
        </p:nvSpPr>
        <p:spPr>
          <a:xfrm>
            <a:off x="9952214" y="37674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Mohammed Rachid</a:t>
            </a:r>
          </a:p>
          <a:p>
            <a:pPr algn="ctr">
              <a:defRPr/>
            </a:pPr>
            <a:r>
              <a:rPr lang="fr-FR" sz="900" dirty="0">
                <a:solidFill>
                  <a:schemeClr val="tx1"/>
                </a:solidFill>
              </a:rPr>
              <a:t>1756-59</a:t>
            </a:r>
          </a:p>
        </p:txBody>
      </p:sp>
      <p:cxnSp>
        <p:nvCxnSpPr>
          <p:cNvPr id="181" name="Connecteur droit avec flèche 180">
            <a:extLst>
              <a:ext uri="{FF2B5EF4-FFF2-40B4-BE49-F238E27FC236}">
                <a16:creationId xmlns:a16="http://schemas.microsoft.com/office/drawing/2014/main" id="{7069C786-DACE-400D-F38B-5F275BB3FCA1}"/>
              </a:ext>
            </a:extLst>
          </p:cNvPr>
          <p:cNvCxnSpPr>
            <a:cxnSpLocks/>
            <a:stCxn id="179" idx="2"/>
            <a:endCxn id="180" idx="0"/>
          </p:cNvCxnSpPr>
          <p:nvPr/>
        </p:nvCxnSpPr>
        <p:spPr>
          <a:xfrm>
            <a:off x="10378473" y="3661333"/>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2" name="Rectangle 181">
            <a:extLst>
              <a:ext uri="{FF2B5EF4-FFF2-40B4-BE49-F238E27FC236}">
                <a16:creationId xmlns:a16="http://schemas.microsoft.com/office/drawing/2014/main" id="{7F0333C8-A3D0-78FF-EC3F-FD8654CF493E}"/>
              </a:ext>
            </a:extLst>
          </p:cNvPr>
          <p:cNvSpPr/>
          <p:nvPr/>
        </p:nvSpPr>
        <p:spPr>
          <a:xfrm>
            <a:off x="10867065"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Hammouda</a:t>
            </a:r>
          </a:p>
          <a:p>
            <a:pPr algn="ctr">
              <a:defRPr/>
            </a:pPr>
            <a:r>
              <a:rPr lang="fr-FR" sz="900" dirty="0">
                <a:solidFill>
                  <a:schemeClr val="tx1"/>
                </a:solidFill>
              </a:rPr>
              <a:t>1782-1814</a:t>
            </a:r>
          </a:p>
        </p:txBody>
      </p:sp>
      <p:cxnSp>
        <p:nvCxnSpPr>
          <p:cNvPr id="183" name="Connecteur droit avec flèche 182">
            <a:extLst>
              <a:ext uri="{FF2B5EF4-FFF2-40B4-BE49-F238E27FC236}">
                <a16:creationId xmlns:a16="http://schemas.microsoft.com/office/drawing/2014/main" id="{EF964F76-8194-4241-A013-FA54624F412B}"/>
              </a:ext>
            </a:extLst>
          </p:cNvPr>
          <p:cNvCxnSpPr>
            <a:cxnSpLocks/>
            <a:stCxn id="184" idx="2"/>
            <a:endCxn id="182" idx="0"/>
          </p:cNvCxnSpPr>
          <p:nvPr/>
        </p:nvCxnSpPr>
        <p:spPr>
          <a:xfrm>
            <a:off x="11300740" y="4161636"/>
            <a:ext cx="0" cy="7276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4" name="Rectangle 183">
            <a:extLst>
              <a:ext uri="{FF2B5EF4-FFF2-40B4-BE49-F238E27FC236}">
                <a16:creationId xmlns:a16="http://schemas.microsoft.com/office/drawing/2014/main" id="{51CA3442-23CA-87D2-CFFF-ADFF3627BD22}"/>
              </a:ext>
            </a:extLst>
          </p:cNvPr>
          <p:cNvSpPr/>
          <p:nvPr/>
        </p:nvSpPr>
        <p:spPr>
          <a:xfrm>
            <a:off x="10867065"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II</a:t>
            </a:r>
          </a:p>
          <a:p>
            <a:pPr algn="ctr">
              <a:defRPr/>
            </a:pPr>
            <a:r>
              <a:rPr lang="fr-FR" sz="900" dirty="0">
                <a:solidFill>
                  <a:schemeClr val="tx1"/>
                </a:solidFill>
              </a:rPr>
              <a:t>1759-82</a:t>
            </a:r>
          </a:p>
        </p:txBody>
      </p:sp>
      <p:cxnSp>
        <p:nvCxnSpPr>
          <p:cNvPr id="185" name="Connecteur : en angle 184">
            <a:extLst>
              <a:ext uri="{FF2B5EF4-FFF2-40B4-BE49-F238E27FC236}">
                <a16:creationId xmlns:a16="http://schemas.microsoft.com/office/drawing/2014/main" id="{E73B82A9-6140-3434-313F-EB0DF23A6D26}"/>
              </a:ext>
            </a:extLst>
          </p:cNvPr>
          <p:cNvCxnSpPr>
            <a:cxnSpLocks/>
            <a:stCxn id="179" idx="2"/>
            <a:endCxn id="184" idx="0"/>
          </p:cNvCxnSpPr>
          <p:nvPr/>
        </p:nvCxnSpPr>
        <p:spPr>
          <a:xfrm rot="16200000" flipH="1">
            <a:off x="10786532" y="3253273"/>
            <a:ext cx="10614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 name="Rectangle 185">
            <a:extLst>
              <a:ext uri="{FF2B5EF4-FFF2-40B4-BE49-F238E27FC236}">
                <a16:creationId xmlns:a16="http://schemas.microsoft.com/office/drawing/2014/main" id="{CF09D2FB-A9D0-156A-A632-A8D7A8D91DE7}"/>
              </a:ext>
            </a:extLst>
          </p:cNvPr>
          <p:cNvSpPr/>
          <p:nvPr/>
        </p:nvSpPr>
        <p:spPr>
          <a:xfrm>
            <a:off x="9952214"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Mahmoud</a:t>
            </a:r>
          </a:p>
          <a:p>
            <a:pPr algn="ctr">
              <a:defRPr/>
            </a:pPr>
            <a:r>
              <a:rPr lang="fr-FR" sz="800" dirty="0">
                <a:solidFill>
                  <a:schemeClr val="tx1"/>
                </a:solidFill>
              </a:rPr>
              <a:t>1814-24</a:t>
            </a:r>
            <a:endParaRPr lang="fr-FR" sz="900" dirty="0">
              <a:solidFill>
                <a:schemeClr val="tx1"/>
              </a:solidFill>
            </a:endParaRPr>
          </a:p>
        </p:txBody>
      </p:sp>
      <p:cxnSp>
        <p:nvCxnSpPr>
          <p:cNvPr id="187" name="Connecteur droit avec flèche 186">
            <a:extLst>
              <a:ext uri="{FF2B5EF4-FFF2-40B4-BE49-F238E27FC236}">
                <a16:creationId xmlns:a16="http://schemas.microsoft.com/office/drawing/2014/main" id="{937C575C-1251-7805-B487-2DF0473544AD}"/>
              </a:ext>
            </a:extLst>
          </p:cNvPr>
          <p:cNvCxnSpPr>
            <a:cxnSpLocks/>
            <a:stCxn id="180" idx="2"/>
            <a:endCxn id="186" idx="0"/>
          </p:cNvCxnSpPr>
          <p:nvPr/>
        </p:nvCxnSpPr>
        <p:spPr>
          <a:xfrm>
            <a:off x="10385889" y="4161637"/>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8" name="Rectangle 187">
            <a:extLst>
              <a:ext uri="{FF2B5EF4-FFF2-40B4-BE49-F238E27FC236}">
                <a16:creationId xmlns:a16="http://schemas.microsoft.com/office/drawing/2014/main" id="{558CC372-FE1E-7DC6-8E1B-436DAF2A3998}"/>
              </a:ext>
            </a:extLst>
          </p:cNvPr>
          <p:cNvSpPr/>
          <p:nvPr/>
        </p:nvSpPr>
        <p:spPr>
          <a:xfrm>
            <a:off x="9952214" y="4802873"/>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Hussein II</a:t>
            </a:r>
          </a:p>
          <a:p>
            <a:pPr algn="ctr">
              <a:defRPr/>
            </a:pPr>
            <a:r>
              <a:rPr lang="fr-FR" sz="800" dirty="0">
                <a:solidFill>
                  <a:schemeClr val="tx1"/>
                </a:solidFill>
              </a:rPr>
              <a:t>1824-35</a:t>
            </a:r>
          </a:p>
        </p:txBody>
      </p:sp>
      <p:cxnSp>
        <p:nvCxnSpPr>
          <p:cNvPr id="189" name="Connecteur droit avec flèche 188">
            <a:extLst>
              <a:ext uri="{FF2B5EF4-FFF2-40B4-BE49-F238E27FC236}">
                <a16:creationId xmlns:a16="http://schemas.microsoft.com/office/drawing/2014/main" id="{81849328-4F73-BF20-48DA-35DC493879DD}"/>
              </a:ext>
            </a:extLst>
          </p:cNvPr>
          <p:cNvCxnSpPr>
            <a:cxnSpLocks/>
            <a:stCxn id="186" idx="2"/>
            <a:endCxn id="188" idx="0"/>
          </p:cNvCxnSpPr>
          <p:nvPr/>
        </p:nvCxnSpPr>
        <p:spPr>
          <a:xfrm>
            <a:off x="10385889" y="4628552"/>
            <a:ext cx="0"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0" name="Connecteur : en angle 189">
            <a:extLst>
              <a:ext uri="{FF2B5EF4-FFF2-40B4-BE49-F238E27FC236}">
                <a16:creationId xmlns:a16="http://schemas.microsoft.com/office/drawing/2014/main" id="{40E7B280-AE61-64B5-BA08-685202BF7B37}"/>
              </a:ext>
            </a:extLst>
          </p:cNvPr>
          <p:cNvCxnSpPr>
            <a:cxnSpLocks/>
            <a:stCxn id="186" idx="2"/>
            <a:endCxn id="191" idx="0"/>
          </p:cNvCxnSpPr>
          <p:nvPr/>
        </p:nvCxnSpPr>
        <p:spPr>
          <a:xfrm rot="16200000" flipH="1">
            <a:off x="10760498" y="4253942"/>
            <a:ext cx="174321" cy="92353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1" name="Rectangle 190">
            <a:extLst>
              <a:ext uri="{FF2B5EF4-FFF2-40B4-BE49-F238E27FC236}">
                <a16:creationId xmlns:a16="http://schemas.microsoft.com/office/drawing/2014/main" id="{FEFF5F40-D24E-9793-CB85-25DCE0E6390D}"/>
              </a:ext>
            </a:extLst>
          </p:cNvPr>
          <p:cNvSpPr/>
          <p:nvPr/>
        </p:nvSpPr>
        <p:spPr>
          <a:xfrm>
            <a:off x="10875753"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Moustapha</a:t>
            </a:r>
          </a:p>
          <a:p>
            <a:pPr algn="ctr">
              <a:defRPr/>
            </a:pPr>
            <a:r>
              <a:rPr lang="fr-FR" sz="800" dirty="0">
                <a:solidFill>
                  <a:schemeClr val="tx1"/>
                </a:solidFill>
              </a:rPr>
              <a:t>1835-37</a:t>
            </a:r>
          </a:p>
        </p:txBody>
      </p:sp>
      <p:sp>
        <p:nvSpPr>
          <p:cNvPr id="192" name="Rectangle 191">
            <a:extLst>
              <a:ext uri="{FF2B5EF4-FFF2-40B4-BE49-F238E27FC236}">
                <a16:creationId xmlns:a16="http://schemas.microsoft.com/office/drawing/2014/main" id="{2B5A0BB0-0E07-82BA-3516-F4CFA9E0CB70}"/>
              </a:ext>
            </a:extLst>
          </p:cNvPr>
          <p:cNvSpPr/>
          <p:nvPr/>
        </p:nvSpPr>
        <p:spPr>
          <a:xfrm>
            <a:off x="9022531" y="537812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III</a:t>
            </a:r>
          </a:p>
          <a:p>
            <a:pPr algn="ctr">
              <a:defRPr/>
            </a:pPr>
            <a:r>
              <a:rPr lang="fr-FR" sz="800" dirty="0">
                <a:solidFill>
                  <a:schemeClr val="tx1"/>
                </a:solidFill>
              </a:rPr>
              <a:t>1882-1902</a:t>
            </a:r>
          </a:p>
        </p:txBody>
      </p:sp>
      <p:sp>
        <p:nvSpPr>
          <p:cNvPr id="193" name="Rectangle 192">
            <a:extLst>
              <a:ext uri="{FF2B5EF4-FFF2-40B4-BE49-F238E27FC236}">
                <a16:creationId xmlns:a16="http://schemas.microsoft.com/office/drawing/2014/main" id="{64AFC57E-36A4-D582-B4F1-42B8E46207BD}"/>
              </a:ext>
            </a:extLst>
          </p:cNvPr>
          <p:cNvSpPr/>
          <p:nvPr/>
        </p:nvSpPr>
        <p:spPr>
          <a:xfrm>
            <a:off x="9022531"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Hédi</a:t>
            </a:r>
          </a:p>
          <a:p>
            <a:pPr algn="ctr">
              <a:defRPr/>
            </a:pPr>
            <a:r>
              <a:rPr lang="fr-FR" sz="800" dirty="0">
                <a:solidFill>
                  <a:schemeClr val="tx1"/>
                </a:solidFill>
              </a:rPr>
              <a:t>1902-06</a:t>
            </a:r>
          </a:p>
        </p:txBody>
      </p:sp>
      <p:sp>
        <p:nvSpPr>
          <p:cNvPr id="194" name="Rectangle 193">
            <a:extLst>
              <a:ext uri="{FF2B5EF4-FFF2-40B4-BE49-F238E27FC236}">
                <a16:creationId xmlns:a16="http://schemas.microsoft.com/office/drawing/2014/main" id="{310C29E2-7948-67CC-894C-BCC59D5BD108}"/>
              </a:ext>
            </a:extLst>
          </p:cNvPr>
          <p:cNvSpPr/>
          <p:nvPr/>
        </p:nvSpPr>
        <p:spPr>
          <a:xfrm>
            <a:off x="7169310" y="63251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Moncef</a:t>
            </a:r>
          </a:p>
          <a:p>
            <a:pPr algn="ctr">
              <a:defRPr/>
            </a:pPr>
            <a:r>
              <a:rPr lang="fr-FR" sz="800" dirty="0">
                <a:solidFill>
                  <a:schemeClr val="tx1"/>
                </a:solidFill>
              </a:rPr>
              <a:t>1942-43</a:t>
            </a:r>
          </a:p>
        </p:txBody>
      </p:sp>
      <p:cxnSp>
        <p:nvCxnSpPr>
          <p:cNvPr id="195" name="Connecteur droit avec flèche 194">
            <a:extLst>
              <a:ext uri="{FF2B5EF4-FFF2-40B4-BE49-F238E27FC236}">
                <a16:creationId xmlns:a16="http://schemas.microsoft.com/office/drawing/2014/main" id="{69D61B16-D2B3-C16A-FD41-507C9483B54F}"/>
              </a:ext>
            </a:extLst>
          </p:cNvPr>
          <p:cNvCxnSpPr>
            <a:cxnSpLocks/>
            <a:stCxn id="205" idx="2"/>
            <a:endCxn id="194" idx="0"/>
          </p:cNvCxnSpPr>
          <p:nvPr/>
        </p:nvCxnSpPr>
        <p:spPr>
          <a:xfrm>
            <a:off x="7602985" y="6247561"/>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6" name="Rectangle 195">
            <a:extLst>
              <a:ext uri="{FF2B5EF4-FFF2-40B4-BE49-F238E27FC236}">
                <a16:creationId xmlns:a16="http://schemas.microsoft.com/office/drawing/2014/main" id="{E7C62BE0-110F-7E68-CC8A-25051A3B07F8}"/>
              </a:ext>
            </a:extLst>
          </p:cNvPr>
          <p:cNvSpPr/>
          <p:nvPr/>
        </p:nvSpPr>
        <p:spPr>
          <a:xfrm>
            <a:off x="9022531"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endParaRPr lang="fr-FR" sz="900" dirty="0">
              <a:solidFill>
                <a:schemeClr val="tx1"/>
              </a:solidFill>
            </a:endParaRPr>
          </a:p>
        </p:txBody>
      </p:sp>
      <p:sp>
        <p:nvSpPr>
          <p:cNvPr id="197" name="Rectangle 196">
            <a:extLst>
              <a:ext uri="{FF2B5EF4-FFF2-40B4-BE49-F238E27FC236}">
                <a16:creationId xmlns:a16="http://schemas.microsoft.com/office/drawing/2014/main" id="{4F3AC218-57BC-6C2B-6E13-4C5386D3F6AB}"/>
              </a:ext>
            </a:extLst>
          </p:cNvPr>
          <p:cNvSpPr/>
          <p:nvPr/>
        </p:nvSpPr>
        <p:spPr>
          <a:xfrm>
            <a:off x="9022531" y="275206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Turki</a:t>
            </a:r>
            <a:endParaRPr lang="fr-FR" sz="900" dirty="0">
              <a:solidFill>
                <a:schemeClr val="tx1"/>
              </a:solidFill>
            </a:endParaRPr>
          </a:p>
        </p:txBody>
      </p:sp>
      <p:cxnSp>
        <p:nvCxnSpPr>
          <p:cNvPr id="198" name="Connecteur : en angle 197">
            <a:extLst>
              <a:ext uri="{FF2B5EF4-FFF2-40B4-BE49-F238E27FC236}">
                <a16:creationId xmlns:a16="http://schemas.microsoft.com/office/drawing/2014/main" id="{D648260C-FAE4-8636-B62B-141913B335C0}"/>
              </a:ext>
            </a:extLst>
          </p:cNvPr>
          <p:cNvCxnSpPr>
            <a:cxnSpLocks/>
            <a:stCxn id="197" idx="2"/>
            <a:endCxn id="179" idx="0"/>
          </p:cNvCxnSpPr>
          <p:nvPr/>
        </p:nvCxnSpPr>
        <p:spPr>
          <a:xfrm rot="16200000" flipH="1">
            <a:off x="9856860" y="2745565"/>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Connecteur droit avec flèche 198">
            <a:extLst>
              <a:ext uri="{FF2B5EF4-FFF2-40B4-BE49-F238E27FC236}">
                <a16:creationId xmlns:a16="http://schemas.microsoft.com/office/drawing/2014/main" id="{05C65606-1A86-C586-FE85-C58DAD7C626C}"/>
              </a:ext>
            </a:extLst>
          </p:cNvPr>
          <p:cNvCxnSpPr>
            <a:cxnSpLocks/>
            <a:stCxn id="197" idx="2"/>
            <a:endCxn id="196" idx="0"/>
          </p:cNvCxnSpPr>
          <p:nvPr/>
        </p:nvCxnSpPr>
        <p:spPr>
          <a:xfrm>
            <a:off x="9456206" y="3146220"/>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0" name="Rectangle 199">
            <a:extLst>
              <a:ext uri="{FF2B5EF4-FFF2-40B4-BE49-F238E27FC236}">
                <a16:creationId xmlns:a16="http://schemas.microsoft.com/office/drawing/2014/main" id="{5E6F94A3-AA6E-BEE6-A868-76F05129B46F}"/>
              </a:ext>
            </a:extLst>
          </p:cNvPr>
          <p:cNvSpPr/>
          <p:nvPr/>
        </p:nvSpPr>
        <p:spPr>
          <a:xfrm>
            <a:off x="9037363"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1735-56</a:t>
            </a:r>
          </a:p>
        </p:txBody>
      </p:sp>
      <p:cxnSp>
        <p:nvCxnSpPr>
          <p:cNvPr id="201" name="Connecteur droit avec flèche 200">
            <a:extLst>
              <a:ext uri="{FF2B5EF4-FFF2-40B4-BE49-F238E27FC236}">
                <a16:creationId xmlns:a16="http://schemas.microsoft.com/office/drawing/2014/main" id="{F35B93DF-5EE4-6027-D1E2-91261C8D5F7E}"/>
              </a:ext>
            </a:extLst>
          </p:cNvPr>
          <p:cNvCxnSpPr>
            <a:cxnSpLocks/>
            <a:stCxn id="196" idx="2"/>
            <a:endCxn id="200" idx="0"/>
          </p:cNvCxnSpPr>
          <p:nvPr/>
        </p:nvCxnSpPr>
        <p:spPr>
          <a:xfrm>
            <a:off x="9456206" y="3661333"/>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2" name="Rectangle 201">
            <a:extLst>
              <a:ext uri="{FF2B5EF4-FFF2-40B4-BE49-F238E27FC236}">
                <a16:creationId xmlns:a16="http://schemas.microsoft.com/office/drawing/2014/main" id="{A8F15AE8-E0C0-711C-FC4C-815E400175AC}"/>
              </a:ext>
            </a:extLst>
          </p:cNvPr>
          <p:cNvSpPr/>
          <p:nvPr/>
        </p:nvSpPr>
        <p:spPr>
          <a:xfrm>
            <a:off x="7169310"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a:p>
            <a:pPr algn="ctr">
              <a:defRPr/>
            </a:pPr>
            <a:r>
              <a:rPr lang="fr-FR" sz="800" dirty="0">
                <a:solidFill>
                  <a:schemeClr val="tx1"/>
                </a:solidFill>
              </a:rPr>
              <a:t>1855-59</a:t>
            </a:r>
          </a:p>
        </p:txBody>
      </p:sp>
      <p:sp>
        <p:nvSpPr>
          <p:cNvPr id="203" name="Rectangle 202">
            <a:extLst>
              <a:ext uri="{FF2B5EF4-FFF2-40B4-BE49-F238E27FC236}">
                <a16:creationId xmlns:a16="http://schemas.microsoft.com/office/drawing/2014/main" id="{E6ACBBCA-9B71-ADF2-FDB3-8A6C443D17D0}"/>
              </a:ext>
            </a:extLst>
          </p:cNvPr>
          <p:cNvSpPr/>
          <p:nvPr/>
        </p:nvSpPr>
        <p:spPr>
          <a:xfrm>
            <a:off x="9944797"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Sadok</a:t>
            </a:r>
          </a:p>
          <a:p>
            <a:pPr algn="ctr">
              <a:defRPr/>
            </a:pPr>
            <a:r>
              <a:rPr lang="fr-FR" sz="800" dirty="0">
                <a:solidFill>
                  <a:schemeClr val="tx1"/>
                </a:solidFill>
              </a:rPr>
              <a:t>1859-82</a:t>
            </a:r>
          </a:p>
        </p:txBody>
      </p:sp>
      <p:cxnSp>
        <p:nvCxnSpPr>
          <p:cNvPr id="204" name="Connecteur : en angle 203">
            <a:extLst>
              <a:ext uri="{FF2B5EF4-FFF2-40B4-BE49-F238E27FC236}">
                <a16:creationId xmlns:a16="http://schemas.microsoft.com/office/drawing/2014/main" id="{50056CD4-8132-7F33-AF27-DD6A2AEB65E4}"/>
              </a:ext>
            </a:extLst>
          </p:cNvPr>
          <p:cNvCxnSpPr>
            <a:cxnSpLocks/>
            <a:stCxn id="188" idx="2"/>
            <a:endCxn id="192" idx="0"/>
          </p:cNvCxnSpPr>
          <p:nvPr/>
        </p:nvCxnSpPr>
        <p:spPr>
          <a:xfrm rot="5400000">
            <a:off x="9830498" y="4822737"/>
            <a:ext cx="181100"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5" name="Rectangle 204">
            <a:extLst>
              <a:ext uri="{FF2B5EF4-FFF2-40B4-BE49-F238E27FC236}">
                <a16:creationId xmlns:a16="http://schemas.microsoft.com/office/drawing/2014/main" id="{F2BCAE0F-B740-59F5-CE9F-9F29CD0AD8C3}"/>
              </a:ext>
            </a:extLst>
          </p:cNvPr>
          <p:cNvSpPr/>
          <p:nvPr/>
        </p:nvSpPr>
        <p:spPr>
          <a:xfrm>
            <a:off x="7169310" y="5853406"/>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Naceur</a:t>
            </a:r>
          </a:p>
          <a:p>
            <a:pPr algn="ctr">
              <a:defRPr/>
            </a:pPr>
            <a:r>
              <a:rPr lang="fr-FR" sz="800" dirty="0">
                <a:solidFill>
                  <a:schemeClr val="tx1"/>
                </a:solidFill>
              </a:rPr>
              <a:t>1906-22</a:t>
            </a:r>
          </a:p>
        </p:txBody>
      </p:sp>
      <p:cxnSp>
        <p:nvCxnSpPr>
          <p:cNvPr id="206" name="Connecteur droit avec flèche 205">
            <a:extLst>
              <a:ext uri="{FF2B5EF4-FFF2-40B4-BE49-F238E27FC236}">
                <a16:creationId xmlns:a16="http://schemas.microsoft.com/office/drawing/2014/main" id="{17BFCCE0-39A9-747A-3BD1-14E614D8B98A}"/>
              </a:ext>
            </a:extLst>
          </p:cNvPr>
          <p:cNvCxnSpPr>
            <a:cxnSpLocks/>
            <a:stCxn id="202" idx="2"/>
            <a:endCxn id="205" idx="0"/>
          </p:cNvCxnSpPr>
          <p:nvPr/>
        </p:nvCxnSpPr>
        <p:spPr>
          <a:xfrm>
            <a:off x="7602985" y="5770922"/>
            <a:ext cx="0" cy="8248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7" name="Connecteur droit avec flèche 206">
            <a:extLst>
              <a:ext uri="{FF2B5EF4-FFF2-40B4-BE49-F238E27FC236}">
                <a16:creationId xmlns:a16="http://schemas.microsoft.com/office/drawing/2014/main" id="{761CAE86-D973-5471-C935-F0360A01F0EC}"/>
              </a:ext>
            </a:extLst>
          </p:cNvPr>
          <p:cNvCxnSpPr>
            <a:cxnSpLocks/>
            <a:stCxn id="192" idx="2"/>
            <a:endCxn id="193" idx="0"/>
          </p:cNvCxnSpPr>
          <p:nvPr/>
        </p:nvCxnSpPr>
        <p:spPr>
          <a:xfrm>
            <a:off x="9456206" y="5772283"/>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8" name="Rectangle 207">
            <a:extLst>
              <a:ext uri="{FF2B5EF4-FFF2-40B4-BE49-F238E27FC236}">
                <a16:creationId xmlns:a16="http://schemas.microsoft.com/office/drawing/2014/main" id="{19006805-A946-CDE6-91DE-9ED969E3912B}"/>
              </a:ext>
            </a:extLst>
          </p:cNvPr>
          <p:cNvSpPr/>
          <p:nvPr/>
        </p:nvSpPr>
        <p:spPr>
          <a:xfrm>
            <a:off x="8098992" y="537676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p:txBody>
      </p:sp>
      <p:cxnSp>
        <p:nvCxnSpPr>
          <p:cNvPr id="209" name="Connecteur : en angle 208">
            <a:extLst>
              <a:ext uri="{FF2B5EF4-FFF2-40B4-BE49-F238E27FC236}">
                <a16:creationId xmlns:a16="http://schemas.microsoft.com/office/drawing/2014/main" id="{85E61F28-BBB5-C19D-5C45-F66F890FF1EC}"/>
              </a:ext>
            </a:extLst>
          </p:cNvPr>
          <p:cNvCxnSpPr>
            <a:cxnSpLocks/>
            <a:stCxn id="188" idx="2"/>
            <a:endCxn id="208" idx="0"/>
          </p:cNvCxnSpPr>
          <p:nvPr/>
        </p:nvCxnSpPr>
        <p:spPr>
          <a:xfrm rot="5400000">
            <a:off x="9369408" y="4360287"/>
            <a:ext cx="179740" cy="185322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0" name="Rectangle 209">
            <a:extLst>
              <a:ext uri="{FF2B5EF4-FFF2-40B4-BE49-F238E27FC236}">
                <a16:creationId xmlns:a16="http://schemas.microsoft.com/office/drawing/2014/main" id="{D8C17BBD-C272-1F3D-0402-88E45AF56F45}"/>
              </a:ext>
            </a:extLst>
          </p:cNvPr>
          <p:cNvSpPr/>
          <p:nvPr/>
        </p:nvSpPr>
        <p:spPr>
          <a:xfrm>
            <a:off x="8098992" y="585233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Habib</a:t>
            </a:r>
          </a:p>
          <a:p>
            <a:pPr algn="ctr">
              <a:defRPr/>
            </a:pPr>
            <a:r>
              <a:rPr lang="fr-FR" sz="800" dirty="0">
                <a:solidFill>
                  <a:schemeClr val="tx1"/>
                </a:solidFill>
              </a:rPr>
              <a:t>1922-29</a:t>
            </a:r>
          </a:p>
        </p:txBody>
      </p:sp>
      <p:cxnSp>
        <p:nvCxnSpPr>
          <p:cNvPr id="211" name="Connecteur droit avec flèche 210">
            <a:extLst>
              <a:ext uri="{FF2B5EF4-FFF2-40B4-BE49-F238E27FC236}">
                <a16:creationId xmlns:a16="http://schemas.microsoft.com/office/drawing/2014/main" id="{B9B4F551-DA17-AAD2-95A6-7EC2104CC18D}"/>
              </a:ext>
            </a:extLst>
          </p:cNvPr>
          <p:cNvCxnSpPr>
            <a:cxnSpLocks/>
            <a:stCxn id="208" idx="2"/>
            <a:endCxn id="210" idx="0"/>
          </p:cNvCxnSpPr>
          <p:nvPr/>
        </p:nvCxnSpPr>
        <p:spPr>
          <a:xfrm>
            <a:off x="8532667" y="5770923"/>
            <a:ext cx="0" cy="8141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2" name="Rectangle 211">
            <a:extLst>
              <a:ext uri="{FF2B5EF4-FFF2-40B4-BE49-F238E27FC236}">
                <a16:creationId xmlns:a16="http://schemas.microsoft.com/office/drawing/2014/main" id="{0A41F2C2-FE3A-1CD3-9E94-3FA333E265EB}"/>
              </a:ext>
            </a:extLst>
          </p:cNvPr>
          <p:cNvSpPr/>
          <p:nvPr/>
        </p:nvSpPr>
        <p:spPr>
          <a:xfrm>
            <a:off x="9952214"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II</a:t>
            </a:r>
          </a:p>
          <a:p>
            <a:pPr algn="ctr">
              <a:defRPr/>
            </a:pPr>
            <a:r>
              <a:rPr lang="fr-FR" sz="800" dirty="0">
                <a:solidFill>
                  <a:schemeClr val="tx1"/>
                </a:solidFill>
              </a:rPr>
              <a:t>1929-42</a:t>
            </a:r>
          </a:p>
        </p:txBody>
      </p:sp>
      <p:cxnSp>
        <p:nvCxnSpPr>
          <p:cNvPr id="213" name="Connecteur : en angle 212">
            <a:extLst>
              <a:ext uri="{FF2B5EF4-FFF2-40B4-BE49-F238E27FC236}">
                <a16:creationId xmlns:a16="http://schemas.microsoft.com/office/drawing/2014/main" id="{60C71D9D-66BC-02CD-EDE0-BF31FB8B0237}"/>
              </a:ext>
            </a:extLst>
          </p:cNvPr>
          <p:cNvCxnSpPr>
            <a:cxnSpLocks/>
            <a:stCxn id="192" idx="2"/>
            <a:endCxn id="212" idx="0"/>
          </p:cNvCxnSpPr>
          <p:nvPr/>
        </p:nvCxnSpPr>
        <p:spPr>
          <a:xfrm rot="16200000" flipH="1">
            <a:off x="9882237" y="5346251"/>
            <a:ext cx="77621"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4" name="Rectangle 213">
            <a:extLst>
              <a:ext uri="{FF2B5EF4-FFF2-40B4-BE49-F238E27FC236}">
                <a16:creationId xmlns:a16="http://schemas.microsoft.com/office/drawing/2014/main" id="{A7AEFC1C-FBE4-08F8-118E-8755C9BC9081}"/>
              </a:ext>
            </a:extLst>
          </p:cNvPr>
          <p:cNvSpPr/>
          <p:nvPr/>
        </p:nvSpPr>
        <p:spPr>
          <a:xfrm>
            <a:off x="8098992" y="632411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Lamine</a:t>
            </a:r>
          </a:p>
          <a:p>
            <a:pPr algn="ctr">
              <a:defRPr/>
            </a:pPr>
            <a:r>
              <a:rPr lang="fr-FR" sz="800" dirty="0">
                <a:solidFill>
                  <a:schemeClr val="tx1"/>
                </a:solidFill>
              </a:rPr>
              <a:t>1943-57</a:t>
            </a:r>
          </a:p>
        </p:txBody>
      </p:sp>
      <p:cxnSp>
        <p:nvCxnSpPr>
          <p:cNvPr id="215" name="Connecteur droit avec flèche 214">
            <a:extLst>
              <a:ext uri="{FF2B5EF4-FFF2-40B4-BE49-F238E27FC236}">
                <a16:creationId xmlns:a16="http://schemas.microsoft.com/office/drawing/2014/main" id="{786F6A04-6851-6824-BB7E-1C45226AB77E}"/>
              </a:ext>
            </a:extLst>
          </p:cNvPr>
          <p:cNvCxnSpPr>
            <a:cxnSpLocks/>
            <a:stCxn id="210" idx="2"/>
            <a:endCxn id="214" idx="0"/>
          </p:cNvCxnSpPr>
          <p:nvPr/>
        </p:nvCxnSpPr>
        <p:spPr>
          <a:xfrm>
            <a:off x="8532667" y="6246490"/>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cteur : en angle 215">
            <a:extLst>
              <a:ext uri="{FF2B5EF4-FFF2-40B4-BE49-F238E27FC236}">
                <a16:creationId xmlns:a16="http://schemas.microsoft.com/office/drawing/2014/main" id="{39BC5F30-90DD-783B-6548-103908F349E9}"/>
              </a:ext>
            </a:extLst>
          </p:cNvPr>
          <p:cNvCxnSpPr>
            <a:cxnSpLocks/>
            <a:stCxn id="188" idx="2"/>
            <a:endCxn id="202" idx="0"/>
          </p:cNvCxnSpPr>
          <p:nvPr/>
        </p:nvCxnSpPr>
        <p:spPr>
          <a:xfrm rot="5400000">
            <a:off x="8904568" y="3895445"/>
            <a:ext cx="179739" cy="278290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Connecteur droit avec flèche 216">
            <a:extLst>
              <a:ext uri="{FF2B5EF4-FFF2-40B4-BE49-F238E27FC236}">
                <a16:creationId xmlns:a16="http://schemas.microsoft.com/office/drawing/2014/main" id="{BB71FB98-2660-A66C-E580-EF8FC64DE4FB}"/>
              </a:ext>
            </a:extLst>
          </p:cNvPr>
          <p:cNvCxnSpPr>
            <a:cxnSpLocks/>
            <a:stCxn id="188" idx="2"/>
            <a:endCxn id="203" idx="0"/>
          </p:cNvCxnSpPr>
          <p:nvPr/>
        </p:nvCxnSpPr>
        <p:spPr>
          <a:xfrm flipH="1">
            <a:off x="10378472" y="5197028"/>
            <a:ext cx="7417" cy="17973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8" name="Rectangle 217">
            <a:extLst>
              <a:ext uri="{FF2B5EF4-FFF2-40B4-BE49-F238E27FC236}">
                <a16:creationId xmlns:a16="http://schemas.microsoft.com/office/drawing/2014/main" id="{71C04DF9-FAE2-349F-56D9-33D838416C7A}"/>
              </a:ext>
            </a:extLst>
          </p:cNvPr>
          <p:cNvSpPr/>
          <p:nvPr/>
        </p:nvSpPr>
        <p:spPr>
          <a:xfrm>
            <a:off x="10881896" y="5371349"/>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1837-55</a:t>
            </a:r>
          </a:p>
        </p:txBody>
      </p:sp>
      <p:cxnSp>
        <p:nvCxnSpPr>
          <p:cNvPr id="219" name="Connecteur droit avec flèche 218">
            <a:extLst>
              <a:ext uri="{FF2B5EF4-FFF2-40B4-BE49-F238E27FC236}">
                <a16:creationId xmlns:a16="http://schemas.microsoft.com/office/drawing/2014/main" id="{0B1E4336-DB86-396D-5224-C879116F74AC}"/>
              </a:ext>
            </a:extLst>
          </p:cNvPr>
          <p:cNvCxnSpPr>
            <a:cxnSpLocks/>
            <a:stCxn id="191" idx="2"/>
            <a:endCxn id="218" idx="0"/>
          </p:cNvCxnSpPr>
          <p:nvPr/>
        </p:nvCxnSpPr>
        <p:spPr>
          <a:xfrm>
            <a:off x="11309428" y="5197028"/>
            <a:ext cx="6143"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AFAEE414-670D-6B03-F400-14C423BD0EEF}"/>
              </a:ext>
            </a:extLst>
          </p:cNvPr>
          <p:cNvSpPr/>
          <p:nvPr/>
        </p:nvSpPr>
        <p:spPr>
          <a:xfrm>
            <a:off x="10875753" y="3011775"/>
            <a:ext cx="867351" cy="610936"/>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TUNIS</a:t>
            </a:r>
          </a:p>
          <a:p>
            <a:pPr algn="ctr" eaLnBrk="1" hangingPunct="1">
              <a:defRPr/>
            </a:pPr>
            <a:r>
              <a:rPr lang="fr-FR" sz="1100" b="1" dirty="0">
                <a:solidFill>
                  <a:schemeClr val="tx1"/>
                </a:solidFill>
              </a:rPr>
              <a:t>Husseinites</a:t>
            </a:r>
          </a:p>
          <a:p>
            <a:pPr algn="ctr" eaLnBrk="1" hangingPunct="1">
              <a:defRPr/>
            </a:pPr>
            <a:r>
              <a:rPr lang="fr-FR" sz="1100" dirty="0">
                <a:solidFill>
                  <a:schemeClr val="tx1"/>
                </a:solidFill>
              </a:rPr>
              <a:t>1705-1957</a:t>
            </a:r>
          </a:p>
        </p:txBody>
      </p:sp>
    </p:spTree>
    <p:extLst>
      <p:ext uri="{BB962C8B-B14F-4D97-AF65-F5344CB8AC3E}">
        <p14:creationId xmlns:p14="http://schemas.microsoft.com/office/powerpoint/2010/main" val="2307772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DAAC1-A151-8C7B-536B-AF7CCF8FB1B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F62E6BF-88B3-4BD1-5B19-0AEBE89FB2BA}"/>
              </a:ext>
            </a:extLst>
          </p:cNvPr>
          <p:cNvSpPr/>
          <p:nvPr/>
        </p:nvSpPr>
        <p:spPr>
          <a:xfrm>
            <a:off x="96970" y="56651"/>
            <a:ext cx="6403853" cy="4524315"/>
          </a:xfrm>
          <a:prstGeom prst="rect">
            <a:avLst/>
          </a:prstGeom>
          <a:solidFill>
            <a:schemeClr val="tx2">
              <a:lumMod val="20000"/>
              <a:lumOff val="80000"/>
            </a:schemeClr>
          </a:solidFill>
          <a:ln w="38100">
            <a:solidFill>
              <a:schemeClr val="tx1"/>
            </a:solidFill>
          </a:ln>
        </p:spPr>
        <p:txBody>
          <a:bodyPr wrap="square">
            <a:spAutoFit/>
          </a:bodyPr>
          <a:lstStyle/>
          <a:p>
            <a:r>
              <a:rPr lang="fr-FR" sz="1600" b="1" dirty="0"/>
              <a:t>1837-1855 : Sous Ahmed Bey : Modernisation économique sur fonds publics ; Emprunts extérieurs et début de l’endettement</a:t>
            </a:r>
          </a:p>
          <a:p>
            <a:endParaRPr lang="fr-FR" sz="1600" dirty="0"/>
          </a:p>
          <a:p>
            <a:r>
              <a:rPr lang="fr-FR" sz="1600" dirty="0"/>
              <a:t>*1837 : En ayant comme modèles le sultan Mahmoud II (1808-39)</a:t>
            </a:r>
          </a:p>
          <a:p>
            <a:r>
              <a:rPr lang="fr-FR" sz="1600" dirty="0"/>
              <a:t>Et bien-sûr Mehmet Ali, </a:t>
            </a:r>
            <a:r>
              <a:rPr lang="fr-FR" sz="1600" i="1" dirty="0"/>
              <a:t>pacha</a:t>
            </a:r>
            <a:r>
              <a:rPr lang="fr-FR" sz="1600" dirty="0"/>
              <a:t> d’Egypte (1805-48) ; </a:t>
            </a:r>
            <a:r>
              <a:rPr lang="fr-FR" sz="1600" b="1" dirty="0"/>
              <a:t>A suivre</a:t>
            </a:r>
            <a:r>
              <a:rPr lang="fr-FR" sz="1600" dirty="0"/>
              <a:t>…</a:t>
            </a:r>
          </a:p>
          <a:p>
            <a:r>
              <a:rPr lang="fr-FR" sz="1600" u="sng" dirty="0"/>
              <a:t>Ahmed Bey</a:t>
            </a:r>
            <a:r>
              <a:rPr lang="fr-FR" sz="1600" dirty="0"/>
              <a:t> lance la modernisation de la Régence</a:t>
            </a:r>
          </a:p>
          <a:p>
            <a:endParaRPr lang="fr-FR" sz="1600" dirty="0"/>
          </a:p>
          <a:p>
            <a:r>
              <a:rPr lang="fr-FR" sz="1600" dirty="0"/>
              <a:t>NB : A ses côtés, le vizir </a:t>
            </a:r>
            <a:r>
              <a:rPr lang="fr-FR" sz="1600" u="sng" dirty="0"/>
              <a:t>Mustapha </a:t>
            </a:r>
            <a:r>
              <a:rPr lang="fr-FR" sz="1600" u="sng" dirty="0" err="1"/>
              <a:t>Khaznadar</a:t>
            </a:r>
            <a:r>
              <a:rPr lang="fr-FR" sz="1600" dirty="0"/>
              <a:t> ; Grec de Chios, né en 1817 capturé en 1821 et ministre des finances tunisien jusqu’en 1873 (!)</a:t>
            </a:r>
          </a:p>
          <a:p>
            <a:endParaRPr lang="fr-FR" sz="1600" dirty="0"/>
          </a:p>
          <a:p>
            <a:r>
              <a:rPr lang="fr-FR" sz="1600" dirty="0"/>
              <a:t>a) Création d’une armée de 50 000 conscrits</a:t>
            </a:r>
          </a:p>
          <a:p>
            <a:r>
              <a:rPr lang="fr-FR" sz="1600" dirty="0"/>
              <a:t>NB : Echec, comme dans l’Egypte de Mehmet Ali</a:t>
            </a:r>
          </a:p>
          <a:p>
            <a:endParaRPr lang="fr-FR" sz="1600" dirty="0"/>
          </a:p>
          <a:p>
            <a:r>
              <a:rPr lang="fr-FR" sz="1600" dirty="0"/>
              <a:t>b) </a:t>
            </a:r>
            <a:r>
              <a:rPr lang="fr-FR" sz="1600" u="sng" dirty="0"/>
              <a:t>Sur fonds publics</a:t>
            </a:r>
            <a:r>
              <a:rPr lang="fr-FR" sz="1600" dirty="0"/>
              <a:t>, création d’industries : draperies pour les besoins militaires, tanneries, fonderies de canons, poudrerie, minoteries,…</a:t>
            </a:r>
          </a:p>
          <a:p>
            <a:r>
              <a:rPr lang="fr-FR" sz="1600" dirty="0"/>
              <a:t>*Avec des machines à vapeur importées d’Angleterre</a:t>
            </a:r>
          </a:p>
          <a:p>
            <a:endParaRPr lang="fr-FR" sz="1600" b="1" dirty="0"/>
          </a:p>
          <a:p>
            <a:r>
              <a:rPr lang="fr-FR" sz="1600" b="1" dirty="0"/>
              <a:t>*Politique coûteuse ; A laquelle il faut rajouter…</a:t>
            </a:r>
            <a:endParaRPr lang="fr-FR" sz="1600" dirty="0"/>
          </a:p>
        </p:txBody>
      </p:sp>
      <p:pic>
        <p:nvPicPr>
          <p:cNvPr id="173" name="Image 172">
            <a:extLst>
              <a:ext uri="{FF2B5EF4-FFF2-40B4-BE49-F238E27FC236}">
                <a16:creationId xmlns:a16="http://schemas.microsoft.com/office/drawing/2014/main" id="{BC0DE06B-624E-0B0C-C8CB-C7753DF8F73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2599" t="24727" r="2776" b="49809"/>
          <a:stretch>
            <a:fillRect/>
          </a:stretch>
        </p:blipFill>
        <p:spPr>
          <a:xfrm rot="16200000">
            <a:off x="6702136" y="27015"/>
            <a:ext cx="5225815" cy="5449113"/>
          </a:xfrm>
          <a:prstGeom prst="rect">
            <a:avLst/>
          </a:prstGeom>
          <a:ln w="38100">
            <a:solidFill>
              <a:schemeClr val="tx1"/>
            </a:solidFill>
          </a:ln>
        </p:spPr>
      </p:pic>
      <p:sp>
        <p:nvSpPr>
          <p:cNvPr id="174" name="Ellipse 173">
            <a:extLst>
              <a:ext uri="{FF2B5EF4-FFF2-40B4-BE49-F238E27FC236}">
                <a16:creationId xmlns:a16="http://schemas.microsoft.com/office/drawing/2014/main" id="{CF7F378D-D967-4CBD-5CBE-F6E58922469B}"/>
              </a:ext>
            </a:extLst>
          </p:cNvPr>
          <p:cNvSpPr/>
          <p:nvPr/>
        </p:nvSpPr>
        <p:spPr>
          <a:xfrm>
            <a:off x="10130836"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5" name="Ellipse 174">
            <a:extLst>
              <a:ext uri="{FF2B5EF4-FFF2-40B4-BE49-F238E27FC236}">
                <a16:creationId xmlns:a16="http://schemas.microsoft.com/office/drawing/2014/main" id="{22D4133C-41D5-952C-CB16-46F585C47282}"/>
              </a:ext>
            </a:extLst>
          </p:cNvPr>
          <p:cNvSpPr/>
          <p:nvPr/>
        </p:nvSpPr>
        <p:spPr>
          <a:xfrm>
            <a:off x="10720116" y="176690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6" name="Ellipse 175">
            <a:extLst>
              <a:ext uri="{FF2B5EF4-FFF2-40B4-BE49-F238E27FC236}">
                <a16:creationId xmlns:a16="http://schemas.microsoft.com/office/drawing/2014/main" id="{E8CD2560-6B54-59BF-7890-7B83E02BC1B2}"/>
              </a:ext>
            </a:extLst>
          </p:cNvPr>
          <p:cNvSpPr/>
          <p:nvPr/>
        </p:nvSpPr>
        <p:spPr>
          <a:xfrm>
            <a:off x="8249541"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77" name="Rectangle 176">
            <a:extLst>
              <a:ext uri="{FF2B5EF4-FFF2-40B4-BE49-F238E27FC236}">
                <a16:creationId xmlns:a16="http://schemas.microsoft.com/office/drawing/2014/main" id="{EA8337CC-D784-217A-A85E-1D541F12E3A6}"/>
              </a:ext>
            </a:extLst>
          </p:cNvPr>
          <p:cNvSpPr/>
          <p:nvPr/>
        </p:nvSpPr>
        <p:spPr>
          <a:xfrm>
            <a:off x="6590486" y="2651760"/>
            <a:ext cx="5449113" cy="4145198"/>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a:extLst>
              <a:ext uri="{FF2B5EF4-FFF2-40B4-BE49-F238E27FC236}">
                <a16:creationId xmlns:a16="http://schemas.microsoft.com/office/drawing/2014/main" id="{7F2D453C-C504-4D52-53D1-FEBF98823B82}"/>
              </a:ext>
            </a:extLst>
          </p:cNvPr>
          <p:cNvSpPr/>
          <p:nvPr/>
        </p:nvSpPr>
        <p:spPr>
          <a:xfrm>
            <a:off x="9944798"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a:solidFill>
                  <a:schemeClr val="tx1"/>
                </a:solidFill>
              </a:rPr>
              <a:t>Hussein</a:t>
            </a:r>
          </a:p>
          <a:p>
            <a:pPr algn="ctr">
              <a:defRPr/>
            </a:pPr>
            <a:r>
              <a:rPr lang="fr-FR" sz="900">
                <a:solidFill>
                  <a:schemeClr val="tx1"/>
                </a:solidFill>
              </a:rPr>
              <a:t>1705-35</a:t>
            </a:r>
            <a:endParaRPr lang="fr-FR" sz="1000" dirty="0">
              <a:solidFill>
                <a:schemeClr val="tx1"/>
              </a:solidFill>
            </a:endParaRPr>
          </a:p>
        </p:txBody>
      </p:sp>
      <p:sp>
        <p:nvSpPr>
          <p:cNvPr id="180" name="Rectangle 179">
            <a:extLst>
              <a:ext uri="{FF2B5EF4-FFF2-40B4-BE49-F238E27FC236}">
                <a16:creationId xmlns:a16="http://schemas.microsoft.com/office/drawing/2014/main" id="{5CD84A3A-D5BC-9F15-AA7C-8C374A19473C}"/>
              </a:ext>
            </a:extLst>
          </p:cNvPr>
          <p:cNvSpPr/>
          <p:nvPr/>
        </p:nvSpPr>
        <p:spPr>
          <a:xfrm>
            <a:off x="9952214" y="37674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Mohammed Rachid</a:t>
            </a:r>
          </a:p>
          <a:p>
            <a:pPr algn="ctr">
              <a:defRPr/>
            </a:pPr>
            <a:r>
              <a:rPr lang="fr-FR" sz="900" dirty="0">
                <a:solidFill>
                  <a:schemeClr val="tx1"/>
                </a:solidFill>
              </a:rPr>
              <a:t>1756-59</a:t>
            </a:r>
          </a:p>
        </p:txBody>
      </p:sp>
      <p:cxnSp>
        <p:nvCxnSpPr>
          <p:cNvPr id="181" name="Connecteur droit avec flèche 180">
            <a:extLst>
              <a:ext uri="{FF2B5EF4-FFF2-40B4-BE49-F238E27FC236}">
                <a16:creationId xmlns:a16="http://schemas.microsoft.com/office/drawing/2014/main" id="{CF38B9A0-23E3-5D59-5026-BAF4C92B5880}"/>
              </a:ext>
            </a:extLst>
          </p:cNvPr>
          <p:cNvCxnSpPr>
            <a:cxnSpLocks/>
            <a:stCxn id="179" idx="2"/>
            <a:endCxn id="180" idx="0"/>
          </p:cNvCxnSpPr>
          <p:nvPr/>
        </p:nvCxnSpPr>
        <p:spPr>
          <a:xfrm>
            <a:off x="10378473" y="3661333"/>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2" name="Rectangle 181">
            <a:extLst>
              <a:ext uri="{FF2B5EF4-FFF2-40B4-BE49-F238E27FC236}">
                <a16:creationId xmlns:a16="http://schemas.microsoft.com/office/drawing/2014/main" id="{E27D3AC4-0515-2D15-03CF-CB1F0A8EC816}"/>
              </a:ext>
            </a:extLst>
          </p:cNvPr>
          <p:cNvSpPr/>
          <p:nvPr/>
        </p:nvSpPr>
        <p:spPr>
          <a:xfrm>
            <a:off x="10867065"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Hammouda</a:t>
            </a:r>
          </a:p>
          <a:p>
            <a:pPr algn="ctr">
              <a:defRPr/>
            </a:pPr>
            <a:r>
              <a:rPr lang="fr-FR" sz="900" dirty="0">
                <a:solidFill>
                  <a:schemeClr val="tx1"/>
                </a:solidFill>
              </a:rPr>
              <a:t>1782-1814</a:t>
            </a:r>
          </a:p>
        </p:txBody>
      </p:sp>
      <p:cxnSp>
        <p:nvCxnSpPr>
          <p:cNvPr id="183" name="Connecteur droit avec flèche 182">
            <a:extLst>
              <a:ext uri="{FF2B5EF4-FFF2-40B4-BE49-F238E27FC236}">
                <a16:creationId xmlns:a16="http://schemas.microsoft.com/office/drawing/2014/main" id="{9DDAA321-072A-0E27-0BC9-4D4369549437}"/>
              </a:ext>
            </a:extLst>
          </p:cNvPr>
          <p:cNvCxnSpPr>
            <a:cxnSpLocks/>
            <a:stCxn id="184" idx="2"/>
            <a:endCxn id="182" idx="0"/>
          </p:cNvCxnSpPr>
          <p:nvPr/>
        </p:nvCxnSpPr>
        <p:spPr>
          <a:xfrm>
            <a:off x="11300740" y="4161636"/>
            <a:ext cx="0" cy="7276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4" name="Rectangle 183">
            <a:extLst>
              <a:ext uri="{FF2B5EF4-FFF2-40B4-BE49-F238E27FC236}">
                <a16:creationId xmlns:a16="http://schemas.microsoft.com/office/drawing/2014/main" id="{EB6D0C31-CA71-5A9F-7EA3-04A57A3E0A7F}"/>
              </a:ext>
            </a:extLst>
          </p:cNvPr>
          <p:cNvSpPr/>
          <p:nvPr/>
        </p:nvSpPr>
        <p:spPr>
          <a:xfrm>
            <a:off x="10867065"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II</a:t>
            </a:r>
          </a:p>
          <a:p>
            <a:pPr algn="ctr">
              <a:defRPr/>
            </a:pPr>
            <a:r>
              <a:rPr lang="fr-FR" sz="900" dirty="0">
                <a:solidFill>
                  <a:schemeClr val="tx1"/>
                </a:solidFill>
              </a:rPr>
              <a:t>1759-82</a:t>
            </a:r>
          </a:p>
        </p:txBody>
      </p:sp>
      <p:cxnSp>
        <p:nvCxnSpPr>
          <p:cNvPr id="185" name="Connecteur : en angle 184">
            <a:extLst>
              <a:ext uri="{FF2B5EF4-FFF2-40B4-BE49-F238E27FC236}">
                <a16:creationId xmlns:a16="http://schemas.microsoft.com/office/drawing/2014/main" id="{3D45D19A-ABC4-2ABE-ED44-F0CA112C6FF4}"/>
              </a:ext>
            </a:extLst>
          </p:cNvPr>
          <p:cNvCxnSpPr>
            <a:cxnSpLocks/>
            <a:stCxn id="179" idx="2"/>
            <a:endCxn id="184" idx="0"/>
          </p:cNvCxnSpPr>
          <p:nvPr/>
        </p:nvCxnSpPr>
        <p:spPr>
          <a:xfrm rot="16200000" flipH="1">
            <a:off x="10786532" y="3253273"/>
            <a:ext cx="10614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 name="Rectangle 185">
            <a:extLst>
              <a:ext uri="{FF2B5EF4-FFF2-40B4-BE49-F238E27FC236}">
                <a16:creationId xmlns:a16="http://schemas.microsoft.com/office/drawing/2014/main" id="{C83D9863-EECB-995C-DC3C-131B1C38D5F3}"/>
              </a:ext>
            </a:extLst>
          </p:cNvPr>
          <p:cNvSpPr/>
          <p:nvPr/>
        </p:nvSpPr>
        <p:spPr>
          <a:xfrm>
            <a:off x="9952214"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Mahmoud</a:t>
            </a:r>
          </a:p>
          <a:p>
            <a:pPr algn="ctr">
              <a:defRPr/>
            </a:pPr>
            <a:r>
              <a:rPr lang="fr-FR" sz="800" dirty="0">
                <a:solidFill>
                  <a:schemeClr val="tx1"/>
                </a:solidFill>
              </a:rPr>
              <a:t>1814-24</a:t>
            </a:r>
            <a:endParaRPr lang="fr-FR" sz="900" dirty="0">
              <a:solidFill>
                <a:schemeClr val="tx1"/>
              </a:solidFill>
            </a:endParaRPr>
          </a:p>
        </p:txBody>
      </p:sp>
      <p:cxnSp>
        <p:nvCxnSpPr>
          <p:cNvPr id="187" name="Connecteur droit avec flèche 186">
            <a:extLst>
              <a:ext uri="{FF2B5EF4-FFF2-40B4-BE49-F238E27FC236}">
                <a16:creationId xmlns:a16="http://schemas.microsoft.com/office/drawing/2014/main" id="{63162D82-F3E1-0296-86FF-A224C18904B6}"/>
              </a:ext>
            </a:extLst>
          </p:cNvPr>
          <p:cNvCxnSpPr>
            <a:cxnSpLocks/>
            <a:stCxn id="180" idx="2"/>
            <a:endCxn id="186" idx="0"/>
          </p:cNvCxnSpPr>
          <p:nvPr/>
        </p:nvCxnSpPr>
        <p:spPr>
          <a:xfrm>
            <a:off x="10385889" y="4161637"/>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8" name="Rectangle 187">
            <a:extLst>
              <a:ext uri="{FF2B5EF4-FFF2-40B4-BE49-F238E27FC236}">
                <a16:creationId xmlns:a16="http://schemas.microsoft.com/office/drawing/2014/main" id="{F1325029-88E7-9EBF-C74B-20E5B28AE75F}"/>
              </a:ext>
            </a:extLst>
          </p:cNvPr>
          <p:cNvSpPr/>
          <p:nvPr/>
        </p:nvSpPr>
        <p:spPr>
          <a:xfrm>
            <a:off x="9952214"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Hussein II</a:t>
            </a:r>
          </a:p>
          <a:p>
            <a:pPr algn="ctr">
              <a:defRPr/>
            </a:pPr>
            <a:r>
              <a:rPr lang="fr-FR" sz="800" dirty="0">
                <a:solidFill>
                  <a:schemeClr val="tx1"/>
                </a:solidFill>
              </a:rPr>
              <a:t>1824-35</a:t>
            </a:r>
          </a:p>
        </p:txBody>
      </p:sp>
      <p:cxnSp>
        <p:nvCxnSpPr>
          <p:cNvPr id="189" name="Connecteur droit avec flèche 188">
            <a:extLst>
              <a:ext uri="{FF2B5EF4-FFF2-40B4-BE49-F238E27FC236}">
                <a16:creationId xmlns:a16="http://schemas.microsoft.com/office/drawing/2014/main" id="{85880088-AB0D-9D32-18A0-E6E4E5E308A7}"/>
              </a:ext>
            </a:extLst>
          </p:cNvPr>
          <p:cNvCxnSpPr>
            <a:cxnSpLocks/>
            <a:stCxn id="186" idx="2"/>
            <a:endCxn id="188" idx="0"/>
          </p:cNvCxnSpPr>
          <p:nvPr/>
        </p:nvCxnSpPr>
        <p:spPr>
          <a:xfrm>
            <a:off x="10385889" y="4628552"/>
            <a:ext cx="0"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0" name="Connecteur : en angle 189">
            <a:extLst>
              <a:ext uri="{FF2B5EF4-FFF2-40B4-BE49-F238E27FC236}">
                <a16:creationId xmlns:a16="http://schemas.microsoft.com/office/drawing/2014/main" id="{079BF79F-6332-1A46-5525-D94E7035E81B}"/>
              </a:ext>
            </a:extLst>
          </p:cNvPr>
          <p:cNvCxnSpPr>
            <a:cxnSpLocks/>
            <a:stCxn id="186" idx="2"/>
            <a:endCxn id="191" idx="0"/>
          </p:cNvCxnSpPr>
          <p:nvPr/>
        </p:nvCxnSpPr>
        <p:spPr>
          <a:xfrm rot="16200000" flipH="1">
            <a:off x="10760498" y="4253942"/>
            <a:ext cx="174321" cy="92353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1" name="Rectangle 190">
            <a:extLst>
              <a:ext uri="{FF2B5EF4-FFF2-40B4-BE49-F238E27FC236}">
                <a16:creationId xmlns:a16="http://schemas.microsoft.com/office/drawing/2014/main" id="{B2B8611B-A194-2EDD-85CF-BF79E1C85B4C}"/>
              </a:ext>
            </a:extLst>
          </p:cNvPr>
          <p:cNvSpPr/>
          <p:nvPr/>
        </p:nvSpPr>
        <p:spPr>
          <a:xfrm>
            <a:off x="10875753"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Moustapha</a:t>
            </a:r>
          </a:p>
          <a:p>
            <a:pPr algn="ctr">
              <a:defRPr/>
            </a:pPr>
            <a:r>
              <a:rPr lang="fr-FR" sz="800" dirty="0">
                <a:solidFill>
                  <a:schemeClr val="tx1"/>
                </a:solidFill>
              </a:rPr>
              <a:t>1835-37</a:t>
            </a:r>
          </a:p>
        </p:txBody>
      </p:sp>
      <p:sp>
        <p:nvSpPr>
          <p:cNvPr id="192" name="Rectangle 191">
            <a:extLst>
              <a:ext uri="{FF2B5EF4-FFF2-40B4-BE49-F238E27FC236}">
                <a16:creationId xmlns:a16="http://schemas.microsoft.com/office/drawing/2014/main" id="{10D872F1-CD57-83DB-4E7A-782ADDEE51B6}"/>
              </a:ext>
            </a:extLst>
          </p:cNvPr>
          <p:cNvSpPr/>
          <p:nvPr/>
        </p:nvSpPr>
        <p:spPr>
          <a:xfrm>
            <a:off x="9022531" y="537812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III</a:t>
            </a:r>
          </a:p>
          <a:p>
            <a:pPr algn="ctr">
              <a:defRPr/>
            </a:pPr>
            <a:r>
              <a:rPr lang="fr-FR" sz="800" dirty="0">
                <a:solidFill>
                  <a:schemeClr val="tx1"/>
                </a:solidFill>
              </a:rPr>
              <a:t>1882-1902</a:t>
            </a:r>
          </a:p>
        </p:txBody>
      </p:sp>
      <p:sp>
        <p:nvSpPr>
          <p:cNvPr id="193" name="Rectangle 192">
            <a:extLst>
              <a:ext uri="{FF2B5EF4-FFF2-40B4-BE49-F238E27FC236}">
                <a16:creationId xmlns:a16="http://schemas.microsoft.com/office/drawing/2014/main" id="{1E45AE99-9AD1-7409-779A-41EE9404AF3A}"/>
              </a:ext>
            </a:extLst>
          </p:cNvPr>
          <p:cNvSpPr/>
          <p:nvPr/>
        </p:nvSpPr>
        <p:spPr>
          <a:xfrm>
            <a:off x="9022531"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Hédi</a:t>
            </a:r>
          </a:p>
          <a:p>
            <a:pPr algn="ctr">
              <a:defRPr/>
            </a:pPr>
            <a:r>
              <a:rPr lang="fr-FR" sz="800" dirty="0">
                <a:solidFill>
                  <a:schemeClr val="tx1"/>
                </a:solidFill>
              </a:rPr>
              <a:t>1902-06</a:t>
            </a:r>
          </a:p>
        </p:txBody>
      </p:sp>
      <p:sp>
        <p:nvSpPr>
          <p:cNvPr id="194" name="Rectangle 193">
            <a:extLst>
              <a:ext uri="{FF2B5EF4-FFF2-40B4-BE49-F238E27FC236}">
                <a16:creationId xmlns:a16="http://schemas.microsoft.com/office/drawing/2014/main" id="{4AD69440-58F0-4C33-9283-1D6C3C86F3D2}"/>
              </a:ext>
            </a:extLst>
          </p:cNvPr>
          <p:cNvSpPr/>
          <p:nvPr/>
        </p:nvSpPr>
        <p:spPr>
          <a:xfrm>
            <a:off x="7169310" y="63251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Moncef</a:t>
            </a:r>
          </a:p>
          <a:p>
            <a:pPr algn="ctr">
              <a:defRPr/>
            </a:pPr>
            <a:r>
              <a:rPr lang="fr-FR" sz="800" dirty="0">
                <a:solidFill>
                  <a:schemeClr val="tx1"/>
                </a:solidFill>
              </a:rPr>
              <a:t>1942-43</a:t>
            </a:r>
          </a:p>
        </p:txBody>
      </p:sp>
      <p:cxnSp>
        <p:nvCxnSpPr>
          <p:cNvPr id="195" name="Connecteur droit avec flèche 194">
            <a:extLst>
              <a:ext uri="{FF2B5EF4-FFF2-40B4-BE49-F238E27FC236}">
                <a16:creationId xmlns:a16="http://schemas.microsoft.com/office/drawing/2014/main" id="{C9E94079-95A5-C5D2-0CCF-91A9E3BC1744}"/>
              </a:ext>
            </a:extLst>
          </p:cNvPr>
          <p:cNvCxnSpPr>
            <a:cxnSpLocks/>
            <a:stCxn id="205" idx="2"/>
            <a:endCxn id="194" idx="0"/>
          </p:cNvCxnSpPr>
          <p:nvPr/>
        </p:nvCxnSpPr>
        <p:spPr>
          <a:xfrm>
            <a:off x="7602985" y="6247561"/>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6" name="Rectangle 195">
            <a:extLst>
              <a:ext uri="{FF2B5EF4-FFF2-40B4-BE49-F238E27FC236}">
                <a16:creationId xmlns:a16="http://schemas.microsoft.com/office/drawing/2014/main" id="{EEADCAA5-AAAA-C36D-52BE-E324309AA446}"/>
              </a:ext>
            </a:extLst>
          </p:cNvPr>
          <p:cNvSpPr/>
          <p:nvPr/>
        </p:nvSpPr>
        <p:spPr>
          <a:xfrm>
            <a:off x="9022531"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endParaRPr lang="fr-FR" sz="900" dirty="0">
              <a:solidFill>
                <a:schemeClr val="tx1"/>
              </a:solidFill>
            </a:endParaRPr>
          </a:p>
        </p:txBody>
      </p:sp>
      <p:sp>
        <p:nvSpPr>
          <p:cNvPr id="197" name="Rectangle 196">
            <a:extLst>
              <a:ext uri="{FF2B5EF4-FFF2-40B4-BE49-F238E27FC236}">
                <a16:creationId xmlns:a16="http://schemas.microsoft.com/office/drawing/2014/main" id="{617ACE5A-3EDF-CB13-5910-1BDA1E9C7C35}"/>
              </a:ext>
            </a:extLst>
          </p:cNvPr>
          <p:cNvSpPr/>
          <p:nvPr/>
        </p:nvSpPr>
        <p:spPr>
          <a:xfrm>
            <a:off x="9022531" y="275206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Turki</a:t>
            </a:r>
            <a:endParaRPr lang="fr-FR" sz="900" dirty="0">
              <a:solidFill>
                <a:schemeClr val="tx1"/>
              </a:solidFill>
            </a:endParaRPr>
          </a:p>
        </p:txBody>
      </p:sp>
      <p:cxnSp>
        <p:nvCxnSpPr>
          <p:cNvPr id="198" name="Connecteur : en angle 197">
            <a:extLst>
              <a:ext uri="{FF2B5EF4-FFF2-40B4-BE49-F238E27FC236}">
                <a16:creationId xmlns:a16="http://schemas.microsoft.com/office/drawing/2014/main" id="{13631D0A-7AA9-8B07-E4D7-62817C38F5B5}"/>
              </a:ext>
            </a:extLst>
          </p:cNvPr>
          <p:cNvCxnSpPr>
            <a:cxnSpLocks/>
            <a:stCxn id="197" idx="2"/>
            <a:endCxn id="179" idx="0"/>
          </p:cNvCxnSpPr>
          <p:nvPr/>
        </p:nvCxnSpPr>
        <p:spPr>
          <a:xfrm rot="16200000" flipH="1">
            <a:off x="9856860" y="2745565"/>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Connecteur droit avec flèche 198">
            <a:extLst>
              <a:ext uri="{FF2B5EF4-FFF2-40B4-BE49-F238E27FC236}">
                <a16:creationId xmlns:a16="http://schemas.microsoft.com/office/drawing/2014/main" id="{03AD9938-BA10-00FE-45C5-62FA8E48D8AD}"/>
              </a:ext>
            </a:extLst>
          </p:cNvPr>
          <p:cNvCxnSpPr>
            <a:cxnSpLocks/>
            <a:stCxn id="197" idx="2"/>
            <a:endCxn id="196" idx="0"/>
          </p:cNvCxnSpPr>
          <p:nvPr/>
        </p:nvCxnSpPr>
        <p:spPr>
          <a:xfrm>
            <a:off x="9456206" y="3146220"/>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0" name="Rectangle 199">
            <a:extLst>
              <a:ext uri="{FF2B5EF4-FFF2-40B4-BE49-F238E27FC236}">
                <a16:creationId xmlns:a16="http://schemas.microsoft.com/office/drawing/2014/main" id="{72802800-F5E3-4AFE-5558-A87EE923165D}"/>
              </a:ext>
            </a:extLst>
          </p:cNvPr>
          <p:cNvSpPr/>
          <p:nvPr/>
        </p:nvSpPr>
        <p:spPr>
          <a:xfrm>
            <a:off x="9037363"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1735-56</a:t>
            </a:r>
          </a:p>
        </p:txBody>
      </p:sp>
      <p:cxnSp>
        <p:nvCxnSpPr>
          <p:cNvPr id="201" name="Connecteur droit avec flèche 200">
            <a:extLst>
              <a:ext uri="{FF2B5EF4-FFF2-40B4-BE49-F238E27FC236}">
                <a16:creationId xmlns:a16="http://schemas.microsoft.com/office/drawing/2014/main" id="{06CE4E2B-3578-D59E-3572-45F9E0A2E3B6}"/>
              </a:ext>
            </a:extLst>
          </p:cNvPr>
          <p:cNvCxnSpPr>
            <a:cxnSpLocks/>
            <a:stCxn id="196" idx="2"/>
            <a:endCxn id="200" idx="0"/>
          </p:cNvCxnSpPr>
          <p:nvPr/>
        </p:nvCxnSpPr>
        <p:spPr>
          <a:xfrm>
            <a:off x="9456206" y="3661333"/>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2" name="Rectangle 201">
            <a:extLst>
              <a:ext uri="{FF2B5EF4-FFF2-40B4-BE49-F238E27FC236}">
                <a16:creationId xmlns:a16="http://schemas.microsoft.com/office/drawing/2014/main" id="{FA1FEEE4-B45F-6A36-2499-29E0F72B3C51}"/>
              </a:ext>
            </a:extLst>
          </p:cNvPr>
          <p:cNvSpPr/>
          <p:nvPr/>
        </p:nvSpPr>
        <p:spPr>
          <a:xfrm>
            <a:off x="7169310"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a:p>
            <a:pPr algn="ctr">
              <a:defRPr/>
            </a:pPr>
            <a:r>
              <a:rPr lang="fr-FR" sz="800" dirty="0">
                <a:solidFill>
                  <a:schemeClr val="tx1"/>
                </a:solidFill>
              </a:rPr>
              <a:t>1855-59</a:t>
            </a:r>
          </a:p>
        </p:txBody>
      </p:sp>
      <p:sp>
        <p:nvSpPr>
          <p:cNvPr id="203" name="Rectangle 202">
            <a:extLst>
              <a:ext uri="{FF2B5EF4-FFF2-40B4-BE49-F238E27FC236}">
                <a16:creationId xmlns:a16="http://schemas.microsoft.com/office/drawing/2014/main" id="{A5CE72E0-B4A8-4652-A060-193ABCD7F923}"/>
              </a:ext>
            </a:extLst>
          </p:cNvPr>
          <p:cNvSpPr/>
          <p:nvPr/>
        </p:nvSpPr>
        <p:spPr>
          <a:xfrm>
            <a:off x="9944797"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Sadok</a:t>
            </a:r>
          </a:p>
          <a:p>
            <a:pPr algn="ctr">
              <a:defRPr/>
            </a:pPr>
            <a:r>
              <a:rPr lang="fr-FR" sz="800" dirty="0">
                <a:solidFill>
                  <a:schemeClr val="tx1"/>
                </a:solidFill>
              </a:rPr>
              <a:t>1859-82</a:t>
            </a:r>
          </a:p>
        </p:txBody>
      </p:sp>
      <p:cxnSp>
        <p:nvCxnSpPr>
          <p:cNvPr id="204" name="Connecteur : en angle 203">
            <a:extLst>
              <a:ext uri="{FF2B5EF4-FFF2-40B4-BE49-F238E27FC236}">
                <a16:creationId xmlns:a16="http://schemas.microsoft.com/office/drawing/2014/main" id="{3C858752-63F0-766F-02DE-267F9301A924}"/>
              </a:ext>
            </a:extLst>
          </p:cNvPr>
          <p:cNvCxnSpPr>
            <a:cxnSpLocks/>
            <a:stCxn id="188" idx="2"/>
            <a:endCxn id="192" idx="0"/>
          </p:cNvCxnSpPr>
          <p:nvPr/>
        </p:nvCxnSpPr>
        <p:spPr>
          <a:xfrm rot="5400000">
            <a:off x="9830498" y="4822737"/>
            <a:ext cx="181100"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5" name="Rectangle 204">
            <a:extLst>
              <a:ext uri="{FF2B5EF4-FFF2-40B4-BE49-F238E27FC236}">
                <a16:creationId xmlns:a16="http://schemas.microsoft.com/office/drawing/2014/main" id="{AF49BC61-7485-4CDF-B14A-7B60C6246B7D}"/>
              </a:ext>
            </a:extLst>
          </p:cNvPr>
          <p:cNvSpPr/>
          <p:nvPr/>
        </p:nvSpPr>
        <p:spPr>
          <a:xfrm>
            <a:off x="7169310" y="5853406"/>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Naceur</a:t>
            </a:r>
          </a:p>
          <a:p>
            <a:pPr algn="ctr">
              <a:defRPr/>
            </a:pPr>
            <a:r>
              <a:rPr lang="fr-FR" sz="800" dirty="0">
                <a:solidFill>
                  <a:schemeClr val="tx1"/>
                </a:solidFill>
              </a:rPr>
              <a:t>1906-22</a:t>
            </a:r>
          </a:p>
        </p:txBody>
      </p:sp>
      <p:cxnSp>
        <p:nvCxnSpPr>
          <p:cNvPr id="206" name="Connecteur droit avec flèche 205">
            <a:extLst>
              <a:ext uri="{FF2B5EF4-FFF2-40B4-BE49-F238E27FC236}">
                <a16:creationId xmlns:a16="http://schemas.microsoft.com/office/drawing/2014/main" id="{1AEDA8EF-BE66-A5BF-473C-09FDE813F853}"/>
              </a:ext>
            </a:extLst>
          </p:cNvPr>
          <p:cNvCxnSpPr>
            <a:cxnSpLocks/>
            <a:stCxn id="202" idx="2"/>
            <a:endCxn id="205" idx="0"/>
          </p:cNvCxnSpPr>
          <p:nvPr/>
        </p:nvCxnSpPr>
        <p:spPr>
          <a:xfrm>
            <a:off x="7602985" y="5770922"/>
            <a:ext cx="0" cy="8248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7" name="Connecteur droit avec flèche 206">
            <a:extLst>
              <a:ext uri="{FF2B5EF4-FFF2-40B4-BE49-F238E27FC236}">
                <a16:creationId xmlns:a16="http://schemas.microsoft.com/office/drawing/2014/main" id="{0774338E-7037-F90C-4CF0-30D4A5DE3064}"/>
              </a:ext>
            </a:extLst>
          </p:cNvPr>
          <p:cNvCxnSpPr>
            <a:cxnSpLocks/>
            <a:stCxn id="192" idx="2"/>
            <a:endCxn id="193" idx="0"/>
          </p:cNvCxnSpPr>
          <p:nvPr/>
        </p:nvCxnSpPr>
        <p:spPr>
          <a:xfrm>
            <a:off x="9456206" y="5772283"/>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8" name="Rectangle 207">
            <a:extLst>
              <a:ext uri="{FF2B5EF4-FFF2-40B4-BE49-F238E27FC236}">
                <a16:creationId xmlns:a16="http://schemas.microsoft.com/office/drawing/2014/main" id="{66821A49-B9D1-CB17-C966-C51A20A44DA6}"/>
              </a:ext>
            </a:extLst>
          </p:cNvPr>
          <p:cNvSpPr/>
          <p:nvPr/>
        </p:nvSpPr>
        <p:spPr>
          <a:xfrm>
            <a:off x="8098992" y="537676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p:txBody>
      </p:sp>
      <p:cxnSp>
        <p:nvCxnSpPr>
          <p:cNvPr id="209" name="Connecteur : en angle 208">
            <a:extLst>
              <a:ext uri="{FF2B5EF4-FFF2-40B4-BE49-F238E27FC236}">
                <a16:creationId xmlns:a16="http://schemas.microsoft.com/office/drawing/2014/main" id="{0E532C9D-8EB2-5991-BFAB-FB12DAEBB87C}"/>
              </a:ext>
            </a:extLst>
          </p:cNvPr>
          <p:cNvCxnSpPr>
            <a:cxnSpLocks/>
            <a:stCxn id="188" idx="2"/>
            <a:endCxn id="208" idx="0"/>
          </p:cNvCxnSpPr>
          <p:nvPr/>
        </p:nvCxnSpPr>
        <p:spPr>
          <a:xfrm rot="5400000">
            <a:off x="9369408" y="4360287"/>
            <a:ext cx="179740" cy="185322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0" name="Rectangle 209">
            <a:extLst>
              <a:ext uri="{FF2B5EF4-FFF2-40B4-BE49-F238E27FC236}">
                <a16:creationId xmlns:a16="http://schemas.microsoft.com/office/drawing/2014/main" id="{08F7AC04-51F9-3552-259C-9DBF6658A43D}"/>
              </a:ext>
            </a:extLst>
          </p:cNvPr>
          <p:cNvSpPr/>
          <p:nvPr/>
        </p:nvSpPr>
        <p:spPr>
          <a:xfrm>
            <a:off x="8098992" y="585233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Habib</a:t>
            </a:r>
          </a:p>
          <a:p>
            <a:pPr algn="ctr">
              <a:defRPr/>
            </a:pPr>
            <a:r>
              <a:rPr lang="fr-FR" sz="800" dirty="0">
                <a:solidFill>
                  <a:schemeClr val="tx1"/>
                </a:solidFill>
              </a:rPr>
              <a:t>1922-29</a:t>
            </a:r>
          </a:p>
        </p:txBody>
      </p:sp>
      <p:cxnSp>
        <p:nvCxnSpPr>
          <p:cNvPr id="211" name="Connecteur droit avec flèche 210">
            <a:extLst>
              <a:ext uri="{FF2B5EF4-FFF2-40B4-BE49-F238E27FC236}">
                <a16:creationId xmlns:a16="http://schemas.microsoft.com/office/drawing/2014/main" id="{15249D55-F30F-F7A7-26EB-E857D3065AA1}"/>
              </a:ext>
            </a:extLst>
          </p:cNvPr>
          <p:cNvCxnSpPr>
            <a:cxnSpLocks/>
            <a:stCxn id="208" idx="2"/>
            <a:endCxn id="210" idx="0"/>
          </p:cNvCxnSpPr>
          <p:nvPr/>
        </p:nvCxnSpPr>
        <p:spPr>
          <a:xfrm>
            <a:off x="8532667" y="5770923"/>
            <a:ext cx="0" cy="8141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2" name="Rectangle 211">
            <a:extLst>
              <a:ext uri="{FF2B5EF4-FFF2-40B4-BE49-F238E27FC236}">
                <a16:creationId xmlns:a16="http://schemas.microsoft.com/office/drawing/2014/main" id="{D7ACFE81-5DFB-2737-FF62-71C8B9303F4B}"/>
              </a:ext>
            </a:extLst>
          </p:cNvPr>
          <p:cNvSpPr/>
          <p:nvPr/>
        </p:nvSpPr>
        <p:spPr>
          <a:xfrm>
            <a:off x="9952214"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II</a:t>
            </a:r>
          </a:p>
          <a:p>
            <a:pPr algn="ctr">
              <a:defRPr/>
            </a:pPr>
            <a:r>
              <a:rPr lang="fr-FR" sz="800" dirty="0">
                <a:solidFill>
                  <a:schemeClr val="tx1"/>
                </a:solidFill>
              </a:rPr>
              <a:t>1929-42</a:t>
            </a:r>
          </a:p>
        </p:txBody>
      </p:sp>
      <p:cxnSp>
        <p:nvCxnSpPr>
          <p:cNvPr id="213" name="Connecteur : en angle 212">
            <a:extLst>
              <a:ext uri="{FF2B5EF4-FFF2-40B4-BE49-F238E27FC236}">
                <a16:creationId xmlns:a16="http://schemas.microsoft.com/office/drawing/2014/main" id="{3651C93F-1795-B751-A6B5-4890005E9C87}"/>
              </a:ext>
            </a:extLst>
          </p:cNvPr>
          <p:cNvCxnSpPr>
            <a:cxnSpLocks/>
            <a:stCxn id="192" idx="2"/>
            <a:endCxn id="212" idx="0"/>
          </p:cNvCxnSpPr>
          <p:nvPr/>
        </p:nvCxnSpPr>
        <p:spPr>
          <a:xfrm rot="16200000" flipH="1">
            <a:off x="9882237" y="5346251"/>
            <a:ext cx="77621"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4" name="Rectangle 213">
            <a:extLst>
              <a:ext uri="{FF2B5EF4-FFF2-40B4-BE49-F238E27FC236}">
                <a16:creationId xmlns:a16="http://schemas.microsoft.com/office/drawing/2014/main" id="{CE71E5D0-7524-FA30-441F-B35803D966A0}"/>
              </a:ext>
            </a:extLst>
          </p:cNvPr>
          <p:cNvSpPr/>
          <p:nvPr/>
        </p:nvSpPr>
        <p:spPr>
          <a:xfrm>
            <a:off x="8098992" y="632411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Lamine</a:t>
            </a:r>
          </a:p>
          <a:p>
            <a:pPr algn="ctr">
              <a:defRPr/>
            </a:pPr>
            <a:r>
              <a:rPr lang="fr-FR" sz="800" dirty="0">
                <a:solidFill>
                  <a:schemeClr val="tx1"/>
                </a:solidFill>
              </a:rPr>
              <a:t>1943-57</a:t>
            </a:r>
          </a:p>
        </p:txBody>
      </p:sp>
      <p:cxnSp>
        <p:nvCxnSpPr>
          <p:cNvPr id="215" name="Connecteur droit avec flèche 214">
            <a:extLst>
              <a:ext uri="{FF2B5EF4-FFF2-40B4-BE49-F238E27FC236}">
                <a16:creationId xmlns:a16="http://schemas.microsoft.com/office/drawing/2014/main" id="{EF0B7AEE-97D9-78E7-AC46-7299407AB10E}"/>
              </a:ext>
            </a:extLst>
          </p:cNvPr>
          <p:cNvCxnSpPr>
            <a:cxnSpLocks/>
            <a:stCxn id="210" idx="2"/>
            <a:endCxn id="214" idx="0"/>
          </p:cNvCxnSpPr>
          <p:nvPr/>
        </p:nvCxnSpPr>
        <p:spPr>
          <a:xfrm>
            <a:off x="8532667" y="6246490"/>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cteur : en angle 215">
            <a:extLst>
              <a:ext uri="{FF2B5EF4-FFF2-40B4-BE49-F238E27FC236}">
                <a16:creationId xmlns:a16="http://schemas.microsoft.com/office/drawing/2014/main" id="{F2FD426F-D1AB-DDBA-1803-39E9593CF9B3}"/>
              </a:ext>
            </a:extLst>
          </p:cNvPr>
          <p:cNvCxnSpPr>
            <a:cxnSpLocks/>
            <a:stCxn id="188" idx="2"/>
            <a:endCxn id="202" idx="0"/>
          </p:cNvCxnSpPr>
          <p:nvPr/>
        </p:nvCxnSpPr>
        <p:spPr>
          <a:xfrm rot="5400000">
            <a:off x="8904568" y="3895445"/>
            <a:ext cx="179739" cy="278290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Connecteur droit avec flèche 216">
            <a:extLst>
              <a:ext uri="{FF2B5EF4-FFF2-40B4-BE49-F238E27FC236}">
                <a16:creationId xmlns:a16="http://schemas.microsoft.com/office/drawing/2014/main" id="{F8AF9145-EEA4-0C80-8819-662B4C183153}"/>
              </a:ext>
            </a:extLst>
          </p:cNvPr>
          <p:cNvCxnSpPr>
            <a:cxnSpLocks/>
            <a:stCxn id="188" idx="2"/>
            <a:endCxn id="203" idx="0"/>
          </p:cNvCxnSpPr>
          <p:nvPr/>
        </p:nvCxnSpPr>
        <p:spPr>
          <a:xfrm flipH="1">
            <a:off x="10378472" y="5197028"/>
            <a:ext cx="7417" cy="17973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8" name="Rectangle 217">
            <a:extLst>
              <a:ext uri="{FF2B5EF4-FFF2-40B4-BE49-F238E27FC236}">
                <a16:creationId xmlns:a16="http://schemas.microsoft.com/office/drawing/2014/main" id="{2440C9F4-27BB-494E-A420-0F73428A6A3D}"/>
              </a:ext>
            </a:extLst>
          </p:cNvPr>
          <p:cNvSpPr/>
          <p:nvPr/>
        </p:nvSpPr>
        <p:spPr>
          <a:xfrm>
            <a:off x="10881896" y="5371349"/>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1837-55</a:t>
            </a:r>
          </a:p>
        </p:txBody>
      </p:sp>
      <p:cxnSp>
        <p:nvCxnSpPr>
          <p:cNvPr id="219" name="Connecteur droit avec flèche 218">
            <a:extLst>
              <a:ext uri="{FF2B5EF4-FFF2-40B4-BE49-F238E27FC236}">
                <a16:creationId xmlns:a16="http://schemas.microsoft.com/office/drawing/2014/main" id="{00C9BD2F-C04D-A6AE-7C30-52EF3DE46DCD}"/>
              </a:ext>
            </a:extLst>
          </p:cNvPr>
          <p:cNvCxnSpPr>
            <a:cxnSpLocks/>
            <a:stCxn id="191" idx="2"/>
            <a:endCxn id="218" idx="0"/>
          </p:cNvCxnSpPr>
          <p:nvPr/>
        </p:nvCxnSpPr>
        <p:spPr>
          <a:xfrm>
            <a:off x="11309428" y="5197028"/>
            <a:ext cx="6143"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86B3444-00A4-0381-2C34-34458AC2C930}"/>
              </a:ext>
            </a:extLst>
          </p:cNvPr>
          <p:cNvSpPr/>
          <p:nvPr/>
        </p:nvSpPr>
        <p:spPr>
          <a:xfrm>
            <a:off x="10875753" y="3011775"/>
            <a:ext cx="867351" cy="610936"/>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TUNIS</a:t>
            </a:r>
          </a:p>
          <a:p>
            <a:pPr algn="ctr" eaLnBrk="1" hangingPunct="1">
              <a:defRPr/>
            </a:pPr>
            <a:r>
              <a:rPr lang="fr-FR" sz="1100" b="1" dirty="0">
                <a:solidFill>
                  <a:schemeClr val="tx1"/>
                </a:solidFill>
              </a:rPr>
              <a:t>Husseinites</a:t>
            </a:r>
          </a:p>
          <a:p>
            <a:pPr algn="ctr" eaLnBrk="1" hangingPunct="1">
              <a:defRPr/>
            </a:pPr>
            <a:r>
              <a:rPr lang="fr-FR" sz="1100" dirty="0">
                <a:solidFill>
                  <a:schemeClr val="tx1"/>
                </a:solidFill>
              </a:rPr>
              <a:t>1705-1957</a:t>
            </a:r>
          </a:p>
        </p:txBody>
      </p:sp>
    </p:spTree>
    <p:extLst>
      <p:ext uri="{BB962C8B-B14F-4D97-AF65-F5344CB8AC3E}">
        <p14:creationId xmlns:p14="http://schemas.microsoft.com/office/powerpoint/2010/main" val="4017451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D8104-D498-2F3F-CFE1-AEADAE85375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16647AC-5006-C974-8622-BB183CFA72AE}"/>
              </a:ext>
            </a:extLst>
          </p:cNvPr>
          <p:cNvSpPr/>
          <p:nvPr/>
        </p:nvSpPr>
        <p:spPr>
          <a:xfrm>
            <a:off x="96970" y="56651"/>
            <a:ext cx="6403853" cy="4524315"/>
          </a:xfrm>
          <a:prstGeom prst="rect">
            <a:avLst/>
          </a:prstGeom>
          <a:solidFill>
            <a:schemeClr val="tx2">
              <a:lumMod val="20000"/>
              <a:lumOff val="80000"/>
            </a:schemeClr>
          </a:solidFill>
          <a:ln w="38100">
            <a:solidFill>
              <a:schemeClr val="tx1"/>
            </a:solidFill>
          </a:ln>
        </p:spPr>
        <p:txBody>
          <a:bodyPr wrap="square">
            <a:spAutoFit/>
          </a:bodyPr>
          <a:lstStyle/>
          <a:p>
            <a:r>
              <a:rPr lang="fr-FR" sz="1600" b="1" dirty="0"/>
              <a:t>1837-1855 : Sous Ahmed Bey : Modernisation économique sur fonds publics et début de l’endettement</a:t>
            </a:r>
          </a:p>
          <a:p>
            <a:endParaRPr lang="fr-FR" sz="1600" dirty="0"/>
          </a:p>
          <a:p>
            <a:r>
              <a:rPr lang="fr-FR" sz="1600" dirty="0"/>
              <a:t>c) L’envoi d’un coûteux corps expéditionnaire en Crimée (1853)</a:t>
            </a:r>
          </a:p>
          <a:p>
            <a:r>
              <a:rPr lang="fr-FR" sz="1600" dirty="0"/>
              <a:t>Pour soutenir le sultan </a:t>
            </a:r>
            <a:r>
              <a:rPr lang="fr-FR" altLang="fr-FR" sz="1600" dirty="0" err="1"/>
              <a:t>Abdülmecid</a:t>
            </a:r>
            <a:r>
              <a:rPr lang="fr-FR" altLang="fr-FR" sz="1600" dirty="0"/>
              <a:t> contre les Russes</a:t>
            </a:r>
          </a:p>
          <a:p>
            <a:r>
              <a:rPr lang="fr-FR" altLang="fr-FR" sz="1600" dirty="0"/>
              <a:t>NB : Après la destruction de la flotte à Navarin en 1827</a:t>
            </a:r>
          </a:p>
          <a:p>
            <a:endParaRPr lang="fr-FR" altLang="fr-FR" sz="1600" dirty="0"/>
          </a:p>
          <a:p>
            <a:r>
              <a:rPr lang="fr-FR" altLang="fr-FR" sz="1600" dirty="0"/>
              <a:t>d) La construction du coûteux </a:t>
            </a:r>
            <a:r>
              <a:rPr lang="fr-FR" altLang="fr-FR" sz="1600" u="sng" dirty="0"/>
              <a:t>palais de la </a:t>
            </a:r>
            <a:r>
              <a:rPr lang="fr-FR" altLang="fr-FR" sz="1600" u="sng" dirty="0" err="1"/>
              <a:t>Mohamedia</a:t>
            </a:r>
            <a:r>
              <a:rPr lang="fr-FR" altLang="fr-FR" sz="1600" dirty="0"/>
              <a:t>, le </a:t>
            </a:r>
            <a:r>
              <a:rPr lang="fr-FR" altLang="fr-FR" sz="1600" i="1" dirty="0"/>
              <a:t>Versailles tunisien</a:t>
            </a:r>
          </a:p>
          <a:p>
            <a:r>
              <a:rPr lang="fr-FR" sz="1600" dirty="0"/>
              <a:t>*</a:t>
            </a:r>
            <a:r>
              <a:rPr lang="fr-FR" sz="1600" b="1" dirty="0"/>
              <a:t>Résultat</a:t>
            </a:r>
            <a:r>
              <a:rPr lang="fr-FR" sz="1600" dirty="0"/>
              <a:t>…</a:t>
            </a:r>
          </a:p>
          <a:p>
            <a:endParaRPr lang="fr-FR" sz="1600" dirty="0"/>
          </a:p>
          <a:p>
            <a:r>
              <a:rPr lang="fr-FR" sz="1600" dirty="0"/>
              <a:t>*Dès 1850 : La Régence connaît de graves difficultés financières</a:t>
            </a:r>
          </a:p>
          <a:p>
            <a:r>
              <a:rPr lang="fr-FR" sz="1600" dirty="0"/>
              <a:t>Ce qui l’oblige à emprunter à l’extérieur</a:t>
            </a:r>
          </a:p>
          <a:p>
            <a:r>
              <a:rPr lang="fr-FR" sz="1600" u="sng" dirty="0"/>
              <a:t>Mais surtout</a:t>
            </a:r>
            <a:r>
              <a:rPr lang="fr-FR" sz="1600" dirty="0"/>
              <a:t> à augmenter les impôts ; </a:t>
            </a:r>
            <a:r>
              <a:rPr lang="fr-FR" sz="1600" b="1" dirty="0"/>
              <a:t>A suivre…</a:t>
            </a:r>
          </a:p>
          <a:p>
            <a:endParaRPr lang="fr-FR" sz="1600" dirty="0"/>
          </a:p>
          <a:p>
            <a:r>
              <a:rPr lang="fr-FR" sz="1600" dirty="0">
                <a:solidFill>
                  <a:srgbClr val="FF0000"/>
                </a:solidFill>
              </a:rPr>
              <a:t>NB : Rajouté à cela, la fuite à Paris du fermier général Ben Ayed</a:t>
            </a:r>
          </a:p>
          <a:p>
            <a:r>
              <a:rPr lang="fr-FR" sz="1600" dirty="0">
                <a:solidFill>
                  <a:srgbClr val="FF0000"/>
                </a:solidFill>
              </a:rPr>
              <a:t>Avec une part importante du trésor public…</a:t>
            </a:r>
          </a:p>
          <a:p>
            <a:r>
              <a:rPr lang="fr-FR" sz="1600" dirty="0">
                <a:solidFill>
                  <a:srgbClr val="FF0000"/>
                </a:solidFill>
              </a:rPr>
              <a:t>NB : 1846 : A Tunis, abolition de l’esclavage</a:t>
            </a:r>
          </a:p>
          <a:p>
            <a:r>
              <a:rPr lang="fr-FR" sz="1600" dirty="0">
                <a:solidFill>
                  <a:srgbClr val="FF0000"/>
                </a:solidFill>
              </a:rPr>
              <a:t>Maintenu en Algérie française après 1848…</a:t>
            </a:r>
          </a:p>
        </p:txBody>
      </p:sp>
      <p:pic>
        <p:nvPicPr>
          <p:cNvPr id="173" name="Image 172">
            <a:extLst>
              <a:ext uri="{FF2B5EF4-FFF2-40B4-BE49-F238E27FC236}">
                <a16:creationId xmlns:a16="http://schemas.microsoft.com/office/drawing/2014/main" id="{E491CDC3-A570-6F82-A972-EF0D1D72BD3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2599" t="24727" r="2776" b="49809"/>
          <a:stretch>
            <a:fillRect/>
          </a:stretch>
        </p:blipFill>
        <p:spPr>
          <a:xfrm rot="16200000">
            <a:off x="6702136" y="27015"/>
            <a:ext cx="5225815" cy="5449113"/>
          </a:xfrm>
          <a:prstGeom prst="rect">
            <a:avLst/>
          </a:prstGeom>
          <a:ln w="38100">
            <a:solidFill>
              <a:schemeClr val="tx1"/>
            </a:solidFill>
          </a:ln>
        </p:spPr>
      </p:pic>
      <p:sp>
        <p:nvSpPr>
          <p:cNvPr id="174" name="Ellipse 173">
            <a:extLst>
              <a:ext uri="{FF2B5EF4-FFF2-40B4-BE49-F238E27FC236}">
                <a16:creationId xmlns:a16="http://schemas.microsoft.com/office/drawing/2014/main" id="{284981B2-3925-2CB6-8BEB-E0FFA9F772DE}"/>
              </a:ext>
            </a:extLst>
          </p:cNvPr>
          <p:cNvSpPr/>
          <p:nvPr/>
        </p:nvSpPr>
        <p:spPr>
          <a:xfrm>
            <a:off x="10130836"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5" name="Ellipse 174">
            <a:extLst>
              <a:ext uri="{FF2B5EF4-FFF2-40B4-BE49-F238E27FC236}">
                <a16:creationId xmlns:a16="http://schemas.microsoft.com/office/drawing/2014/main" id="{98A1C7AB-7367-C9FC-41A9-2D37E7B363CE}"/>
              </a:ext>
            </a:extLst>
          </p:cNvPr>
          <p:cNvSpPr/>
          <p:nvPr/>
        </p:nvSpPr>
        <p:spPr>
          <a:xfrm>
            <a:off x="10720116" y="176690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6" name="Ellipse 175">
            <a:extLst>
              <a:ext uri="{FF2B5EF4-FFF2-40B4-BE49-F238E27FC236}">
                <a16:creationId xmlns:a16="http://schemas.microsoft.com/office/drawing/2014/main" id="{043CA829-EAD2-ED1C-3D12-D361C126136E}"/>
              </a:ext>
            </a:extLst>
          </p:cNvPr>
          <p:cNvSpPr/>
          <p:nvPr/>
        </p:nvSpPr>
        <p:spPr>
          <a:xfrm>
            <a:off x="8249541"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77" name="Rectangle 176">
            <a:extLst>
              <a:ext uri="{FF2B5EF4-FFF2-40B4-BE49-F238E27FC236}">
                <a16:creationId xmlns:a16="http://schemas.microsoft.com/office/drawing/2014/main" id="{67E941D1-8794-E332-8E9C-3F85414E2CD5}"/>
              </a:ext>
            </a:extLst>
          </p:cNvPr>
          <p:cNvSpPr/>
          <p:nvPr/>
        </p:nvSpPr>
        <p:spPr>
          <a:xfrm>
            <a:off x="6590486" y="2651760"/>
            <a:ext cx="5449113" cy="4145198"/>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a:extLst>
              <a:ext uri="{FF2B5EF4-FFF2-40B4-BE49-F238E27FC236}">
                <a16:creationId xmlns:a16="http://schemas.microsoft.com/office/drawing/2014/main" id="{C9FD6D08-43C2-E274-954E-729C9F89A580}"/>
              </a:ext>
            </a:extLst>
          </p:cNvPr>
          <p:cNvSpPr/>
          <p:nvPr/>
        </p:nvSpPr>
        <p:spPr>
          <a:xfrm>
            <a:off x="9944798"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a:solidFill>
                  <a:schemeClr val="tx1"/>
                </a:solidFill>
              </a:rPr>
              <a:t>Hussein</a:t>
            </a:r>
          </a:p>
          <a:p>
            <a:pPr algn="ctr">
              <a:defRPr/>
            </a:pPr>
            <a:r>
              <a:rPr lang="fr-FR" sz="900">
                <a:solidFill>
                  <a:schemeClr val="tx1"/>
                </a:solidFill>
              </a:rPr>
              <a:t>1705-35</a:t>
            </a:r>
            <a:endParaRPr lang="fr-FR" sz="1000" dirty="0">
              <a:solidFill>
                <a:schemeClr val="tx1"/>
              </a:solidFill>
            </a:endParaRPr>
          </a:p>
        </p:txBody>
      </p:sp>
      <p:sp>
        <p:nvSpPr>
          <p:cNvPr id="180" name="Rectangle 179">
            <a:extLst>
              <a:ext uri="{FF2B5EF4-FFF2-40B4-BE49-F238E27FC236}">
                <a16:creationId xmlns:a16="http://schemas.microsoft.com/office/drawing/2014/main" id="{29242113-BCA1-7C06-A1D2-E54FB6960C29}"/>
              </a:ext>
            </a:extLst>
          </p:cNvPr>
          <p:cNvSpPr/>
          <p:nvPr/>
        </p:nvSpPr>
        <p:spPr>
          <a:xfrm>
            <a:off x="9952214" y="37674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Mohammed Rachid</a:t>
            </a:r>
          </a:p>
          <a:p>
            <a:pPr algn="ctr">
              <a:defRPr/>
            </a:pPr>
            <a:r>
              <a:rPr lang="fr-FR" sz="900" dirty="0">
                <a:solidFill>
                  <a:schemeClr val="tx1"/>
                </a:solidFill>
              </a:rPr>
              <a:t>1756-59</a:t>
            </a:r>
          </a:p>
        </p:txBody>
      </p:sp>
      <p:cxnSp>
        <p:nvCxnSpPr>
          <p:cNvPr id="181" name="Connecteur droit avec flèche 180">
            <a:extLst>
              <a:ext uri="{FF2B5EF4-FFF2-40B4-BE49-F238E27FC236}">
                <a16:creationId xmlns:a16="http://schemas.microsoft.com/office/drawing/2014/main" id="{9032FF92-4612-0131-93A5-BF7E36FA2EBA}"/>
              </a:ext>
            </a:extLst>
          </p:cNvPr>
          <p:cNvCxnSpPr>
            <a:cxnSpLocks/>
            <a:stCxn id="179" idx="2"/>
            <a:endCxn id="180" idx="0"/>
          </p:cNvCxnSpPr>
          <p:nvPr/>
        </p:nvCxnSpPr>
        <p:spPr>
          <a:xfrm>
            <a:off x="10378473" y="3661333"/>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2" name="Rectangle 181">
            <a:extLst>
              <a:ext uri="{FF2B5EF4-FFF2-40B4-BE49-F238E27FC236}">
                <a16:creationId xmlns:a16="http://schemas.microsoft.com/office/drawing/2014/main" id="{6A8A7B33-4465-1C28-5A20-610E60ADC27B}"/>
              </a:ext>
            </a:extLst>
          </p:cNvPr>
          <p:cNvSpPr/>
          <p:nvPr/>
        </p:nvSpPr>
        <p:spPr>
          <a:xfrm>
            <a:off x="10867065"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Hammouda</a:t>
            </a:r>
          </a:p>
          <a:p>
            <a:pPr algn="ctr">
              <a:defRPr/>
            </a:pPr>
            <a:r>
              <a:rPr lang="fr-FR" sz="900" dirty="0">
                <a:solidFill>
                  <a:schemeClr val="tx1"/>
                </a:solidFill>
              </a:rPr>
              <a:t>1782-1814</a:t>
            </a:r>
          </a:p>
        </p:txBody>
      </p:sp>
      <p:cxnSp>
        <p:nvCxnSpPr>
          <p:cNvPr id="183" name="Connecteur droit avec flèche 182">
            <a:extLst>
              <a:ext uri="{FF2B5EF4-FFF2-40B4-BE49-F238E27FC236}">
                <a16:creationId xmlns:a16="http://schemas.microsoft.com/office/drawing/2014/main" id="{FF3904FB-1709-6022-D073-672323B1A49B}"/>
              </a:ext>
            </a:extLst>
          </p:cNvPr>
          <p:cNvCxnSpPr>
            <a:cxnSpLocks/>
            <a:stCxn id="184" idx="2"/>
            <a:endCxn id="182" idx="0"/>
          </p:cNvCxnSpPr>
          <p:nvPr/>
        </p:nvCxnSpPr>
        <p:spPr>
          <a:xfrm>
            <a:off x="11300740" y="4161636"/>
            <a:ext cx="0" cy="7276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4" name="Rectangle 183">
            <a:extLst>
              <a:ext uri="{FF2B5EF4-FFF2-40B4-BE49-F238E27FC236}">
                <a16:creationId xmlns:a16="http://schemas.microsoft.com/office/drawing/2014/main" id="{9A34074D-6DD0-3BC0-0F7E-94A8927115B3}"/>
              </a:ext>
            </a:extLst>
          </p:cNvPr>
          <p:cNvSpPr/>
          <p:nvPr/>
        </p:nvSpPr>
        <p:spPr>
          <a:xfrm>
            <a:off x="10867065"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II</a:t>
            </a:r>
          </a:p>
          <a:p>
            <a:pPr algn="ctr">
              <a:defRPr/>
            </a:pPr>
            <a:r>
              <a:rPr lang="fr-FR" sz="900" dirty="0">
                <a:solidFill>
                  <a:schemeClr val="tx1"/>
                </a:solidFill>
              </a:rPr>
              <a:t>1759-82</a:t>
            </a:r>
          </a:p>
        </p:txBody>
      </p:sp>
      <p:cxnSp>
        <p:nvCxnSpPr>
          <p:cNvPr id="185" name="Connecteur : en angle 184">
            <a:extLst>
              <a:ext uri="{FF2B5EF4-FFF2-40B4-BE49-F238E27FC236}">
                <a16:creationId xmlns:a16="http://schemas.microsoft.com/office/drawing/2014/main" id="{891986D0-1D90-CF08-432F-2DFA5E0EBCCD}"/>
              </a:ext>
            </a:extLst>
          </p:cNvPr>
          <p:cNvCxnSpPr>
            <a:cxnSpLocks/>
            <a:stCxn id="179" idx="2"/>
            <a:endCxn id="184" idx="0"/>
          </p:cNvCxnSpPr>
          <p:nvPr/>
        </p:nvCxnSpPr>
        <p:spPr>
          <a:xfrm rot="16200000" flipH="1">
            <a:off x="10786532" y="3253273"/>
            <a:ext cx="10614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 name="Rectangle 185">
            <a:extLst>
              <a:ext uri="{FF2B5EF4-FFF2-40B4-BE49-F238E27FC236}">
                <a16:creationId xmlns:a16="http://schemas.microsoft.com/office/drawing/2014/main" id="{7465A05E-4F38-0B2F-C464-1A653BD1CE11}"/>
              </a:ext>
            </a:extLst>
          </p:cNvPr>
          <p:cNvSpPr/>
          <p:nvPr/>
        </p:nvSpPr>
        <p:spPr>
          <a:xfrm>
            <a:off x="9952214"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Mahmoud</a:t>
            </a:r>
          </a:p>
          <a:p>
            <a:pPr algn="ctr">
              <a:defRPr/>
            </a:pPr>
            <a:r>
              <a:rPr lang="fr-FR" sz="800" dirty="0">
                <a:solidFill>
                  <a:schemeClr val="tx1"/>
                </a:solidFill>
              </a:rPr>
              <a:t>1814-24</a:t>
            </a:r>
            <a:endParaRPr lang="fr-FR" sz="900" dirty="0">
              <a:solidFill>
                <a:schemeClr val="tx1"/>
              </a:solidFill>
            </a:endParaRPr>
          </a:p>
        </p:txBody>
      </p:sp>
      <p:cxnSp>
        <p:nvCxnSpPr>
          <p:cNvPr id="187" name="Connecteur droit avec flèche 186">
            <a:extLst>
              <a:ext uri="{FF2B5EF4-FFF2-40B4-BE49-F238E27FC236}">
                <a16:creationId xmlns:a16="http://schemas.microsoft.com/office/drawing/2014/main" id="{261237B3-5C42-8056-96F7-C4D3897C2D57}"/>
              </a:ext>
            </a:extLst>
          </p:cNvPr>
          <p:cNvCxnSpPr>
            <a:cxnSpLocks/>
            <a:stCxn id="180" idx="2"/>
            <a:endCxn id="186" idx="0"/>
          </p:cNvCxnSpPr>
          <p:nvPr/>
        </p:nvCxnSpPr>
        <p:spPr>
          <a:xfrm>
            <a:off x="10385889" y="4161637"/>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8" name="Rectangle 187">
            <a:extLst>
              <a:ext uri="{FF2B5EF4-FFF2-40B4-BE49-F238E27FC236}">
                <a16:creationId xmlns:a16="http://schemas.microsoft.com/office/drawing/2014/main" id="{DA4FA3B0-EECF-C971-3FA8-6436174CD0EE}"/>
              </a:ext>
            </a:extLst>
          </p:cNvPr>
          <p:cNvSpPr/>
          <p:nvPr/>
        </p:nvSpPr>
        <p:spPr>
          <a:xfrm>
            <a:off x="9952214"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Hussein II</a:t>
            </a:r>
          </a:p>
          <a:p>
            <a:pPr algn="ctr">
              <a:defRPr/>
            </a:pPr>
            <a:r>
              <a:rPr lang="fr-FR" sz="800" dirty="0">
                <a:solidFill>
                  <a:schemeClr val="tx1"/>
                </a:solidFill>
              </a:rPr>
              <a:t>1824-35</a:t>
            </a:r>
          </a:p>
        </p:txBody>
      </p:sp>
      <p:cxnSp>
        <p:nvCxnSpPr>
          <p:cNvPr id="189" name="Connecteur droit avec flèche 188">
            <a:extLst>
              <a:ext uri="{FF2B5EF4-FFF2-40B4-BE49-F238E27FC236}">
                <a16:creationId xmlns:a16="http://schemas.microsoft.com/office/drawing/2014/main" id="{37CFFB4C-85A4-DB0A-8BAC-67DC8F2AB1F9}"/>
              </a:ext>
            </a:extLst>
          </p:cNvPr>
          <p:cNvCxnSpPr>
            <a:cxnSpLocks/>
            <a:stCxn id="186" idx="2"/>
            <a:endCxn id="188" idx="0"/>
          </p:cNvCxnSpPr>
          <p:nvPr/>
        </p:nvCxnSpPr>
        <p:spPr>
          <a:xfrm>
            <a:off x="10385889" y="4628552"/>
            <a:ext cx="0"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0" name="Connecteur : en angle 189">
            <a:extLst>
              <a:ext uri="{FF2B5EF4-FFF2-40B4-BE49-F238E27FC236}">
                <a16:creationId xmlns:a16="http://schemas.microsoft.com/office/drawing/2014/main" id="{DCF82196-D155-00C0-8F81-DD1D3133443B}"/>
              </a:ext>
            </a:extLst>
          </p:cNvPr>
          <p:cNvCxnSpPr>
            <a:cxnSpLocks/>
            <a:stCxn id="186" idx="2"/>
            <a:endCxn id="191" idx="0"/>
          </p:cNvCxnSpPr>
          <p:nvPr/>
        </p:nvCxnSpPr>
        <p:spPr>
          <a:xfrm rot="16200000" flipH="1">
            <a:off x="10760498" y="4253942"/>
            <a:ext cx="174321" cy="92353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1" name="Rectangle 190">
            <a:extLst>
              <a:ext uri="{FF2B5EF4-FFF2-40B4-BE49-F238E27FC236}">
                <a16:creationId xmlns:a16="http://schemas.microsoft.com/office/drawing/2014/main" id="{0D49C63F-4832-29E2-F2D7-7AEDC4C180D5}"/>
              </a:ext>
            </a:extLst>
          </p:cNvPr>
          <p:cNvSpPr/>
          <p:nvPr/>
        </p:nvSpPr>
        <p:spPr>
          <a:xfrm>
            <a:off x="10875753"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Moustapha</a:t>
            </a:r>
          </a:p>
          <a:p>
            <a:pPr algn="ctr">
              <a:defRPr/>
            </a:pPr>
            <a:r>
              <a:rPr lang="fr-FR" sz="800" dirty="0">
                <a:solidFill>
                  <a:schemeClr val="tx1"/>
                </a:solidFill>
              </a:rPr>
              <a:t>1835-37</a:t>
            </a:r>
          </a:p>
        </p:txBody>
      </p:sp>
      <p:sp>
        <p:nvSpPr>
          <p:cNvPr id="192" name="Rectangle 191">
            <a:extLst>
              <a:ext uri="{FF2B5EF4-FFF2-40B4-BE49-F238E27FC236}">
                <a16:creationId xmlns:a16="http://schemas.microsoft.com/office/drawing/2014/main" id="{90893CAD-F7AE-67A0-8E45-C84CAFA64108}"/>
              </a:ext>
            </a:extLst>
          </p:cNvPr>
          <p:cNvSpPr/>
          <p:nvPr/>
        </p:nvSpPr>
        <p:spPr>
          <a:xfrm>
            <a:off x="9022531" y="537812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III</a:t>
            </a:r>
          </a:p>
          <a:p>
            <a:pPr algn="ctr">
              <a:defRPr/>
            </a:pPr>
            <a:r>
              <a:rPr lang="fr-FR" sz="800" dirty="0">
                <a:solidFill>
                  <a:schemeClr val="tx1"/>
                </a:solidFill>
              </a:rPr>
              <a:t>1882-1902</a:t>
            </a:r>
          </a:p>
        </p:txBody>
      </p:sp>
      <p:sp>
        <p:nvSpPr>
          <p:cNvPr id="193" name="Rectangle 192">
            <a:extLst>
              <a:ext uri="{FF2B5EF4-FFF2-40B4-BE49-F238E27FC236}">
                <a16:creationId xmlns:a16="http://schemas.microsoft.com/office/drawing/2014/main" id="{1285CF68-7D80-56BC-7939-265C8D8C6368}"/>
              </a:ext>
            </a:extLst>
          </p:cNvPr>
          <p:cNvSpPr/>
          <p:nvPr/>
        </p:nvSpPr>
        <p:spPr>
          <a:xfrm>
            <a:off x="9022531"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Hédi</a:t>
            </a:r>
          </a:p>
          <a:p>
            <a:pPr algn="ctr">
              <a:defRPr/>
            </a:pPr>
            <a:r>
              <a:rPr lang="fr-FR" sz="800" dirty="0">
                <a:solidFill>
                  <a:schemeClr val="tx1"/>
                </a:solidFill>
              </a:rPr>
              <a:t>1902-06</a:t>
            </a:r>
          </a:p>
        </p:txBody>
      </p:sp>
      <p:sp>
        <p:nvSpPr>
          <p:cNvPr id="194" name="Rectangle 193">
            <a:extLst>
              <a:ext uri="{FF2B5EF4-FFF2-40B4-BE49-F238E27FC236}">
                <a16:creationId xmlns:a16="http://schemas.microsoft.com/office/drawing/2014/main" id="{4EF6AD2F-0791-E133-3155-42D256933A80}"/>
              </a:ext>
            </a:extLst>
          </p:cNvPr>
          <p:cNvSpPr/>
          <p:nvPr/>
        </p:nvSpPr>
        <p:spPr>
          <a:xfrm>
            <a:off x="7169310" y="63251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Moncef</a:t>
            </a:r>
          </a:p>
          <a:p>
            <a:pPr algn="ctr">
              <a:defRPr/>
            </a:pPr>
            <a:r>
              <a:rPr lang="fr-FR" sz="800" dirty="0">
                <a:solidFill>
                  <a:schemeClr val="tx1"/>
                </a:solidFill>
              </a:rPr>
              <a:t>1942-43</a:t>
            </a:r>
          </a:p>
        </p:txBody>
      </p:sp>
      <p:cxnSp>
        <p:nvCxnSpPr>
          <p:cNvPr id="195" name="Connecteur droit avec flèche 194">
            <a:extLst>
              <a:ext uri="{FF2B5EF4-FFF2-40B4-BE49-F238E27FC236}">
                <a16:creationId xmlns:a16="http://schemas.microsoft.com/office/drawing/2014/main" id="{593D3AA2-AFE7-B99B-09BC-279724EE2CFF}"/>
              </a:ext>
            </a:extLst>
          </p:cNvPr>
          <p:cNvCxnSpPr>
            <a:cxnSpLocks/>
            <a:stCxn id="205" idx="2"/>
            <a:endCxn id="194" idx="0"/>
          </p:cNvCxnSpPr>
          <p:nvPr/>
        </p:nvCxnSpPr>
        <p:spPr>
          <a:xfrm>
            <a:off x="7602985" y="6247561"/>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6" name="Rectangle 195">
            <a:extLst>
              <a:ext uri="{FF2B5EF4-FFF2-40B4-BE49-F238E27FC236}">
                <a16:creationId xmlns:a16="http://schemas.microsoft.com/office/drawing/2014/main" id="{761EBD34-B497-E5DC-E06D-1C905CD5F08A}"/>
              </a:ext>
            </a:extLst>
          </p:cNvPr>
          <p:cNvSpPr/>
          <p:nvPr/>
        </p:nvSpPr>
        <p:spPr>
          <a:xfrm>
            <a:off x="9022531"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endParaRPr lang="fr-FR" sz="900" dirty="0">
              <a:solidFill>
                <a:schemeClr val="tx1"/>
              </a:solidFill>
            </a:endParaRPr>
          </a:p>
        </p:txBody>
      </p:sp>
      <p:sp>
        <p:nvSpPr>
          <p:cNvPr id="197" name="Rectangle 196">
            <a:extLst>
              <a:ext uri="{FF2B5EF4-FFF2-40B4-BE49-F238E27FC236}">
                <a16:creationId xmlns:a16="http://schemas.microsoft.com/office/drawing/2014/main" id="{A215D138-FC1E-7B51-8FF0-5C788D1AAD32}"/>
              </a:ext>
            </a:extLst>
          </p:cNvPr>
          <p:cNvSpPr/>
          <p:nvPr/>
        </p:nvSpPr>
        <p:spPr>
          <a:xfrm>
            <a:off x="9022531" y="275206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Turki</a:t>
            </a:r>
            <a:endParaRPr lang="fr-FR" sz="900" dirty="0">
              <a:solidFill>
                <a:schemeClr val="tx1"/>
              </a:solidFill>
            </a:endParaRPr>
          </a:p>
        </p:txBody>
      </p:sp>
      <p:cxnSp>
        <p:nvCxnSpPr>
          <p:cNvPr id="198" name="Connecteur : en angle 197">
            <a:extLst>
              <a:ext uri="{FF2B5EF4-FFF2-40B4-BE49-F238E27FC236}">
                <a16:creationId xmlns:a16="http://schemas.microsoft.com/office/drawing/2014/main" id="{2DD63280-8423-C4E6-09F5-CB149C1026FF}"/>
              </a:ext>
            </a:extLst>
          </p:cNvPr>
          <p:cNvCxnSpPr>
            <a:cxnSpLocks/>
            <a:stCxn id="197" idx="2"/>
            <a:endCxn id="179" idx="0"/>
          </p:cNvCxnSpPr>
          <p:nvPr/>
        </p:nvCxnSpPr>
        <p:spPr>
          <a:xfrm rot="16200000" flipH="1">
            <a:off x="9856860" y="2745565"/>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Connecteur droit avec flèche 198">
            <a:extLst>
              <a:ext uri="{FF2B5EF4-FFF2-40B4-BE49-F238E27FC236}">
                <a16:creationId xmlns:a16="http://schemas.microsoft.com/office/drawing/2014/main" id="{56D5E46C-7D0C-9F08-99D5-7DD79DE7251E}"/>
              </a:ext>
            </a:extLst>
          </p:cNvPr>
          <p:cNvCxnSpPr>
            <a:cxnSpLocks/>
            <a:stCxn id="197" idx="2"/>
            <a:endCxn id="196" idx="0"/>
          </p:cNvCxnSpPr>
          <p:nvPr/>
        </p:nvCxnSpPr>
        <p:spPr>
          <a:xfrm>
            <a:off x="9456206" y="3146220"/>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0" name="Rectangle 199">
            <a:extLst>
              <a:ext uri="{FF2B5EF4-FFF2-40B4-BE49-F238E27FC236}">
                <a16:creationId xmlns:a16="http://schemas.microsoft.com/office/drawing/2014/main" id="{D359582D-C4F3-1E7C-4E6C-C056F243BAEC}"/>
              </a:ext>
            </a:extLst>
          </p:cNvPr>
          <p:cNvSpPr/>
          <p:nvPr/>
        </p:nvSpPr>
        <p:spPr>
          <a:xfrm>
            <a:off x="9037363"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1735-56</a:t>
            </a:r>
          </a:p>
        </p:txBody>
      </p:sp>
      <p:cxnSp>
        <p:nvCxnSpPr>
          <p:cNvPr id="201" name="Connecteur droit avec flèche 200">
            <a:extLst>
              <a:ext uri="{FF2B5EF4-FFF2-40B4-BE49-F238E27FC236}">
                <a16:creationId xmlns:a16="http://schemas.microsoft.com/office/drawing/2014/main" id="{2F4BEB27-765D-9C8A-4DE2-6C169C9B64D8}"/>
              </a:ext>
            </a:extLst>
          </p:cNvPr>
          <p:cNvCxnSpPr>
            <a:cxnSpLocks/>
            <a:stCxn id="196" idx="2"/>
            <a:endCxn id="200" idx="0"/>
          </p:cNvCxnSpPr>
          <p:nvPr/>
        </p:nvCxnSpPr>
        <p:spPr>
          <a:xfrm>
            <a:off x="9456206" y="3661333"/>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2" name="Rectangle 201">
            <a:extLst>
              <a:ext uri="{FF2B5EF4-FFF2-40B4-BE49-F238E27FC236}">
                <a16:creationId xmlns:a16="http://schemas.microsoft.com/office/drawing/2014/main" id="{25DECE44-30EB-FF9B-7F38-76CE02A9A670}"/>
              </a:ext>
            </a:extLst>
          </p:cNvPr>
          <p:cNvSpPr/>
          <p:nvPr/>
        </p:nvSpPr>
        <p:spPr>
          <a:xfrm>
            <a:off x="7169310"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a:p>
            <a:pPr algn="ctr">
              <a:defRPr/>
            </a:pPr>
            <a:r>
              <a:rPr lang="fr-FR" sz="800" dirty="0">
                <a:solidFill>
                  <a:schemeClr val="tx1"/>
                </a:solidFill>
              </a:rPr>
              <a:t>1855-59</a:t>
            </a:r>
          </a:p>
        </p:txBody>
      </p:sp>
      <p:sp>
        <p:nvSpPr>
          <p:cNvPr id="203" name="Rectangle 202">
            <a:extLst>
              <a:ext uri="{FF2B5EF4-FFF2-40B4-BE49-F238E27FC236}">
                <a16:creationId xmlns:a16="http://schemas.microsoft.com/office/drawing/2014/main" id="{82EC81F7-07FA-D77D-32A9-DA2855E90BBE}"/>
              </a:ext>
            </a:extLst>
          </p:cNvPr>
          <p:cNvSpPr/>
          <p:nvPr/>
        </p:nvSpPr>
        <p:spPr>
          <a:xfrm>
            <a:off x="9944797"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Sadok</a:t>
            </a:r>
          </a:p>
          <a:p>
            <a:pPr algn="ctr">
              <a:defRPr/>
            </a:pPr>
            <a:r>
              <a:rPr lang="fr-FR" sz="800" dirty="0">
                <a:solidFill>
                  <a:schemeClr val="tx1"/>
                </a:solidFill>
              </a:rPr>
              <a:t>1859-82</a:t>
            </a:r>
          </a:p>
        </p:txBody>
      </p:sp>
      <p:cxnSp>
        <p:nvCxnSpPr>
          <p:cNvPr id="204" name="Connecteur : en angle 203">
            <a:extLst>
              <a:ext uri="{FF2B5EF4-FFF2-40B4-BE49-F238E27FC236}">
                <a16:creationId xmlns:a16="http://schemas.microsoft.com/office/drawing/2014/main" id="{296F18ED-8A48-AEB2-AB12-8792CC982EC6}"/>
              </a:ext>
            </a:extLst>
          </p:cNvPr>
          <p:cNvCxnSpPr>
            <a:cxnSpLocks/>
            <a:stCxn id="188" idx="2"/>
            <a:endCxn id="192" idx="0"/>
          </p:cNvCxnSpPr>
          <p:nvPr/>
        </p:nvCxnSpPr>
        <p:spPr>
          <a:xfrm rot="5400000">
            <a:off x="9830498" y="4822737"/>
            <a:ext cx="181100"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5" name="Rectangle 204">
            <a:extLst>
              <a:ext uri="{FF2B5EF4-FFF2-40B4-BE49-F238E27FC236}">
                <a16:creationId xmlns:a16="http://schemas.microsoft.com/office/drawing/2014/main" id="{215E1E4B-42F4-DB05-8F5B-54831BB92AB1}"/>
              </a:ext>
            </a:extLst>
          </p:cNvPr>
          <p:cNvSpPr/>
          <p:nvPr/>
        </p:nvSpPr>
        <p:spPr>
          <a:xfrm>
            <a:off x="7169310" y="5853406"/>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Naceur</a:t>
            </a:r>
          </a:p>
          <a:p>
            <a:pPr algn="ctr">
              <a:defRPr/>
            </a:pPr>
            <a:r>
              <a:rPr lang="fr-FR" sz="800" dirty="0">
                <a:solidFill>
                  <a:schemeClr val="tx1"/>
                </a:solidFill>
              </a:rPr>
              <a:t>1906-22</a:t>
            </a:r>
          </a:p>
        </p:txBody>
      </p:sp>
      <p:cxnSp>
        <p:nvCxnSpPr>
          <p:cNvPr id="206" name="Connecteur droit avec flèche 205">
            <a:extLst>
              <a:ext uri="{FF2B5EF4-FFF2-40B4-BE49-F238E27FC236}">
                <a16:creationId xmlns:a16="http://schemas.microsoft.com/office/drawing/2014/main" id="{BE3E3424-EEC1-1A47-9045-D3CAF6377D7C}"/>
              </a:ext>
            </a:extLst>
          </p:cNvPr>
          <p:cNvCxnSpPr>
            <a:cxnSpLocks/>
            <a:stCxn id="202" idx="2"/>
            <a:endCxn id="205" idx="0"/>
          </p:cNvCxnSpPr>
          <p:nvPr/>
        </p:nvCxnSpPr>
        <p:spPr>
          <a:xfrm>
            <a:off x="7602985" y="5770922"/>
            <a:ext cx="0" cy="8248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7" name="Connecteur droit avec flèche 206">
            <a:extLst>
              <a:ext uri="{FF2B5EF4-FFF2-40B4-BE49-F238E27FC236}">
                <a16:creationId xmlns:a16="http://schemas.microsoft.com/office/drawing/2014/main" id="{4E7D9249-DC60-190B-D7CC-574C23F07833}"/>
              </a:ext>
            </a:extLst>
          </p:cNvPr>
          <p:cNvCxnSpPr>
            <a:cxnSpLocks/>
            <a:stCxn id="192" idx="2"/>
            <a:endCxn id="193" idx="0"/>
          </p:cNvCxnSpPr>
          <p:nvPr/>
        </p:nvCxnSpPr>
        <p:spPr>
          <a:xfrm>
            <a:off x="9456206" y="5772283"/>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8" name="Rectangle 207">
            <a:extLst>
              <a:ext uri="{FF2B5EF4-FFF2-40B4-BE49-F238E27FC236}">
                <a16:creationId xmlns:a16="http://schemas.microsoft.com/office/drawing/2014/main" id="{5B907FDC-98E8-F712-8C72-0BF980BD8343}"/>
              </a:ext>
            </a:extLst>
          </p:cNvPr>
          <p:cNvSpPr/>
          <p:nvPr/>
        </p:nvSpPr>
        <p:spPr>
          <a:xfrm>
            <a:off x="8098992" y="537676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p:txBody>
      </p:sp>
      <p:cxnSp>
        <p:nvCxnSpPr>
          <p:cNvPr id="209" name="Connecteur : en angle 208">
            <a:extLst>
              <a:ext uri="{FF2B5EF4-FFF2-40B4-BE49-F238E27FC236}">
                <a16:creationId xmlns:a16="http://schemas.microsoft.com/office/drawing/2014/main" id="{F3374277-326D-555A-6D7E-C3AD7D4514EE}"/>
              </a:ext>
            </a:extLst>
          </p:cNvPr>
          <p:cNvCxnSpPr>
            <a:cxnSpLocks/>
            <a:stCxn id="188" idx="2"/>
            <a:endCxn id="208" idx="0"/>
          </p:cNvCxnSpPr>
          <p:nvPr/>
        </p:nvCxnSpPr>
        <p:spPr>
          <a:xfrm rot="5400000">
            <a:off x="9369408" y="4360287"/>
            <a:ext cx="179740" cy="185322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0" name="Rectangle 209">
            <a:extLst>
              <a:ext uri="{FF2B5EF4-FFF2-40B4-BE49-F238E27FC236}">
                <a16:creationId xmlns:a16="http://schemas.microsoft.com/office/drawing/2014/main" id="{9349CC94-7CEA-8F1C-898C-0EFDB35153BB}"/>
              </a:ext>
            </a:extLst>
          </p:cNvPr>
          <p:cNvSpPr/>
          <p:nvPr/>
        </p:nvSpPr>
        <p:spPr>
          <a:xfrm>
            <a:off x="8098992" y="585233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Habib</a:t>
            </a:r>
          </a:p>
          <a:p>
            <a:pPr algn="ctr">
              <a:defRPr/>
            </a:pPr>
            <a:r>
              <a:rPr lang="fr-FR" sz="800" dirty="0">
                <a:solidFill>
                  <a:schemeClr val="tx1"/>
                </a:solidFill>
              </a:rPr>
              <a:t>1922-29</a:t>
            </a:r>
          </a:p>
        </p:txBody>
      </p:sp>
      <p:cxnSp>
        <p:nvCxnSpPr>
          <p:cNvPr id="211" name="Connecteur droit avec flèche 210">
            <a:extLst>
              <a:ext uri="{FF2B5EF4-FFF2-40B4-BE49-F238E27FC236}">
                <a16:creationId xmlns:a16="http://schemas.microsoft.com/office/drawing/2014/main" id="{1C5A1DA4-5512-34DB-5DCB-93049397661A}"/>
              </a:ext>
            </a:extLst>
          </p:cNvPr>
          <p:cNvCxnSpPr>
            <a:cxnSpLocks/>
            <a:stCxn id="208" idx="2"/>
            <a:endCxn id="210" idx="0"/>
          </p:cNvCxnSpPr>
          <p:nvPr/>
        </p:nvCxnSpPr>
        <p:spPr>
          <a:xfrm>
            <a:off x="8532667" y="5770923"/>
            <a:ext cx="0" cy="8141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2" name="Rectangle 211">
            <a:extLst>
              <a:ext uri="{FF2B5EF4-FFF2-40B4-BE49-F238E27FC236}">
                <a16:creationId xmlns:a16="http://schemas.microsoft.com/office/drawing/2014/main" id="{8E470F66-BF9A-2C40-DF97-34930519BB65}"/>
              </a:ext>
            </a:extLst>
          </p:cNvPr>
          <p:cNvSpPr/>
          <p:nvPr/>
        </p:nvSpPr>
        <p:spPr>
          <a:xfrm>
            <a:off x="9952214"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II</a:t>
            </a:r>
          </a:p>
          <a:p>
            <a:pPr algn="ctr">
              <a:defRPr/>
            </a:pPr>
            <a:r>
              <a:rPr lang="fr-FR" sz="800" dirty="0">
                <a:solidFill>
                  <a:schemeClr val="tx1"/>
                </a:solidFill>
              </a:rPr>
              <a:t>1929-42</a:t>
            </a:r>
          </a:p>
        </p:txBody>
      </p:sp>
      <p:cxnSp>
        <p:nvCxnSpPr>
          <p:cNvPr id="213" name="Connecteur : en angle 212">
            <a:extLst>
              <a:ext uri="{FF2B5EF4-FFF2-40B4-BE49-F238E27FC236}">
                <a16:creationId xmlns:a16="http://schemas.microsoft.com/office/drawing/2014/main" id="{F7B0469C-8AFA-F693-4C40-6933EEFE2B76}"/>
              </a:ext>
            </a:extLst>
          </p:cNvPr>
          <p:cNvCxnSpPr>
            <a:cxnSpLocks/>
            <a:stCxn id="192" idx="2"/>
            <a:endCxn id="212" idx="0"/>
          </p:cNvCxnSpPr>
          <p:nvPr/>
        </p:nvCxnSpPr>
        <p:spPr>
          <a:xfrm rot="16200000" flipH="1">
            <a:off x="9882237" y="5346251"/>
            <a:ext cx="77621"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4" name="Rectangle 213">
            <a:extLst>
              <a:ext uri="{FF2B5EF4-FFF2-40B4-BE49-F238E27FC236}">
                <a16:creationId xmlns:a16="http://schemas.microsoft.com/office/drawing/2014/main" id="{5CD65B34-BF17-2D1C-DEB3-8FF062634B60}"/>
              </a:ext>
            </a:extLst>
          </p:cNvPr>
          <p:cNvSpPr/>
          <p:nvPr/>
        </p:nvSpPr>
        <p:spPr>
          <a:xfrm>
            <a:off x="8098992" y="632411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Lamine</a:t>
            </a:r>
          </a:p>
          <a:p>
            <a:pPr algn="ctr">
              <a:defRPr/>
            </a:pPr>
            <a:r>
              <a:rPr lang="fr-FR" sz="800" dirty="0">
                <a:solidFill>
                  <a:schemeClr val="tx1"/>
                </a:solidFill>
              </a:rPr>
              <a:t>1943-57</a:t>
            </a:r>
          </a:p>
        </p:txBody>
      </p:sp>
      <p:cxnSp>
        <p:nvCxnSpPr>
          <p:cNvPr id="215" name="Connecteur droit avec flèche 214">
            <a:extLst>
              <a:ext uri="{FF2B5EF4-FFF2-40B4-BE49-F238E27FC236}">
                <a16:creationId xmlns:a16="http://schemas.microsoft.com/office/drawing/2014/main" id="{E92890F0-CC6C-7499-8975-E87880D22DAA}"/>
              </a:ext>
            </a:extLst>
          </p:cNvPr>
          <p:cNvCxnSpPr>
            <a:cxnSpLocks/>
            <a:stCxn id="210" idx="2"/>
            <a:endCxn id="214" idx="0"/>
          </p:cNvCxnSpPr>
          <p:nvPr/>
        </p:nvCxnSpPr>
        <p:spPr>
          <a:xfrm>
            <a:off x="8532667" y="6246490"/>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cteur : en angle 215">
            <a:extLst>
              <a:ext uri="{FF2B5EF4-FFF2-40B4-BE49-F238E27FC236}">
                <a16:creationId xmlns:a16="http://schemas.microsoft.com/office/drawing/2014/main" id="{A14CE485-3F7A-5F34-B4E5-ED09E60B0054}"/>
              </a:ext>
            </a:extLst>
          </p:cNvPr>
          <p:cNvCxnSpPr>
            <a:cxnSpLocks/>
            <a:stCxn id="188" idx="2"/>
            <a:endCxn id="202" idx="0"/>
          </p:cNvCxnSpPr>
          <p:nvPr/>
        </p:nvCxnSpPr>
        <p:spPr>
          <a:xfrm rot="5400000">
            <a:off x="8904568" y="3895445"/>
            <a:ext cx="179739" cy="278290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Connecteur droit avec flèche 216">
            <a:extLst>
              <a:ext uri="{FF2B5EF4-FFF2-40B4-BE49-F238E27FC236}">
                <a16:creationId xmlns:a16="http://schemas.microsoft.com/office/drawing/2014/main" id="{3B5E4F6B-FF7A-896A-F7CE-F4A04EA2D562}"/>
              </a:ext>
            </a:extLst>
          </p:cNvPr>
          <p:cNvCxnSpPr>
            <a:cxnSpLocks/>
            <a:stCxn id="188" idx="2"/>
            <a:endCxn id="203" idx="0"/>
          </p:cNvCxnSpPr>
          <p:nvPr/>
        </p:nvCxnSpPr>
        <p:spPr>
          <a:xfrm flipH="1">
            <a:off x="10378472" y="5197028"/>
            <a:ext cx="7417" cy="17973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8" name="Rectangle 217">
            <a:extLst>
              <a:ext uri="{FF2B5EF4-FFF2-40B4-BE49-F238E27FC236}">
                <a16:creationId xmlns:a16="http://schemas.microsoft.com/office/drawing/2014/main" id="{E5088414-6157-F309-4C27-A20828976F13}"/>
              </a:ext>
            </a:extLst>
          </p:cNvPr>
          <p:cNvSpPr/>
          <p:nvPr/>
        </p:nvSpPr>
        <p:spPr>
          <a:xfrm>
            <a:off x="10881896" y="5371349"/>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1837-55</a:t>
            </a:r>
          </a:p>
        </p:txBody>
      </p:sp>
      <p:cxnSp>
        <p:nvCxnSpPr>
          <p:cNvPr id="219" name="Connecteur droit avec flèche 218">
            <a:extLst>
              <a:ext uri="{FF2B5EF4-FFF2-40B4-BE49-F238E27FC236}">
                <a16:creationId xmlns:a16="http://schemas.microsoft.com/office/drawing/2014/main" id="{4CE001B8-70C4-3107-1C19-4BC6B0608A9F}"/>
              </a:ext>
            </a:extLst>
          </p:cNvPr>
          <p:cNvCxnSpPr>
            <a:cxnSpLocks/>
            <a:stCxn id="191" idx="2"/>
            <a:endCxn id="218" idx="0"/>
          </p:cNvCxnSpPr>
          <p:nvPr/>
        </p:nvCxnSpPr>
        <p:spPr>
          <a:xfrm>
            <a:off x="11309428" y="5197028"/>
            <a:ext cx="6143"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CFB7C6F-3DFF-4BE8-06F4-4B4021706441}"/>
              </a:ext>
            </a:extLst>
          </p:cNvPr>
          <p:cNvSpPr/>
          <p:nvPr/>
        </p:nvSpPr>
        <p:spPr>
          <a:xfrm>
            <a:off x="10875753" y="3011775"/>
            <a:ext cx="867351" cy="610936"/>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TUNIS</a:t>
            </a:r>
          </a:p>
          <a:p>
            <a:pPr algn="ctr" eaLnBrk="1" hangingPunct="1">
              <a:defRPr/>
            </a:pPr>
            <a:r>
              <a:rPr lang="fr-FR" sz="1100" b="1" dirty="0">
                <a:solidFill>
                  <a:schemeClr val="tx1"/>
                </a:solidFill>
              </a:rPr>
              <a:t>Husseinites</a:t>
            </a:r>
          </a:p>
          <a:p>
            <a:pPr algn="ctr" eaLnBrk="1" hangingPunct="1">
              <a:defRPr/>
            </a:pPr>
            <a:r>
              <a:rPr lang="fr-FR" sz="1100" dirty="0">
                <a:solidFill>
                  <a:schemeClr val="tx1"/>
                </a:solidFill>
              </a:rPr>
              <a:t>1705-1957</a:t>
            </a:r>
          </a:p>
        </p:txBody>
      </p:sp>
    </p:spTree>
    <p:extLst>
      <p:ext uri="{BB962C8B-B14F-4D97-AF65-F5344CB8AC3E}">
        <p14:creationId xmlns:p14="http://schemas.microsoft.com/office/powerpoint/2010/main" val="4080558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BEA81-010F-43FD-8E50-A8CF9CC5186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B1358E0-4E1D-0A61-33A3-D0520D96FD9F}"/>
              </a:ext>
            </a:extLst>
          </p:cNvPr>
          <p:cNvSpPr/>
          <p:nvPr/>
        </p:nvSpPr>
        <p:spPr>
          <a:xfrm>
            <a:off x="75220" y="138665"/>
            <a:ext cx="6445518" cy="2862322"/>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t>1855-1861 : Sous Mohammed Bey et Sadok Bey : Face aux difficultés financières, augmentations fiscales et sous pression européenne, réformes institutionnelles ; Constitution de 1861, 1</a:t>
            </a:r>
            <a:r>
              <a:rPr lang="fr-FR" sz="1500" b="1" baseline="30000" dirty="0"/>
              <a:t>ère</a:t>
            </a:r>
            <a:r>
              <a:rPr lang="fr-FR" sz="1500" b="1" dirty="0"/>
              <a:t> constitution dans un pays musulman </a:t>
            </a:r>
          </a:p>
          <a:p>
            <a:endParaRPr lang="fr-FR" sz="1500" dirty="0"/>
          </a:p>
          <a:p>
            <a:r>
              <a:rPr lang="fr-FR" sz="1500" dirty="0"/>
              <a:t>*1855 : Mort d’Ahmed Bey, sans descendants</a:t>
            </a:r>
          </a:p>
          <a:p>
            <a:r>
              <a:rPr lang="fr-FR" sz="1500" dirty="0"/>
              <a:t>*1855-59 : Ses cousins </a:t>
            </a:r>
            <a:r>
              <a:rPr lang="fr-FR" sz="1500" u="sng" dirty="0"/>
              <a:t>Mohammed</a:t>
            </a:r>
            <a:r>
              <a:rPr lang="fr-FR" sz="1500" dirty="0"/>
              <a:t>, puis </a:t>
            </a:r>
            <a:r>
              <a:rPr lang="fr-FR" sz="1500" u="sng" dirty="0"/>
              <a:t>Sadok</a:t>
            </a:r>
            <a:r>
              <a:rPr lang="fr-FR" sz="1500" dirty="0"/>
              <a:t>, fils de Hussein II, lui succèdent…</a:t>
            </a:r>
          </a:p>
          <a:p>
            <a:endParaRPr lang="fr-FR" sz="1500" dirty="0"/>
          </a:p>
          <a:p>
            <a:r>
              <a:rPr lang="fr-FR" sz="1500" dirty="0"/>
              <a:t>*1855 : Ahmed Bey avait semé les germes d’un Etat-nation</a:t>
            </a:r>
          </a:p>
          <a:p>
            <a:endParaRPr lang="fr-FR" sz="1500" dirty="0"/>
          </a:p>
          <a:p>
            <a:r>
              <a:rPr lang="fr-FR" sz="1500" dirty="0"/>
              <a:t>*Mais face à un endettement </a:t>
            </a:r>
            <a:r>
              <a:rPr lang="fr-FR" sz="1500" u="sng" dirty="0"/>
              <a:t>intérieur</a:t>
            </a:r>
            <a:r>
              <a:rPr lang="fr-FR" sz="1500" dirty="0"/>
              <a:t> croissant, le pouvoir beylical s’affaiblit</a:t>
            </a:r>
          </a:p>
          <a:p>
            <a:r>
              <a:rPr lang="fr-FR" sz="1500" dirty="0"/>
              <a:t>Et les pressions extérieures s’accroissent…</a:t>
            </a:r>
          </a:p>
        </p:txBody>
      </p:sp>
      <p:pic>
        <p:nvPicPr>
          <p:cNvPr id="173" name="Image 172">
            <a:extLst>
              <a:ext uri="{FF2B5EF4-FFF2-40B4-BE49-F238E27FC236}">
                <a16:creationId xmlns:a16="http://schemas.microsoft.com/office/drawing/2014/main" id="{684C2A98-F0FD-878B-72E4-3681920C9BF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2599" t="24727" r="2776" b="49809"/>
          <a:stretch>
            <a:fillRect/>
          </a:stretch>
        </p:blipFill>
        <p:spPr>
          <a:xfrm rot="16200000">
            <a:off x="6702136" y="27015"/>
            <a:ext cx="5225815" cy="5449113"/>
          </a:xfrm>
          <a:prstGeom prst="rect">
            <a:avLst/>
          </a:prstGeom>
          <a:ln w="38100">
            <a:solidFill>
              <a:schemeClr val="tx1"/>
            </a:solidFill>
          </a:ln>
        </p:spPr>
      </p:pic>
      <p:sp>
        <p:nvSpPr>
          <p:cNvPr id="174" name="Ellipse 173">
            <a:extLst>
              <a:ext uri="{FF2B5EF4-FFF2-40B4-BE49-F238E27FC236}">
                <a16:creationId xmlns:a16="http://schemas.microsoft.com/office/drawing/2014/main" id="{E1998C13-C938-7C64-04A7-BFDADC0E576B}"/>
              </a:ext>
            </a:extLst>
          </p:cNvPr>
          <p:cNvSpPr/>
          <p:nvPr/>
        </p:nvSpPr>
        <p:spPr>
          <a:xfrm>
            <a:off x="10130836"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5" name="Ellipse 174">
            <a:extLst>
              <a:ext uri="{FF2B5EF4-FFF2-40B4-BE49-F238E27FC236}">
                <a16:creationId xmlns:a16="http://schemas.microsoft.com/office/drawing/2014/main" id="{2A31B5EE-7D62-01FE-6E9D-B2BE22EC8B97}"/>
              </a:ext>
            </a:extLst>
          </p:cNvPr>
          <p:cNvSpPr/>
          <p:nvPr/>
        </p:nvSpPr>
        <p:spPr>
          <a:xfrm>
            <a:off x="10720116" y="176690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6" name="Ellipse 175">
            <a:extLst>
              <a:ext uri="{FF2B5EF4-FFF2-40B4-BE49-F238E27FC236}">
                <a16:creationId xmlns:a16="http://schemas.microsoft.com/office/drawing/2014/main" id="{66965E82-C8EA-D826-ADE9-1AF5C3BE4580}"/>
              </a:ext>
            </a:extLst>
          </p:cNvPr>
          <p:cNvSpPr/>
          <p:nvPr/>
        </p:nvSpPr>
        <p:spPr>
          <a:xfrm>
            <a:off x="8249541"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77" name="Rectangle 176">
            <a:extLst>
              <a:ext uri="{FF2B5EF4-FFF2-40B4-BE49-F238E27FC236}">
                <a16:creationId xmlns:a16="http://schemas.microsoft.com/office/drawing/2014/main" id="{650A900F-EBA3-3209-3658-9C009DABE0E2}"/>
              </a:ext>
            </a:extLst>
          </p:cNvPr>
          <p:cNvSpPr/>
          <p:nvPr/>
        </p:nvSpPr>
        <p:spPr>
          <a:xfrm>
            <a:off x="6590486" y="2651760"/>
            <a:ext cx="5449113" cy="4145198"/>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a:extLst>
              <a:ext uri="{FF2B5EF4-FFF2-40B4-BE49-F238E27FC236}">
                <a16:creationId xmlns:a16="http://schemas.microsoft.com/office/drawing/2014/main" id="{DF97A539-69C3-FC00-62F3-FE7F35497717}"/>
              </a:ext>
            </a:extLst>
          </p:cNvPr>
          <p:cNvSpPr/>
          <p:nvPr/>
        </p:nvSpPr>
        <p:spPr>
          <a:xfrm>
            <a:off x="9944798"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a:solidFill>
                  <a:schemeClr val="tx1"/>
                </a:solidFill>
              </a:rPr>
              <a:t>Hussein</a:t>
            </a:r>
          </a:p>
          <a:p>
            <a:pPr algn="ctr">
              <a:defRPr/>
            </a:pPr>
            <a:r>
              <a:rPr lang="fr-FR" sz="900">
                <a:solidFill>
                  <a:schemeClr val="tx1"/>
                </a:solidFill>
              </a:rPr>
              <a:t>1705-35</a:t>
            </a:r>
            <a:endParaRPr lang="fr-FR" sz="1000" dirty="0">
              <a:solidFill>
                <a:schemeClr val="tx1"/>
              </a:solidFill>
            </a:endParaRPr>
          </a:p>
        </p:txBody>
      </p:sp>
      <p:sp>
        <p:nvSpPr>
          <p:cNvPr id="180" name="Rectangle 179">
            <a:extLst>
              <a:ext uri="{FF2B5EF4-FFF2-40B4-BE49-F238E27FC236}">
                <a16:creationId xmlns:a16="http://schemas.microsoft.com/office/drawing/2014/main" id="{2150610A-1045-1177-D99D-F4B94F7A85AD}"/>
              </a:ext>
            </a:extLst>
          </p:cNvPr>
          <p:cNvSpPr/>
          <p:nvPr/>
        </p:nvSpPr>
        <p:spPr>
          <a:xfrm>
            <a:off x="9952214" y="37674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Mohammed Rachid</a:t>
            </a:r>
          </a:p>
          <a:p>
            <a:pPr algn="ctr">
              <a:defRPr/>
            </a:pPr>
            <a:r>
              <a:rPr lang="fr-FR" sz="900" dirty="0">
                <a:solidFill>
                  <a:schemeClr val="tx1"/>
                </a:solidFill>
              </a:rPr>
              <a:t>1756-59</a:t>
            </a:r>
          </a:p>
        </p:txBody>
      </p:sp>
      <p:cxnSp>
        <p:nvCxnSpPr>
          <p:cNvPr id="181" name="Connecteur droit avec flèche 180">
            <a:extLst>
              <a:ext uri="{FF2B5EF4-FFF2-40B4-BE49-F238E27FC236}">
                <a16:creationId xmlns:a16="http://schemas.microsoft.com/office/drawing/2014/main" id="{462B75FE-780C-F50A-E197-0FEFA9CFB54B}"/>
              </a:ext>
            </a:extLst>
          </p:cNvPr>
          <p:cNvCxnSpPr>
            <a:cxnSpLocks/>
            <a:stCxn id="179" idx="2"/>
            <a:endCxn id="180" idx="0"/>
          </p:cNvCxnSpPr>
          <p:nvPr/>
        </p:nvCxnSpPr>
        <p:spPr>
          <a:xfrm>
            <a:off x="10378473" y="3661333"/>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2" name="Rectangle 181">
            <a:extLst>
              <a:ext uri="{FF2B5EF4-FFF2-40B4-BE49-F238E27FC236}">
                <a16:creationId xmlns:a16="http://schemas.microsoft.com/office/drawing/2014/main" id="{E35AA534-E129-0872-E36A-C79BB4AA77E8}"/>
              </a:ext>
            </a:extLst>
          </p:cNvPr>
          <p:cNvSpPr/>
          <p:nvPr/>
        </p:nvSpPr>
        <p:spPr>
          <a:xfrm>
            <a:off x="10867065"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Hammouda</a:t>
            </a:r>
          </a:p>
          <a:p>
            <a:pPr algn="ctr">
              <a:defRPr/>
            </a:pPr>
            <a:r>
              <a:rPr lang="fr-FR" sz="900" dirty="0">
                <a:solidFill>
                  <a:schemeClr val="tx1"/>
                </a:solidFill>
              </a:rPr>
              <a:t>1782-1814</a:t>
            </a:r>
          </a:p>
        </p:txBody>
      </p:sp>
      <p:cxnSp>
        <p:nvCxnSpPr>
          <p:cNvPr id="183" name="Connecteur droit avec flèche 182">
            <a:extLst>
              <a:ext uri="{FF2B5EF4-FFF2-40B4-BE49-F238E27FC236}">
                <a16:creationId xmlns:a16="http://schemas.microsoft.com/office/drawing/2014/main" id="{A66C45CA-1E96-B73D-6D67-1502DC1881C4}"/>
              </a:ext>
            </a:extLst>
          </p:cNvPr>
          <p:cNvCxnSpPr>
            <a:cxnSpLocks/>
            <a:stCxn id="184" idx="2"/>
            <a:endCxn id="182" idx="0"/>
          </p:cNvCxnSpPr>
          <p:nvPr/>
        </p:nvCxnSpPr>
        <p:spPr>
          <a:xfrm>
            <a:off x="11300740" y="4161636"/>
            <a:ext cx="0" cy="7276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4" name="Rectangle 183">
            <a:extLst>
              <a:ext uri="{FF2B5EF4-FFF2-40B4-BE49-F238E27FC236}">
                <a16:creationId xmlns:a16="http://schemas.microsoft.com/office/drawing/2014/main" id="{8DF52D76-FC55-377E-CEBF-C9FF553205B5}"/>
              </a:ext>
            </a:extLst>
          </p:cNvPr>
          <p:cNvSpPr/>
          <p:nvPr/>
        </p:nvSpPr>
        <p:spPr>
          <a:xfrm>
            <a:off x="10867065"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II</a:t>
            </a:r>
          </a:p>
          <a:p>
            <a:pPr algn="ctr">
              <a:defRPr/>
            </a:pPr>
            <a:r>
              <a:rPr lang="fr-FR" sz="900" dirty="0">
                <a:solidFill>
                  <a:schemeClr val="tx1"/>
                </a:solidFill>
              </a:rPr>
              <a:t>1759-82</a:t>
            </a:r>
          </a:p>
        </p:txBody>
      </p:sp>
      <p:cxnSp>
        <p:nvCxnSpPr>
          <p:cNvPr id="185" name="Connecteur : en angle 184">
            <a:extLst>
              <a:ext uri="{FF2B5EF4-FFF2-40B4-BE49-F238E27FC236}">
                <a16:creationId xmlns:a16="http://schemas.microsoft.com/office/drawing/2014/main" id="{3CE96FFC-9BD6-0E4A-A043-AAEC22AA9A4A}"/>
              </a:ext>
            </a:extLst>
          </p:cNvPr>
          <p:cNvCxnSpPr>
            <a:cxnSpLocks/>
            <a:stCxn id="179" idx="2"/>
            <a:endCxn id="184" idx="0"/>
          </p:cNvCxnSpPr>
          <p:nvPr/>
        </p:nvCxnSpPr>
        <p:spPr>
          <a:xfrm rot="16200000" flipH="1">
            <a:off x="10786532" y="3253273"/>
            <a:ext cx="10614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 name="Rectangle 185">
            <a:extLst>
              <a:ext uri="{FF2B5EF4-FFF2-40B4-BE49-F238E27FC236}">
                <a16:creationId xmlns:a16="http://schemas.microsoft.com/office/drawing/2014/main" id="{DE8CFE24-93E7-611F-684A-33225AA135E1}"/>
              </a:ext>
            </a:extLst>
          </p:cNvPr>
          <p:cNvSpPr/>
          <p:nvPr/>
        </p:nvSpPr>
        <p:spPr>
          <a:xfrm>
            <a:off x="9952214"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Mahmoud</a:t>
            </a:r>
          </a:p>
          <a:p>
            <a:pPr algn="ctr">
              <a:defRPr/>
            </a:pPr>
            <a:r>
              <a:rPr lang="fr-FR" sz="800" dirty="0">
                <a:solidFill>
                  <a:schemeClr val="tx1"/>
                </a:solidFill>
              </a:rPr>
              <a:t>1814-24</a:t>
            </a:r>
            <a:endParaRPr lang="fr-FR" sz="900" dirty="0">
              <a:solidFill>
                <a:schemeClr val="tx1"/>
              </a:solidFill>
            </a:endParaRPr>
          </a:p>
        </p:txBody>
      </p:sp>
      <p:cxnSp>
        <p:nvCxnSpPr>
          <p:cNvPr id="187" name="Connecteur droit avec flèche 186">
            <a:extLst>
              <a:ext uri="{FF2B5EF4-FFF2-40B4-BE49-F238E27FC236}">
                <a16:creationId xmlns:a16="http://schemas.microsoft.com/office/drawing/2014/main" id="{8F76C264-7F8C-517A-91C6-B269FFEB99EC}"/>
              </a:ext>
            </a:extLst>
          </p:cNvPr>
          <p:cNvCxnSpPr>
            <a:cxnSpLocks/>
            <a:stCxn id="180" idx="2"/>
            <a:endCxn id="186" idx="0"/>
          </p:cNvCxnSpPr>
          <p:nvPr/>
        </p:nvCxnSpPr>
        <p:spPr>
          <a:xfrm>
            <a:off x="10385889" y="4161637"/>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8" name="Rectangle 187">
            <a:extLst>
              <a:ext uri="{FF2B5EF4-FFF2-40B4-BE49-F238E27FC236}">
                <a16:creationId xmlns:a16="http://schemas.microsoft.com/office/drawing/2014/main" id="{5FC8E09C-6C55-0B30-E80E-550B12DC6AA6}"/>
              </a:ext>
            </a:extLst>
          </p:cNvPr>
          <p:cNvSpPr/>
          <p:nvPr/>
        </p:nvSpPr>
        <p:spPr>
          <a:xfrm>
            <a:off x="9952214"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Hussein II</a:t>
            </a:r>
          </a:p>
          <a:p>
            <a:pPr algn="ctr">
              <a:defRPr/>
            </a:pPr>
            <a:r>
              <a:rPr lang="fr-FR" sz="800" dirty="0">
                <a:solidFill>
                  <a:schemeClr val="tx1"/>
                </a:solidFill>
              </a:rPr>
              <a:t>1824-35</a:t>
            </a:r>
          </a:p>
        </p:txBody>
      </p:sp>
      <p:cxnSp>
        <p:nvCxnSpPr>
          <p:cNvPr id="189" name="Connecteur droit avec flèche 188">
            <a:extLst>
              <a:ext uri="{FF2B5EF4-FFF2-40B4-BE49-F238E27FC236}">
                <a16:creationId xmlns:a16="http://schemas.microsoft.com/office/drawing/2014/main" id="{EA6DDA1E-8346-EC04-3043-21C43394D03C}"/>
              </a:ext>
            </a:extLst>
          </p:cNvPr>
          <p:cNvCxnSpPr>
            <a:cxnSpLocks/>
            <a:stCxn id="186" idx="2"/>
            <a:endCxn id="188" idx="0"/>
          </p:cNvCxnSpPr>
          <p:nvPr/>
        </p:nvCxnSpPr>
        <p:spPr>
          <a:xfrm>
            <a:off x="10385889" y="4628552"/>
            <a:ext cx="0"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0" name="Connecteur : en angle 189">
            <a:extLst>
              <a:ext uri="{FF2B5EF4-FFF2-40B4-BE49-F238E27FC236}">
                <a16:creationId xmlns:a16="http://schemas.microsoft.com/office/drawing/2014/main" id="{A4C381A1-CA44-26DC-3F19-2247DCDF44EA}"/>
              </a:ext>
            </a:extLst>
          </p:cNvPr>
          <p:cNvCxnSpPr>
            <a:cxnSpLocks/>
            <a:stCxn id="186" idx="2"/>
            <a:endCxn id="191" idx="0"/>
          </p:cNvCxnSpPr>
          <p:nvPr/>
        </p:nvCxnSpPr>
        <p:spPr>
          <a:xfrm rot="16200000" flipH="1">
            <a:off x="10760498" y="4253942"/>
            <a:ext cx="174321" cy="92353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1" name="Rectangle 190">
            <a:extLst>
              <a:ext uri="{FF2B5EF4-FFF2-40B4-BE49-F238E27FC236}">
                <a16:creationId xmlns:a16="http://schemas.microsoft.com/office/drawing/2014/main" id="{27FB1CC6-8CAF-EABC-A2E9-C98F291A439E}"/>
              </a:ext>
            </a:extLst>
          </p:cNvPr>
          <p:cNvSpPr/>
          <p:nvPr/>
        </p:nvSpPr>
        <p:spPr>
          <a:xfrm>
            <a:off x="10875753"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Moustapha</a:t>
            </a:r>
          </a:p>
          <a:p>
            <a:pPr algn="ctr">
              <a:defRPr/>
            </a:pPr>
            <a:r>
              <a:rPr lang="fr-FR" sz="800" dirty="0">
                <a:solidFill>
                  <a:schemeClr val="tx1"/>
                </a:solidFill>
              </a:rPr>
              <a:t>1835-37</a:t>
            </a:r>
          </a:p>
        </p:txBody>
      </p:sp>
      <p:sp>
        <p:nvSpPr>
          <p:cNvPr id="192" name="Rectangle 191">
            <a:extLst>
              <a:ext uri="{FF2B5EF4-FFF2-40B4-BE49-F238E27FC236}">
                <a16:creationId xmlns:a16="http://schemas.microsoft.com/office/drawing/2014/main" id="{D20228F9-0254-BFEE-BE9D-980185A84932}"/>
              </a:ext>
            </a:extLst>
          </p:cNvPr>
          <p:cNvSpPr/>
          <p:nvPr/>
        </p:nvSpPr>
        <p:spPr>
          <a:xfrm>
            <a:off x="9022531" y="537812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III</a:t>
            </a:r>
          </a:p>
          <a:p>
            <a:pPr algn="ctr">
              <a:defRPr/>
            </a:pPr>
            <a:r>
              <a:rPr lang="fr-FR" sz="800" dirty="0">
                <a:solidFill>
                  <a:schemeClr val="tx1"/>
                </a:solidFill>
              </a:rPr>
              <a:t>1882-1902</a:t>
            </a:r>
          </a:p>
        </p:txBody>
      </p:sp>
      <p:sp>
        <p:nvSpPr>
          <p:cNvPr id="193" name="Rectangle 192">
            <a:extLst>
              <a:ext uri="{FF2B5EF4-FFF2-40B4-BE49-F238E27FC236}">
                <a16:creationId xmlns:a16="http://schemas.microsoft.com/office/drawing/2014/main" id="{776DB38A-8270-5F27-455E-367B34D0730F}"/>
              </a:ext>
            </a:extLst>
          </p:cNvPr>
          <p:cNvSpPr/>
          <p:nvPr/>
        </p:nvSpPr>
        <p:spPr>
          <a:xfrm>
            <a:off x="9022531"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Hédi</a:t>
            </a:r>
          </a:p>
          <a:p>
            <a:pPr algn="ctr">
              <a:defRPr/>
            </a:pPr>
            <a:r>
              <a:rPr lang="fr-FR" sz="800" dirty="0">
                <a:solidFill>
                  <a:schemeClr val="tx1"/>
                </a:solidFill>
              </a:rPr>
              <a:t>1902-06</a:t>
            </a:r>
          </a:p>
        </p:txBody>
      </p:sp>
      <p:sp>
        <p:nvSpPr>
          <p:cNvPr id="194" name="Rectangle 193">
            <a:extLst>
              <a:ext uri="{FF2B5EF4-FFF2-40B4-BE49-F238E27FC236}">
                <a16:creationId xmlns:a16="http://schemas.microsoft.com/office/drawing/2014/main" id="{24D74FBD-6B2C-3F32-A3E2-015FDF115AE1}"/>
              </a:ext>
            </a:extLst>
          </p:cNvPr>
          <p:cNvSpPr/>
          <p:nvPr/>
        </p:nvSpPr>
        <p:spPr>
          <a:xfrm>
            <a:off x="7169310" y="63251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Moncef</a:t>
            </a:r>
          </a:p>
          <a:p>
            <a:pPr algn="ctr">
              <a:defRPr/>
            </a:pPr>
            <a:r>
              <a:rPr lang="fr-FR" sz="800" dirty="0">
                <a:solidFill>
                  <a:schemeClr val="tx1"/>
                </a:solidFill>
              </a:rPr>
              <a:t>1942-43</a:t>
            </a:r>
          </a:p>
        </p:txBody>
      </p:sp>
      <p:cxnSp>
        <p:nvCxnSpPr>
          <p:cNvPr id="195" name="Connecteur droit avec flèche 194">
            <a:extLst>
              <a:ext uri="{FF2B5EF4-FFF2-40B4-BE49-F238E27FC236}">
                <a16:creationId xmlns:a16="http://schemas.microsoft.com/office/drawing/2014/main" id="{DAFA4790-B9B6-E1FB-5DA5-24D68CEC8EBE}"/>
              </a:ext>
            </a:extLst>
          </p:cNvPr>
          <p:cNvCxnSpPr>
            <a:cxnSpLocks/>
            <a:stCxn id="205" idx="2"/>
            <a:endCxn id="194" idx="0"/>
          </p:cNvCxnSpPr>
          <p:nvPr/>
        </p:nvCxnSpPr>
        <p:spPr>
          <a:xfrm>
            <a:off x="7602985" y="6247561"/>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6" name="Rectangle 195">
            <a:extLst>
              <a:ext uri="{FF2B5EF4-FFF2-40B4-BE49-F238E27FC236}">
                <a16:creationId xmlns:a16="http://schemas.microsoft.com/office/drawing/2014/main" id="{604B9272-BF13-0144-8750-1655722FCD98}"/>
              </a:ext>
            </a:extLst>
          </p:cNvPr>
          <p:cNvSpPr/>
          <p:nvPr/>
        </p:nvSpPr>
        <p:spPr>
          <a:xfrm>
            <a:off x="9022531"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endParaRPr lang="fr-FR" sz="900" dirty="0">
              <a:solidFill>
                <a:schemeClr val="tx1"/>
              </a:solidFill>
            </a:endParaRPr>
          </a:p>
        </p:txBody>
      </p:sp>
      <p:sp>
        <p:nvSpPr>
          <p:cNvPr id="197" name="Rectangle 196">
            <a:extLst>
              <a:ext uri="{FF2B5EF4-FFF2-40B4-BE49-F238E27FC236}">
                <a16:creationId xmlns:a16="http://schemas.microsoft.com/office/drawing/2014/main" id="{8C08BDB5-4A87-8B64-A273-27645B47F1B1}"/>
              </a:ext>
            </a:extLst>
          </p:cNvPr>
          <p:cNvSpPr/>
          <p:nvPr/>
        </p:nvSpPr>
        <p:spPr>
          <a:xfrm>
            <a:off x="9022531" y="275206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Turki</a:t>
            </a:r>
            <a:endParaRPr lang="fr-FR" sz="900" dirty="0">
              <a:solidFill>
                <a:schemeClr val="tx1"/>
              </a:solidFill>
            </a:endParaRPr>
          </a:p>
        </p:txBody>
      </p:sp>
      <p:cxnSp>
        <p:nvCxnSpPr>
          <p:cNvPr id="198" name="Connecteur : en angle 197">
            <a:extLst>
              <a:ext uri="{FF2B5EF4-FFF2-40B4-BE49-F238E27FC236}">
                <a16:creationId xmlns:a16="http://schemas.microsoft.com/office/drawing/2014/main" id="{2E806232-7540-599B-3586-FD6D526F7D53}"/>
              </a:ext>
            </a:extLst>
          </p:cNvPr>
          <p:cNvCxnSpPr>
            <a:cxnSpLocks/>
            <a:stCxn id="197" idx="2"/>
            <a:endCxn id="179" idx="0"/>
          </p:cNvCxnSpPr>
          <p:nvPr/>
        </p:nvCxnSpPr>
        <p:spPr>
          <a:xfrm rot="16200000" flipH="1">
            <a:off x="9856860" y="2745565"/>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Connecteur droit avec flèche 198">
            <a:extLst>
              <a:ext uri="{FF2B5EF4-FFF2-40B4-BE49-F238E27FC236}">
                <a16:creationId xmlns:a16="http://schemas.microsoft.com/office/drawing/2014/main" id="{CBD0FEC6-BDDB-E5EF-869B-5A3145FD52D8}"/>
              </a:ext>
            </a:extLst>
          </p:cNvPr>
          <p:cNvCxnSpPr>
            <a:cxnSpLocks/>
            <a:stCxn id="197" idx="2"/>
            <a:endCxn id="196" idx="0"/>
          </p:cNvCxnSpPr>
          <p:nvPr/>
        </p:nvCxnSpPr>
        <p:spPr>
          <a:xfrm>
            <a:off x="9456206" y="3146220"/>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0" name="Rectangle 199">
            <a:extLst>
              <a:ext uri="{FF2B5EF4-FFF2-40B4-BE49-F238E27FC236}">
                <a16:creationId xmlns:a16="http://schemas.microsoft.com/office/drawing/2014/main" id="{188C59A5-0564-A411-3E18-A257D7E85D68}"/>
              </a:ext>
            </a:extLst>
          </p:cNvPr>
          <p:cNvSpPr/>
          <p:nvPr/>
        </p:nvSpPr>
        <p:spPr>
          <a:xfrm>
            <a:off x="9037363"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1735-56</a:t>
            </a:r>
          </a:p>
        </p:txBody>
      </p:sp>
      <p:cxnSp>
        <p:nvCxnSpPr>
          <p:cNvPr id="201" name="Connecteur droit avec flèche 200">
            <a:extLst>
              <a:ext uri="{FF2B5EF4-FFF2-40B4-BE49-F238E27FC236}">
                <a16:creationId xmlns:a16="http://schemas.microsoft.com/office/drawing/2014/main" id="{1A547FDC-8C4F-4F38-E68E-BBFF1311D694}"/>
              </a:ext>
            </a:extLst>
          </p:cNvPr>
          <p:cNvCxnSpPr>
            <a:cxnSpLocks/>
            <a:stCxn id="196" idx="2"/>
            <a:endCxn id="200" idx="0"/>
          </p:cNvCxnSpPr>
          <p:nvPr/>
        </p:nvCxnSpPr>
        <p:spPr>
          <a:xfrm>
            <a:off x="9456206" y="3661333"/>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2" name="Rectangle 201">
            <a:extLst>
              <a:ext uri="{FF2B5EF4-FFF2-40B4-BE49-F238E27FC236}">
                <a16:creationId xmlns:a16="http://schemas.microsoft.com/office/drawing/2014/main" id="{666C05DC-8351-BC1D-6F4E-BBE30873C471}"/>
              </a:ext>
            </a:extLst>
          </p:cNvPr>
          <p:cNvSpPr/>
          <p:nvPr/>
        </p:nvSpPr>
        <p:spPr>
          <a:xfrm>
            <a:off x="7169310" y="5376767"/>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a:p>
            <a:pPr algn="ctr">
              <a:defRPr/>
            </a:pPr>
            <a:r>
              <a:rPr lang="fr-FR" sz="800" dirty="0">
                <a:solidFill>
                  <a:schemeClr val="tx1"/>
                </a:solidFill>
              </a:rPr>
              <a:t>1855-59</a:t>
            </a:r>
          </a:p>
        </p:txBody>
      </p:sp>
      <p:sp>
        <p:nvSpPr>
          <p:cNvPr id="203" name="Rectangle 202">
            <a:extLst>
              <a:ext uri="{FF2B5EF4-FFF2-40B4-BE49-F238E27FC236}">
                <a16:creationId xmlns:a16="http://schemas.microsoft.com/office/drawing/2014/main" id="{70A87CC2-D196-DC55-8330-F6D3C4D1BBAA}"/>
              </a:ext>
            </a:extLst>
          </p:cNvPr>
          <p:cNvSpPr/>
          <p:nvPr/>
        </p:nvSpPr>
        <p:spPr>
          <a:xfrm>
            <a:off x="9944797" y="5376767"/>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Sadok</a:t>
            </a:r>
          </a:p>
          <a:p>
            <a:pPr algn="ctr">
              <a:defRPr/>
            </a:pPr>
            <a:r>
              <a:rPr lang="fr-FR" sz="800" dirty="0">
                <a:solidFill>
                  <a:schemeClr val="tx1"/>
                </a:solidFill>
              </a:rPr>
              <a:t>1859-82</a:t>
            </a:r>
          </a:p>
        </p:txBody>
      </p:sp>
      <p:cxnSp>
        <p:nvCxnSpPr>
          <p:cNvPr id="204" name="Connecteur : en angle 203">
            <a:extLst>
              <a:ext uri="{FF2B5EF4-FFF2-40B4-BE49-F238E27FC236}">
                <a16:creationId xmlns:a16="http://schemas.microsoft.com/office/drawing/2014/main" id="{66E3712C-E4BB-3437-BF60-E177DC920CD1}"/>
              </a:ext>
            </a:extLst>
          </p:cNvPr>
          <p:cNvCxnSpPr>
            <a:cxnSpLocks/>
            <a:stCxn id="188" idx="2"/>
            <a:endCxn id="192" idx="0"/>
          </p:cNvCxnSpPr>
          <p:nvPr/>
        </p:nvCxnSpPr>
        <p:spPr>
          <a:xfrm rot="5400000">
            <a:off x="9830498" y="4822737"/>
            <a:ext cx="181100"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5" name="Rectangle 204">
            <a:extLst>
              <a:ext uri="{FF2B5EF4-FFF2-40B4-BE49-F238E27FC236}">
                <a16:creationId xmlns:a16="http://schemas.microsoft.com/office/drawing/2014/main" id="{8A5811D0-2A40-F1BA-67E7-CC75058E0A31}"/>
              </a:ext>
            </a:extLst>
          </p:cNvPr>
          <p:cNvSpPr/>
          <p:nvPr/>
        </p:nvSpPr>
        <p:spPr>
          <a:xfrm>
            <a:off x="7169310" y="5853406"/>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Naceur</a:t>
            </a:r>
          </a:p>
          <a:p>
            <a:pPr algn="ctr">
              <a:defRPr/>
            </a:pPr>
            <a:r>
              <a:rPr lang="fr-FR" sz="800" dirty="0">
                <a:solidFill>
                  <a:schemeClr val="tx1"/>
                </a:solidFill>
              </a:rPr>
              <a:t>1906-22</a:t>
            </a:r>
          </a:p>
        </p:txBody>
      </p:sp>
      <p:cxnSp>
        <p:nvCxnSpPr>
          <p:cNvPr id="206" name="Connecteur droit avec flèche 205">
            <a:extLst>
              <a:ext uri="{FF2B5EF4-FFF2-40B4-BE49-F238E27FC236}">
                <a16:creationId xmlns:a16="http://schemas.microsoft.com/office/drawing/2014/main" id="{FF146F35-F32D-F880-4D51-1139735685CE}"/>
              </a:ext>
            </a:extLst>
          </p:cNvPr>
          <p:cNvCxnSpPr>
            <a:cxnSpLocks/>
            <a:stCxn id="202" idx="2"/>
            <a:endCxn id="205" idx="0"/>
          </p:cNvCxnSpPr>
          <p:nvPr/>
        </p:nvCxnSpPr>
        <p:spPr>
          <a:xfrm>
            <a:off x="7602985" y="5770922"/>
            <a:ext cx="0" cy="8248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7" name="Connecteur droit avec flèche 206">
            <a:extLst>
              <a:ext uri="{FF2B5EF4-FFF2-40B4-BE49-F238E27FC236}">
                <a16:creationId xmlns:a16="http://schemas.microsoft.com/office/drawing/2014/main" id="{3A4ABCE2-3455-619B-3100-64B3ADA4FE41}"/>
              </a:ext>
            </a:extLst>
          </p:cNvPr>
          <p:cNvCxnSpPr>
            <a:cxnSpLocks/>
            <a:stCxn id="192" idx="2"/>
            <a:endCxn id="193" idx="0"/>
          </p:cNvCxnSpPr>
          <p:nvPr/>
        </p:nvCxnSpPr>
        <p:spPr>
          <a:xfrm>
            <a:off x="9456206" y="5772283"/>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8" name="Rectangle 207">
            <a:extLst>
              <a:ext uri="{FF2B5EF4-FFF2-40B4-BE49-F238E27FC236}">
                <a16:creationId xmlns:a16="http://schemas.microsoft.com/office/drawing/2014/main" id="{AB2F601B-1315-E3EB-4931-F76BCEDABA65}"/>
              </a:ext>
            </a:extLst>
          </p:cNvPr>
          <p:cNvSpPr/>
          <p:nvPr/>
        </p:nvSpPr>
        <p:spPr>
          <a:xfrm>
            <a:off x="8098992" y="537676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p:txBody>
      </p:sp>
      <p:cxnSp>
        <p:nvCxnSpPr>
          <p:cNvPr id="209" name="Connecteur : en angle 208">
            <a:extLst>
              <a:ext uri="{FF2B5EF4-FFF2-40B4-BE49-F238E27FC236}">
                <a16:creationId xmlns:a16="http://schemas.microsoft.com/office/drawing/2014/main" id="{DCD324F5-DD7D-3E81-5CFF-358341DBBA12}"/>
              </a:ext>
            </a:extLst>
          </p:cNvPr>
          <p:cNvCxnSpPr>
            <a:cxnSpLocks/>
            <a:stCxn id="188" idx="2"/>
            <a:endCxn id="208" idx="0"/>
          </p:cNvCxnSpPr>
          <p:nvPr/>
        </p:nvCxnSpPr>
        <p:spPr>
          <a:xfrm rot="5400000">
            <a:off x="9369408" y="4360287"/>
            <a:ext cx="179740" cy="185322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0" name="Rectangle 209">
            <a:extLst>
              <a:ext uri="{FF2B5EF4-FFF2-40B4-BE49-F238E27FC236}">
                <a16:creationId xmlns:a16="http://schemas.microsoft.com/office/drawing/2014/main" id="{BAC8CF46-8448-2ED4-86A8-4B45FD691825}"/>
              </a:ext>
            </a:extLst>
          </p:cNvPr>
          <p:cNvSpPr/>
          <p:nvPr/>
        </p:nvSpPr>
        <p:spPr>
          <a:xfrm>
            <a:off x="8098992" y="585233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Habib</a:t>
            </a:r>
          </a:p>
          <a:p>
            <a:pPr algn="ctr">
              <a:defRPr/>
            </a:pPr>
            <a:r>
              <a:rPr lang="fr-FR" sz="800" dirty="0">
                <a:solidFill>
                  <a:schemeClr val="tx1"/>
                </a:solidFill>
              </a:rPr>
              <a:t>1922-29</a:t>
            </a:r>
          </a:p>
        </p:txBody>
      </p:sp>
      <p:cxnSp>
        <p:nvCxnSpPr>
          <p:cNvPr id="211" name="Connecteur droit avec flèche 210">
            <a:extLst>
              <a:ext uri="{FF2B5EF4-FFF2-40B4-BE49-F238E27FC236}">
                <a16:creationId xmlns:a16="http://schemas.microsoft.com/office/drawing/2014/main" id="{AFF414F2-0481-5803-6425-55DF1528AC9B}"/>
              </a:ext>
            </a:extLst>
          </p:cNvPr>
          <p:cNvCxnSpPr>
            <a:cxnSpLocks/>
            <a:stCxn id="208" idx="2"/>
            <a:endCxn id="210" idx="0"/>
          </p:cNvCxnSpPr>
          <p:nvPr/>
        </p:nvCxnSpPr>
        <p:spPr>
          <a:xfrm>
            <a:off x="8532667" y="5770923"/>
            <a:ext cx="0" cy="8141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2" name="Rectangle 211">
            <a:extLst>
              <a:ext uri="{FF2B5EF4-FFF2-40B4-BE49-F238E27FC236}">
                <a16:creationId xmlns:a16="http://schemas.microsoft.com/office/drawing/2014/main" id="{BCA2ABBA-F950-B494-424E-883D3D0866E3}"/>
              </a:ext>
            </a:extLst>
          </p:cNvPr>
          <p:cNvSpPr/>
          <p:nvPr/>
        </p:nvSpPr>
        <p:spPr>
          <a:xfrm>
            <a:off x="9952214"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II</a:t>
            </a:r>
          </a:p>
          <a:p>
            <a:pPr algn="ctr">
              <a:defRPr/>
            </a:pPr>
            <a:r>
              <a:rPr lang="fr-FR" sz="800" dirty="0">
                <a:solidFill>
                  <a:schemeClr val="tx1"/>
                </a:solidFill>
              </a:rPr>
              <a:t>1929-42</a:t>
            </a:r>
          </a:p>
        </p:txBody>
      </p:sp>
      <p:cxnSp>
        <p:nvCxnSpPr>
          <p:cNvPr id="213" name="Connecteur : en angle 212">
            <a:extLst>
              <a:ext uri="{FF2B5EF4-FFF2-40B4-BE49-F238E27FC236}">
                <a16:creationId xmlns:a16="http://schemas.microsoft.com/office/drawing/2014/main" id="{C1793668-78C5-4A97-EB9E-4AE135452EF4}"/>
              </a:ext>
            </a:extLst>
          </p:cNvPr>
          <p:cNvCxnSpPr>
            <a:cxnSpLocks/>
            <a:stCxn id="192" idx="2"/>
            <a:endCxn id="212" idx="0"/>
          </p:cNvCxnSpPr>
          <p:nvPr/>
        </p:nvCxnSpPr>
        <p:spPr>
          <a:xfrm rot="16200000" flipH="1">
            <a:off x="9882237" y="5346251"/>
            <a:ext cx="77621"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4" name="Rectangle 213">
            <a:extLst>
              <a:ext uri="{FF2B5EF4-FFF2-40B4-BE49-F238E27FC236}">
                <a16:creationId xmlns:a16="http://schemas.microsoft.com/office/drawing/2014/main" id="{6C76A1EB-6184-3FA7-B14F-3AEFDBB7A5A8}"/>
              </a:ext>
            </a:extLst>
          </p:cNvPr>
          <p:cNvSpPr/>
          <p:nvPr/>
        </p:nvSpPr>
        <p:spPr>
          <a:xfrm>
            <a:off x="8098992" y="632411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Lamine</a:t>
            </a:r>
          </a:p>
          <a:p>
            <a:pPr algn="ctr">
              <a:defRPr/>
            </a:pPr>
            <a:r>
              <a:rPr lang="fr-FR" sz="800" dirty="0">
                <a:solidFill>
                  <a:schemeClr val="tx1"/>
                </a:solidFill>
              </a:rPr>
              <a:t>1943-57</a:t>
            </a:r>
          </a:p>
        </p:txBody>
      </p:sp>
      <p:cxnSp>
        <p:nvCxnSpPr>
          <p:cNvPr id="215" name="Connecteur droit avec flèche 214">
            <a:extLst>
              <a:ext uri="{FF2B5EF4-FFF2-40B4-BE49-F238E27FC236}">
                <a16:creationId xmlns:a16="http://schemas.microsoft.com/office/drawing/2014/main" id="{901A96DA-F7DC-1C1B-D4C8-A6600B488DF1}"/>
              </a:ext>
            </a:extLst>
          </p:cNvPr>
          <p:cNvCxnSpPr>
            <a:cxnSpLocks/>
            <a:stCxn id="210" idx="2"/>
            <a:endCxn id="214" idx="0"/>
          </p:cNvCxnSpPr>
          <p:nvPr/>
        </p:nvCxnSpPr>
        <p:spPr>
          <a:xfrm>
            <a:off x="8532667" y="6246490"/>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cteur : en angle 215">
            <a:extLst>
              <a:ext uri="{FF2B5EF4-FFF2-40B4-BE49-F238E27FC236}">
                <a16:creationId xmlns:a16="http://schemas.microsoft.com/office/drawing/2014/main" id="{4D394EB0-65E7-CD38-95AB-385E9886C28E}"/>
              </a:ext>
            </a:extLst>
          </p:cNvPr>
          <p:cNvCxnSpPr>
            <a:cxnSpLocks/>
            <a:stCxn id="188" idx="2"/>
            <a:endCxn id="202" idx="0"/>
          </p:cNvCxnSpPr>
          <p:nvPr/>
        </p:nvCxnSpPr>
        <p:spPr>
          <a:xfrm rot="5400000">
            <a:off x="8904568" y="3895445"/>
            <a:ext cx="179739" cy="278290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Connecteur droit avec flèche 216">
            <a:extLst>
              <a:ext uri="{FF2B5EF4-FFF2-40B4-BE49-F238E27FC236}">
                <a16:creationId xmlns:a16="http://schemas.microsoft.com/office/drawing/2014/main" id="{2C70A896-8DA2-DD7F-587E-A4BFCADEB6C3}"/>
              </a:ext>
            </a:extLst>
          </p:cNvPr>
          <p:cNvCxnSpPr>
            <a:cxnSpLocks/>
            <a:stCxn id="188" idx="2"/>
            <a:endCxn id="203" idx="0"/>
          </p:cNvCxnSpPr>
          <p:nvPr/>
        </p:nvCxnSpPr>
        <p:spPr>
          <a:xfrm flipH="1">
            <a:off x="10378472" y="5197028"/>
            <a:ext cx="7417" cy="17973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8" name="Rectangle 217">
            <a:extLst>
              <a:ext uri="{FF2B5EF4-FFF2-40B4-BE49-F238E27FC236}">
                <a16:creationId xmlns:a16="http://schemas.microsoft.com/office/drawing/2014/main" id="{162BAC11-4B13-6FCC-7D75-22E1E8962A53}"/>
              </a:ext>
            </a:extLst>
          </p:cNvPr>
          <p:cNvSpPr/>
          <p:nvPr/>
        </p:nvSpPr>
        <p:spPr>
          <a:xfrm>
            <a:off x="10881896" y="5371349"/>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1837-55</a:t>
            </a:r>
          </a:p>
        </p:txBody>
      </p:sp>
      <p:cxnSp>
        <p:nvCxnSpPr>
          <p:cNvPr id="219" name="Connecteur droit avec flèche 218">
            <a:extLst>
              <a:ext uri="{FF2B5EF4-FFF2-40B4-BE49-F238E27FC236}">
                <a16:creationId xmlns:a16="http://schemas.microsoft.com/office/drawing/2014/main" id="{FA011604-CB30-E4D7-1D4E-0C7705F210BD}"/>
              </a:ext>
            </a:extLst>
          </p:cNvPr>
          <p:cNvCxnSpPr>
            <a:cxnSpLocks/>
            <a:stCxn id="191" idx="2"/>
            <a:endCxn id="218" idx="0"/>
          </p:cNvCxnSpPr>
          <p:nvPr/>
        </p:nvCxnSpPr>
        <p:spPr>
          <a:xfrm>
            <a:off x="11309428" y="5197028"/>
            <a:ext cx="6143"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87100FDE-BF8A-CB3C-2590-84851A4031A8}"/>
              </a:ext>
            </a:extLst>
          </p:cNvPr>
          <p:cNvSpPr/>
          <p:nvPr/>
        </p:nvSpPr>
        <p:spPr>
          <a:xfrm>
            <a:off x="10875753" y="3011775"/>
            <a:ext cx="867351" cy="610936"/>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TUNIS</a:t>
            </a:r>
          </a:p>
          <a:p>
            <a:pPr algn="ctr" eaLnBrk="1" hangingPunct="1">
              <a:defRPr/>
            </a:pPr>
            <a:r>
              <a:rPr lang="fr-FR" sz="1100" b="1" dirty="0">
                <a:solidFill>
                  <a:schemeClr val="tx1"/>
                </a:solidFill>
              </a:rPr>
              <a:t>Husseinites</a:t>
            </a:r>
          </a:p>
          <a:p>
            <a:pPr algn="ctr" eaLnBrk="1" hangingPunct="1">
              <a:defRPr/>
            </a:pPr>
            <a:r>
              <a:rPr lang="fr-FR" sz="1100" dirty="0">
                <a:solidFill>
                  <a:schemeClr val="tx1"/>
                </a:solidFill>
              </a:rPr>
              <a:t>1705-1957</a:t>
            </a:r>
          </a:p>
        </p:txBody>
      </p:sp>
    </p:spTree>
    <p:extLst>
      <p:ext uri="{BB962C8B-B14F-4D97-AF65-F5344CB8AC3E}">
        <p14:creationId xmlns:p14="http://schemas.microsoft.com/office/powerpoint/2010/main" val="423720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5E781-3003-2985-08E8-E92655B3789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FDF1EEC-63D9-5641-B732-61FD4CD0EABF}"/>
              </a:ext>
            </a:extLst>
          </p:cNvPr>
          <p:cNvSpPr/>
          <p:nvPr/>
        </p:nvSpPr>
        <p:spPr>
          <a:xfrm>
            <a:off x="75219" y="138665"/>
            <a:ext cx="6460350" cy="6309420"/>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t>1855-1861 : Sous Mohammed Bey et Sadok Bey : Face aux difficultés financières, augmentations fiscales et sous pression européenne, réformes institutionnelles ; Constitution de 1861, 1</a:t>
            </a:r>
            <a:r>
              <a:rPr lang="fr-FR" sz="1500" b="1" baseline="30000" dirty="0"/>
              <a:t>ère</a:t>
            </a:r>
            <a:r>
              <a:rPr lang="fr-FR" sz="1500" b="1" dirty="0"/>
              <a:t> constitution dans un pays musulman </a:t>
            </a:r>
          </a:p>
          <a:p>
            <a:endParaRPr lang="fr-FR" sz="1500" dirty="0"/>
          </a:p>
          <a:p>
            <a:r>
              <a:rPr lang="fr-FR" sz="1500" dirty="0"/>
              <a:t>*1855 : Pour les puissances européennes, menées par la France</a:t>
            </a:r>
          </a:p>
          <a:p>
            <a:r>
              <a:rPr lang="fr-FR" sz="1500" dirty="0"/>
              <a:t>La Régence doit se réformer et se libéraliser ; </a:t>
            </a:r>
            <a:r>
              <a:rPr lang="fr-FR" sz="1500" b="1" dirty="0"/>
              <a:t>Deux événements…</a:t>
            </a:r>
          </a:p>
          <a:p>
            <a:endParaRPr lang="fr-FR" sz="1500" dirty="0"/>
          </a:p>
          <a:p>
            <a:r>
              <a:rPr lang="fr-FR" sz="1500" dirty="0"/>
              <a:t>a) 1857 : </a:t>
            </a:r>
            <a:r>
              <a:rPr lang="fr-FR" sz="1500" u="sng" dirty="0"/>
              <a:t>Mohammed Bey</a:t>
            </a:r>
            <a:r>
              <a:rPr lang="fr-FR" sz="1500" dirty="0"/>
              <a:t>, </a:t>
            </a:r>
            <a:r>
              <a:rPr lang="fr-FR" sz="1500" i="1" dirty="0"/>
              <a:t>moderniste malgré lui</a:t>
            </a:r>
            <a:r>
              <a:rPr lang="fr-FR" sz="1500" dirty="0"/>
              <a:t>, proclame le </a:t>
            </a:r>
            <a:r>
              <a:rPr lang="fr-FR" sz="1500" i="1" dirty="0"/>
              <a:t>Pacte fondamental</a:t>
            </a:r>
          </a:p>
          <a:p>
            <a:r>
              <a:rPr lang="fr-FR" sz="1500" dirty="0"/>
              <a:t>*Liberté religieuse et égalité juridique et fiscale, </a:t>
            </a:r>
          </a:p>
          <a:p>
            <a:r>
              <a:rPr lang="fr-FR" sz="1500" dirty="0"/>
              <a:t>*Liberté de commerce et droit à la propriété, notamment pour les étrangers</a:t>
            </a:r>
          </a:p>
          <a:p>
            <a:r>
              <a:rPr lang="fr-FR" sz="1500" dirty="0"/>
              <a:t>NB : Décalque du </a:t>
            </a:r>
            <a:r>
              <a:rPr lang="fr-FR" sz="1500" i="1" dirty="0" err="1"/>
              <a:t>hatt-i</a:t>
            </a:r>
            <a:r>
              <a:rPr lang="fr-FR" sz="1500" i="1" dirty="0"/>
              <a:t> </a:t>
            </a:r>
            <a:r>
              <a:rPr lang="fr-FR" sz="1500" i="1" dirty="0" err="1"/>
              <a:t>cherif</a:t>
            </a:r>
            <a:r>
              <a:rPr lang="fr-FR" sz="1500" dirty="0"/>
              <a:t> ottoman de 1839</a:t>
            </a:r>
            <a:endParaRPr lang="fr-FR" sz="1500" b="1" dirty="0"/>
          </a:p>
          <a:p>
            <a:endParaRPr lang="fr-FR" sz="1500" dirty="0"/>
          </a:p>
          <a:p>
            <a:r>
              <a:rPr lang="fr-FR" sz="1500" dirty="0"/>
              <a:t>b) 1861 : </a:t>
            </a:r>
            <a:r>
              <a:rPr lang="fr-FR" sz="1500" u="sng" dirty="0"/>
              <a:t>Sadok Bey</a:t>
            </a:r>
            <a:r>
              <a:rPr lang="fr-FR" sz="1500" dirty="0"/>
              <a:t> doit avaliser la constitution…</a:t>
            </a:r>
          </a:p>
          <a:p>
            <a:r>
              <a:rPr lang="fr-FR" sz="1500" dirty="0"/>
              <a:t>NB : Ecrite par une commission soumise aux consuls étrangers</a:t>
            </a:r>
          </a:p>
          <a:p>
            <a:r>
              <a:rPr lang="fr-FR" sz="1400" dirty="0"/>
              <a:t>- Séparation des pouvoirs : Le bey, doté d’une liste civile, perd ses pouvoirs au profit…</a:t>
            </a:r>
          </a:p>
          <a:p>
            <a:r>
              <a:rPr lang="fr-FR" sz="1500" dirty="0"/>
              <a:t>- D’un </a:t>
            </a:r>
            <a:r>
              <a:rPr lang="fr-FR" sz="1500" i="1" dirty="0" err="1"/>
              <a:t>majlis</a:t>
            </a:r>
            <a:r>
              <a:rPr lang="fr-FR" sz="1500" dirty="0"/>
              <a:t>, parlement, de 60 notables nommés, qui contrôle le gouvernement</a:t>
            </a:r>
          </a:p>
          <a:p>
            <a:r>
              <a:rPr lang="fr-FR" sz="1500" dirty="0"/>
              <a:t>- Instauration de tribunaux et d’un droit d’inspiration européenne</a:t>
            </a:r>
          </a:p>
          <a:p>
            <a:endParaRPr lang="fr-FR" sz="1500" dirty="0"/>
          </a:p>
          <a:p>
            <a:r>
              <a:rPr lang="fr-FR" sz="1500" dirty="0"/>
              <a:t>NB : 1</a:t>
            </a:r>
            <a:r>
              <a:rPr lang="fr-FR" sz="1500" baseline="30000" dirty="0"/>
              <a:t>ère</a:t>
            </a:r>
            <a:r>
              <a:rPr lang="fr-FR" sz="1500" dirty="0"/>
              <a:t> constitution d’un pays musulman ; 1876 dans l’Empire ottoman</a:t>
            </a:r>
          </a:p>
          <a:p>
            <a:r>
              <a:rPr lang="fr-FR" sz="1500" dirty="0"/>
              <a:t>NB : </a:t>
            </a:r>
            <a:r>
              <a:rPr lang="fr-FR" sz="1500" i="1" u="sng" dirty="0"/>
              <a:t>Mais</a:t>
            </a:r>
            <a:r>
              <a:rPr lang="fr-FR" sz="1500" i="1" dirty="0"/>
              <a:t> cette constitution, défendue par les nationalistes après 1881</a:t>
            </a:r>
          </a:p>
          <a:p>
            <a:r>
              <a:rPr lang="fr-FR" sz="1500" i="1" dirty="0"/>
              <a:t>Met en réalité les élites, enrichies par le commerce extérieur, </a:t>
            </a:r>
            <a:r>
              <a:rPr lang="fr-FR" sz="1500" i="1" u="sng" dirty="0"/>
              <a:t>à l’abri du despotisme beylical</a:t>
            </a:r>
            <a:r>
              <a:rPr lang="fr-FR" sz="1500" i="1" dirty="0"/>
              <a:t>, avec la complicité </a:t>
            </a:r>
            <a:r>
              <a:rPr lang="fr-FR" sz="1500" i="1" u="sng" dirty="0"/>
              <a:t>intéressée</a:t>
            </a:r>
            <a:r>
              <a:rPr lang="fr-FR" sz="1500" i="1" dirty="0"/>
              <a:t> des consuls étrangers…</a:t>
            </a:r>
          </a:p>
          <a:p>
            <a:r>
              <a:rPr lang="fr-FR" sz="1500" dirty="0"/>
              <a:t>Le Maghreb, Daniel Rivet, p. 146</a:t>
            </a:r>
          </a:p>
          <a:p>
            <a:endParaRPr lang="fr-FR" sz="1500" dirty="0"/>
          </a:p>
          <a:p>
            <a:r>
              <a:rPr lang="fr-FR" sz="1500" dirty="0"/>
              <a:t>*Cette constitution </a:t>
            </a:r>
            <a:r>
              <a:rPr lang="fr-FR" sz="1500" i="1" dirty="0"/>
              <a:t>européenne</a:t>
            </a:r>
            <a:r>
              <a:rPr lang="fr-FR" sz="1500" dirty="0"/>
              <a:t> est contestée par les </a:t>
            </a:r>
            <a:r>
              <a:rPr lang="fr-FR" sz="1500" u="sng" dirty="0"/>
              <a:t>intermédiaires</a:t>
            </a:r>
            <a:r>
              <a:rPr lang="fr-FR" sz="1500" dirty="0"/>
              <a:t> religieux</a:t>
            </a:r>
          </a:p>
          <a:p>
            <a:r>
              <a:rPr lang="fr-FR" sz="1500" dirty="0"/>
              <a:t>Mais c’est surtout la </a:t>
            </a:r>
            <a:r>
              <a:rPr lang="fr-FR" sz="1500" dirty="0" err="1"/>
              <a:t>surfiscalisation</a:t>
            </a:r>
            <a:r>
              <a:rPr lang="fr-FR" sz="1500" dirty="0"/>
              <a:t> qui déclenche la révolte…</a:t>
            </a:r>
          </a:p>
        </p:txBody>
      </p:sp>
      <p:pic>
        <p:nvPicPr>
          <p:cNvPr id="173" name="Image 172">
            <a:extLst>
              <a:ext uri="{FF2B5EF4-FFF2-40B4-BE49-F238E27FC236}">
                <a16:creationId xmlns:a16="http://schemas.microsoft.com/office/drawing/2014/main" id="{5AB8C04F-D565-DE7E-3B8F-AF643161706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2599" t="24727" r="2776" b="49809"/>
          <a:stretch>
            <a:fillRect/>
          </a:stretch>
        </p:blipFill>
        <p:spPr>
          <a:xfrm rot="16200000">
            <a:off x="6702136" y="27015"/>
            <a:ext cx="5225815" cy="5449113"/>
          </a:xfrm>
          <a:prstGeom prst="rect">
            <a:avLst/>
          </a:prstGeom>
          <a:ln w="38100">
            <a:solidFill>
              <a:schemeClr val="tx1"/>
            </a:solidFill>
          </a:ln>
        </p:spPr>
      </p:pic>
      <p:sp>
        <p:nvSpPr>
          <p:cNvPr id="174" name="Ellipse 173">
            <a:extLst>
              <a:ext uri="{FF2B5EF4-FFF2-40B4-BE49-F238E27FC236}">
                <a16:creationId xmlns:a16="http://schemas.microsoft.com/office/drawing/2014/main" id="{75C293D6-0E7E-A205-FD0B-77EB4A735FE4}"/>
              </a:ext>
            </a:extLst>
          </p:cNvPr>
          <p:cNvSpPr/>
          <p:nvPr/>
        </p:nvSpPr>
        <p:spPr>
          <a:xfrm>
            <a:off x="10130836"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5" name="Ellipse 174">
            <a:extLst>
              <a:ext uri="{FF2B5EF4-FFF2-40B4-BE49-F238E27FC236}">
                <a16:creationId xmlns:a16="http://schemas.microsoft.com/office/drawing/2014/main" id="{3D6E7162-98BB-E16E-52F2-8BDB98FA5D1D}"/>
              </a:ext>
            </a:extLst>
          </p:cNvPr>
          <p:cNvSpPr/>
          <p:nvPr/>
        </p:nvSpPr>
        <p:spPr>
          <a:xfrm>
            <a:off x="10720116" y="176690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6" name="Ellipse 175">
            <a:extLst>
              <a:ext uri="{FF2B5EF4-FFF2-40B4-BE49-F238E27FC236}">
                <a16:creationId xmlns:a16="http://schemas.microsoft.com/office/drawing/2014/main" id="{C66DB767-14DC-1CD4-F00D-BE3ED5A21A45}"/>
              </a:ext>
            </a:extLst>
          </p:cNvPr>
          <p:cNvSpPr/>
          <p:nvPr/>
        </p:nvSpPr>
        <p:spPr>
          <a:xfrm>
            <a:off x="8249541"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77" name="Rectangle 176">
            <a:extLst>
              <a:ext uri="{FF2B5EF4-FFF2-40B4-BE49-F238E27FC236}">
                <a16:creationId xmlns:a16="http://schemas.microsoft.com/office/drawing/2014/main" id="{AFE94A94-6036-553B-ECB4-2CCE461DE9DC}"/>
              </a:ext>
            </a:extLst>
          </p:cNvPr>
          <p:cNvSpPr/>
          <p:nvPr/>
        </p:nvSpPr>
        <p:spPr>
          <a:xfrm>
            <a:off x="6590486" y="2651760"/>
            <a:ext cx="5449113" cy="4145198"/>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a:extLst>
              <a:ext uri="{FF2B5EF4-FFF2-40B4-BE49-F238E27FC236}">
                <a16:creationId xmlns:a16="http://schemas.microsoft.com/office/drawing/2014/main" id="{6075AB58-251D-A389-A54D-A1AEF5B1EEB3}"/>
              </a:ext>
            </a:extLst>
          </p:cNvPr>
          <p:cNvSpPr/>
          <p:nvPr/>
        </p:nvSpPr>
        <p:spPr>
          <a:xfrm>
            <a:off x="9944798"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a:solidFill>
                  <a:schemeClr val="tx1"/>
                </a:solidFill>
              </a:rPr>
              <a:t>Hussein</a:t>
            </a:r>
          </a:p>
          <a:p>
            <a:pPr algn="ctr">
              <a:defRPr/>
            </a:pPr>
            <a:r>
              <a:rPr lang="fr-FR" sz="900">
                <a:solidFill>
                  <a:schemeClr val="tx1"/>
                </a:solidFill>
              </a:rPr>
              <a:t>1705-35</a:t>
            </a:r>
            <a:endParaRPr lang="fr-FR" sz="1000" dirty="0">
              <a:solidFill>
                <a:schemeClr val="tx1"/>
              </a:solidFill>
            </a:endParaRPr>
          </a:p>
        </p:txBody>
      </p:sp>
      <p:sp>
        <p:nvSpPr>
          <p:cNvPr id="180" name="Rectangle 179">
            <a:extLst>
              <a:ext uri="{FF2B5EF4-FFF2-40B4-BE49-F238E27FC236}">
                <a16:creationId xmlns:a16="http://schemas.microsoft.com/office/drawing/2014/main" id="{F3CA8790-9550-7279-9006-634A9088E84E}"/>
              </a:ext>
            </a:extLst>
          </p:cNvPr>
          <p:cNvSpPr/>
          <p:nvPr/>
        </p:nvSpPr>
        <p:spPr>
          <a:xfrm>
            <a:off x="9952214" y="37674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Mohammed Rachid</a:t>
            </a:r>
          </a:p>
          <a:p>
            <a:pPr algn="ctr">
              <a:defRPr/>
            </a:pPr>
            <a:r>
              <a:rPr lang="fr-FR" sz="900" dirty="0">
                <a:solidFill>
                  <a:schemeClr val="tx1"/>
                </a:solidFill>
              </a:rPr>
              <a:t>1756-59</a:t>
            </a:r>
          </a:p>
        </p:txBody>
      </p:sp>
      <p:cxnSp>
        <p:nvCxnSpPr>
          <p:cNvPr id="181" name="Connecteur droit avec flèche 180">
            <a:extLst>
              <a:ext uri="{FF2B5EF4-FFF2-40B4-BE49-F238E27FC236}">
                <a16:creationId xmlns:a16="http://schemas.microsoft.com/office/drawing/2014/main" id="{3400E08D-FAB2-D7F3-B534-6EDAC5E2FFFA}"/>
              </a:ext>
            </a:extLst>
          </p:cNvPr>
          <p:cNvCxnSpPr>
            <a:cxnSpLocks/>
            <a:stCxn id="179" idx="2"/>
            <a:endCxn id="180" idx="0"/>
          </p:cNvCxnSpPr>
          <p:nvPr/>
        </p:nvCxnSpPr>
        <p:spPr>
          <a:xfrm>
            <a:off x="10378473" y="3661333"/>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2" name="Rectangle 181">
            <a:extLst>
              <a:ext uri="{FF2B5EF4-FFF2-40B4-BE49-F238E27FC236}">
                <a16:creationId xmlns:a16="http://schemas.microsoft.com/office/drawing/2014/main" id="{55C5BA2A-0E3E-9859-9041-C3A9F7BF6735}"/>
              </a:ext>
            </a:extLst>
          </p:cNvPr>
          <p:cNvSpPr/>
          <p:nvPr/>
        </p:nvSpPr>
        <p:spPr>
          <a:xfrm>
            <a:off x="10867065"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Hammouda</a:t>
            </a:r>
          </a:p>
          <a:p>
            <a:pPr algn="ctr">
              <a:defRPr/>
            </a:pPr>
            <a:r>
              <a:rPr lang="fr-FR" sz="900" dirty="0">
                <a:solidFill>
                  <a:schemeClr val="tx1"/>
                </a:solidFill>
              </a:rPr>
              <a:t>1782-1814</a:t>
            </a:r>
          </a:p>
        </p:txBody>
      </p:sp>
      <p:cxnSp>
        <p:nvCxnSpPr>
          <p:cNvPr id="183" name="Connecteur droit avec flèche 182">
            <a:extLst>
              <a:ext uri="{FF2B5EF4-FFF2-40B4-BE49-F238E27FC236}">
                <a16:creationId xmlns:a16="http://schemas.microsoft.com/office/drawing/2014/main" id="{289EAAB3-8339-3A81-DF51-2B7577C71CCA}"/>
              </a:ext>
            </a:extLst>
          </p:cNvPr>
          <p:cNvCxnSpPr>
            <a:cxnSpLocks/>
            <a:stCxn id="184" idx="2"/>
            <a:endCxn id="182" idx="0"/>
          </p:cNvCxnSpPr>
          <p:nvPr/>
        </p:nvCxnSpPr>
        <p:spPr>
          <a:xfrm>
            <a:off x="11300740" y="4161636"/>
            <a:ext cx="0" cy="7276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4" name="Rectangle 183">
            <a:extLst>
              <a:ext uri="{FF2B5EF4-FFF2-40B4-BE49-F238E27FC236}">
                <a16:creationId xmlns:a16="http://schemas.microsoft.com/office/drawing/2014/main" id="{BC14589F-21CD-4DED-11F3-8705F5BC5598}"/>
              </a:ext>
            </a:extLst>
          </p:cNvPr>
          <p:cNvSpPr/>
          <p:nvPr/>
        </p:nvSpPr>
        <p:spPr>
          <a:xfrm>
            <a:off x="10867065"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II</a:t>
            </a:r>
          </a:p>
          <a:p>
            <a:pPr algn="ctr">
              <a:defRPr/>
            </a:pPr>
            <a:r>
              <a:rPr lang="fr-FR" sz="900" dirty="0">
                <a:solidFill>
                  <a:schemeClr val="tx1"/>
                </a:solidFill>
              </a:rPr>
              <a:t>1759-82</a:t>
            </a:r>
          </a:p>
        </p:txBody>
      </p:sp>
      <p:cxnSp>
        <p:nvCxnSpPr>
          <p:cNvPr id="185" name="Connecteur : en angle 184">
            <a:extLst>
              <a:ext uri="{FF2B5EF4-FFF2-40B4-BE49-F238E27FC236}">
                <a16:creationId xmlns:a16="http://schemas.microsoft.com/office/drawing/2014/main" id="{0176FF48-5D18-839F-B529-69CC0B8598D6}"/>
              </a:ext>
            </a:extLst>
          </p:cNvPr>
          <p:cNvCxnSpPr>
            <a:cxnSpLocks/>
            <a:stCxn id="179" idx="2"/>
            <a:endCxn id="184" idx="0"/>
          </p:cNvCxnSpPr>
          <p:nvPr/>
        </p:nvCxnSpPr>
        <p:spPr>
          <a:xfrm rot="16200000" flipH="1">
            <a:off x="10786532" y="3253273"/>
            <a:ext cx="10614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 name="Rectangle 185">
            <a:extLst>
              <a:ext uri="{FF2B5EF4-FFF2-40B4-BE49-F238E27FC236}">
                <a16:creationId xmlns:a16="http://schemas.microsoft.com/office/drawing/2014/main" id="{FF1BB539-CA6E-734E-C686-CA3DBAD2BEC4}"/>
              </a:ext>
            </a:extLst>
          </p:cNvPr>
          <p:cNvSpPr/>
          <p:nvPr/>
        </p:nvSpPr>
        <p:spPr>
          <a:xfrm>
            <a:off x="9952214"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Mahmoud</a:t>
            </a:r>
          </a:p>
          <a:p>
            <a:pPr algn="ctr">
              <a:defRPr/>
            </a:pPr>
            <a:r>
              <a:rPr lang="fr-FR" sz="800" dirty="0">
                <a:solidFill>
                  <a:schemeClr val="tx1"/>
                </a:solidFill>
              </a:rPr>
              <a:t>1814-24</a:t>
            </a:r>
            <a:endParaRPr lang="fr-FR" sz="900" dirty="0">
              <a:solidFill>
                <a:schemeClr val="tx1"/>
              </a:solidFill>
            </a:endParaRPr>
          </a:p>
        </p:txBody>
      </p:sp>
      <p:cxnSp>
        <p:nvCxnSpPr>
          <p:cNvPr id="187" name="Connecteur droit avec flèche 186">
            <a:extLst>
              <a:ext uri="{FF2B5EF4-FFF2-40B4-BE49-F238E27FC236}">
                <a16:creationId xmlns:a16="http://schemas.microsoft.com/office/drawing/2014/main" id="{06B56732-A8CF-6EF3-0801-A7C2D797B9CE}"/>
              </a:ext>
            </a:extLst>
          </p:cNvPr>
          <p:cNvCxnSpPr>
            <a:cxnSpLocks/>
            <a:stCxn id="180" idx="2"/>
            <a:endCxn id="186" idx="0"/>
          </p:cNvCxnSpPr>
          <p:nvPr/>
        </p:nvCxnSpPr>
        <p:spPr>
          <a:xfrm>
            <a:off x="10385889" y="4161637"/>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8" name="Rectangle 187">
            <a:extLst>
              <a:ext uri="{FF2B5EF4-FFF2-40B4-BE49-F238E27FC236}">
                <a16:creationId xmlns:a16="http://schemas.microsoft.com/office/drawing/2014/main" id="{4E8553A7-FEE6-E607-451F-2FB7491CB582}"/>
              </a:ext>
            </a:extLst>
          </p:cNvPr>
          <p:cNvSpPr/>
          <p:nvPr/>
        </p:nvSpPr>
        <p:spPr>
          <a:xfrm>
            <a:off x="9952214"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Hussein II</a:t>
            </a:r>
          </a:p>
          <a:p>
            <a:pPr algn="ctr">
              <a:defRPr/>
            </a:pPr>
            <a:r>
              <a:rPr lang="fr-FR" sz="800" dirty="0">
                <a:solidFill>
                  <a:schemeClr val="tx1"/>
                </a:solidFill>
              </a:rPr>
              <a:t>1824-35</a:t>
            </a:r>
          </a:p>
        </p:txBody>
      </p:sp>
      <p:cxnSp>
        <p:nvCxnSpPr>
          <p:cNvPr id="189" name="Connecteur droit avec flèche 188">
            <a:extLst>
              <a:ext uri="{FF2B5EF4-FFF2-40B4-BE49-F238E27FC236}">
                <a16:creationId xmlns:a16="http://schemas.microsoft.com/office/drawing/2014/main" id="{DB4EC43C-9642-228F-8311-26680D25D62C}"/>
              </a:ext>
            </a:extLst>
          </p:cNvPr>
          <p:cNvCxnSpPr>
            <a:cxnSpLocks/>
            <a:stCxn id="186" idx="2"/>
            <a:endCxn id="188" idx="0"/>
          </p:cNvCxnSpPr>
          <p:nvPr/>
        </p:nvCxnSpPr>
        <p:spPr>
          <a:xfrm>
            <a:off x="10385889" y="4628552"/>
            <a:ext cx="0"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0" name="Connecteur : en angle 189">
            <a:extLst>
              <a:ext uri="{FF2B5EF4-FFF2-40B4-BE49-F238E27FC236}">
                <a16:creationId xmlns:a16="http://schemas.microsoft.com/office/drawing/2014/main" id="{A7B05999-E7AF-6E06-FA96-62447119BCE2}"/>
              </a:ext>
            </a:extLst>
          </p:cNvPr>
          <p:cNvCxnSpPr>
            <a:cxnSpLocks/>
            <a:stCxn id="186" idx="2"/>
            <a:endCxn id="191" idx="0"/>
          </p:cNvCxnSpPr>
          <p:nvPr/>
        </p:nvCxnSpPr>
        <p:spPr>
          <a:xfrm rot="16200000" flipH="1">
            <a:off x="10760498" y="4253942"/>
            <a:ext cx="174321" cy="92353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1" name="Rectangle 190">
            <a:extLst>
              <a:ext uri="{FF2B5EF4-FFF2-40B4-BE49-F238E27FC236}">
                <a16:creationId xmlns:a16="http://schemas.microsoft.com/office/drawing/2014/main" id="{9AF5A0D2-7EF7-7AAC-DC64-6D490C5E18A1}"/>
              </a:ext>
            </a:extLst>
          </p:cNvPr>
          <p:cNvSpPr/>
          <p:nvPr/>
        </p:nvSpPr>
        <p:spPr>
          <a:xfrm>
            <a:off x="10875753"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Moustapha</a:t>
            </a:r>
          </a:p>
          <a:p>
            <a:pPr algn="ctr">
              <a:defRPr/>
            </a:pPr>
            <a:r>
              <a:rPr lang="fr-FR" sz="800" dirty="0">
                <a:solidFill>
                  <a:schemeClr val="tx1"/>
                </a:solidFill>
              </a:rPr>
              <a:t>1835-37</a:t>
            </a:r>
          </a:p>
        </p:txBody>
      </p:sp>
      <p:sp>
        <p:nvSpPr>
          <p:cNvPr id="192" name="Rectangle 191">
            <a:extLst>
              <a:ext uri="{FF2B5EF4-FFF2-40B4-BE49-F238E27FC236}">
                <a16:creationId xmlns:a16="http://schemas.microsoft.com/office/drawing/2014/main" id="{6C523D43-5B1C-DD8D-F359-6447AE7A12B5}"/>
              </a:ext>
            </a:extLst>
          </p:cNvPr>
          <p:cNvSpPr/>
          <p:nvPr/>
        </p:nvSpPr>
        <p:spPr>
          <a:xfrm>
            <a:off x="9022531" y="537812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III</a:t>
            </a:r>
          </a:p>
          <a:p>
            <a:pPr algn="ctr">
              <a:defRPr/>
            </a:pPr>
            <a:r>
              <a:rPr lang="fr-FR" sz="800" dirty="0">
                <a:solidFill>
                  <a:schemeClr val="tx1"/>
                </a:solidFill>
              </a:rPr>
              <a:t>1882-1902</a:t>
            </a:r>
          </a:p>
        </p:txBody>
      </p:sp>
      <p:sp>
        <p:nvSpPr>
          <p:cNvPr id="193" name="Rectangle 192">
            <a:extLst>
              <a:ext uri="{FF2B5EF4-FFF2-40B4-BE49-F238E27FC236}">
                <a16:creationId xmlns:a16="http://schemas.microsoft.com/office/drawing/2014/main" id="{F1E943DA-3329-31FA-7F04-1FC696C201F0}"/>
              </a:ext>
            </a:extLst>
          </p:cNvPr>
          <p:cNvSpPr/>
          <p:nvPr/>
        </p:nvSpPr>
        <p:spPr>
          <a:xfrm>
            <a:off x="9022531"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Hédi</a:t>
            </a:r>
          </a:p>
          <a:p>
            <a:pPr algn="ctr">
              <a:defRPr/>
            </a:pPr>
            <a:r>
              <a:rPr lang="fr-FR" sz="800" dirty="0">
                <a:solidFill>
                  <a:schemeClr val="tx1"/>
                </a:solidFill>
              </a:rPr>
              <a:t>1902-06</a:t>
            </a:r>
          </a:p>
        </p:txBody>
      </p:sp>
      <p:sp>
        <p:nvSpPr>
          <p:cNvPr id="194" name="Rectangle 193">
            <a:extLst>
              <a:ext uri="{FF2B5EF4-FFF2-40B4-BE49-F238E27FC236}">
                <a16:creationId xmlns:a16="http://schemas.microsoft.com/office/drawing/2014/main" id="{A34C6808-235A-241A-03AC-B22BB18241DA}"/>
              </a:ext>
            </a:extLst>
          </p:cNvPr>
          <p:cNvSpPr/>
          <p:nvPr/>
        </p:nvSpPr>
        <p:spPr>
          <a:xfrm>
            <a:off x="7169310" y="63251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Moncef</a:t>
            </a:r>
          </a:p>
          <a:p>
            <a:pPr algn="ctr">
              <a:defRPr/>
            </a:pPr>
            <a:r>
              <a:rPr lang="fr-FR" sz="800" dirty="0">
                <a:solidFill>
                  <a:schemeClr val="tx1"/>
                </a:solidFill>
              </a:rPr>
              <a:t>1942-43</a:t>
            </a:r>
          </a:p>
        </p:txBody>
      </p:sp>
      <p:cxnSp>
        <p:nvCxnSpPr>
          <p:cNvPr id="195" name="Connecteur droit avec flèche 194">
            <a:extLst>
              <a:ext uri="{FF2B5EF4-FFF2-40B4-BE49-F238E27FC236}">
                <a16:creationId xmlns:a16="http://schemas.microsoft.com/office/drawing/2014/main" id="{0FAECD3B-B46D-6A76-4788-A1E20A9B6AB8}"/>
              </a:ext>
            </a:extLst>
          </p:cNvPr>
          <p:cNvCxnSpPr>
            <a:cxnSpLocks/>
            <a:stCxn id="205" idx="2"/>
            <a:endCxn id="194" idx="0"/>
          </p:cNvCxnSpPr>
          <p:nvPr/>
        </p:nvCxnSpPr>
        <p:spPr>
          <a:xfrm>
            <a:off x="7602985" y="6247561"/>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6" name="Rectangle 195">
            <a:extLst>
              <a:ext uri="{FF2B5EF4-FFF2-40B4-BE49-F238E27FC236}">
                <a16:creationId xmlns:a16="http://schemas.microsoft.com/office/drawing/2014/main" id="{1FA65D09-947A-A3DF-7A66-91043EB71F35}"/>
              </a:ext>
            </a:extLst>
          </p:cNvPr>
          <p:cNvSpPr/>
          <p:nvPr/>
        </p:nvSpPr>
        <p:spPr>
          <a:xfrm>
            <a:off x="9022531"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endParaRPr lang="fr-FR" sz="900" dirty="0">
              <a:solidFill>
                <a:schemeClr val="tx1"/>
              </a:solidFill>
            </a:endParaRPr>
          </a:p>
        </p:txBody>
      </p:sp>
      <p:sp>
        <p:nvSpPr>
          <p:cNvPr id="197" name="Rectangle 196">
            <a:extLst>
              <a:ext uri="{FF2B5EF4-FFF2-40B4-BE49-F238E27FC236}">
                <a16:creationId xmlns:a16="http://schemas.microsoft.com/office/drawing/2014/main" id="{3E0B1CDD-EB5F-E93F-D09C-9C3F9CD57747}"/>
              </a:ext>
            </a:extLst>
          </p:cNvPr>
          <p:cNvSpPr/>
          <p:nvPr/>
        </p:nvSpPr>
        <p:spPr>
          <a:xfrm>
            <a:off x="9022531" y="275206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Turki</a:t>
            </a:r>
            <a:endParaRPr lang="fr-FR" sz="900" dirty="0">
              <a:solidFill>
                <a:schemeClr val="tx1"/>
              </a:solidFill>
            </a:endParaRPr>
          </a:p>
        </p:txBody>
      </p:sp>
      <p:cxnSp>
        <p:nvCxnSpPr>
          <p:cNvPr id="198" name="Connecteur : en angle 197">
            <a:extLst>
              <a:ext uri="{FF2B5EF4-FFF2-40B4-BE49-F238E27FC236}">
                <a16:creationId xmlns:a16="http://schemas.microsoft.com/office/drawing/2014/main" id="{21836B73-38D6-09C7-7DB8-B8B4B77656E6}"/>
              </a:ext>
            </a:extLst>
          </p:cNvPr>
          <p:cNvCxnSpPr>
            <a:cxnSpLocks/>
            <a:stCxn id="197" idx="2"/>
            <a:endCxn id="179" idx="0"/>
          </p:cNvCxnSpPr>
          <p:nvPr/>
        </p:nvCxnSpPr>
        <p:spPr>
          <a:xfrm rot="16200000" flipH="1">
            <a:off x="9856860" y="2745565"/>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Connecteur droit avec flèche 198">
            <a:extLst>
              <a:ext uri="{FF2B5EF4-FFF2-40B4-BE49-F238E27FC236}">
                <a16:creationId xmlns:a16="http://schemas.microsoft.com/office/drawing/2014/main" id="{9992C4D1-9DD9-6C9A-6E36-151FA95BA935}"/>
              </a:ext>
            </a:extLst>
          </p:cNvPr>
          <p:cNvCxnSpPr>
            <a:cxnSpLocks/>
            <a:stCxn id="197" idx="2"/>
            <a:endCxn id="196" idx="0"/>
          </p:cNvCxnSpPr>
          <p:nvPr/>
        </p:nvCxnSpPr>
        <p:spPr>
          <a:xfrm>
            <a:off x="9456206" y="3146220"/>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0" name="Rectangle 199">
            <a:extLst>
              <a:ext uri="{FF2B5EF4-FFF2-40B4-BE49-F238E27FC236}">
                <a16:creationId xmlns:a16="http://schemas.microsoft.com/office/drawing/2014/main" id="{FCB992A6-863E-8919-4057-D3FCD33806B8}"/>
              </a:ext>
            </a:extLst>
          </p:cNvPr>
          <p:cNvSpPr/>
          <p:nvPr/>
        </p:nvSpPr>
        <p:spPr>
          <a:xfrm>
            <a:off x="9037363"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1735-56</a:t>
            </a:r>
          </a:p>
        </p:txBody>
      </p:sp>
      <p:cxnSp>
        <p:nvCxnSpPr>
          <p:cNvPr id="201" name="Connecteur droit avec flèche 200">
            <a:extLst>
              <a:ext uri="{FF2B5EF4-FFF2-40B4-BE49-F238E27FC236}">
                <a16:creationId xmlns:a16="http://schemas.microsoft.com/office/drawing/2014/main" id="{D0257FD1-1340-AA62-4836-4866F215EF55}"/>
              </a:ext>
            </a:extLst>
          </p:cNvPr>
          <p:cNvCxnSpPr>
            <a:cxnSpLocks/>
            <a:stCxn id="196" idx="2"/>
            <a:endCxn id="200" idx="0"/>
          </p:cNvCxnSpPr>
          <p:nvPr/>
        </p:nvCxnSpPr>
        <p:spPr>
          <a:xfrm>
            <a:off x="9456206" y="3661333"/>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2" name="Rectangle 201">
            <a:extLst>
              <a:ext uri="{FF2B5EF4-FFF2-40B4-BE49-F238E27FC236}">
                <a16:creationId xmlns:a16="http://schemas.microsoft.com/office/drawing/2014/main" id="{A15269E7-1A2B-91F6-7BD6-0AF3607A5EB4}"/>
              </a:ext>
            </a:extLst>
          </p:cNvPr>
          <p:cNvSpPr/>
          <p:nvPr/>
        </p:nvSpPr>
        <p:spPr>
          <a:xfrm>
            <a:off x="7169310" y="5376767"/>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a:p>
            <a:pPr algn="ctr">
              <a:defRPr/>
            </a:pPr>
            <a:r>
              <a:rPr lang="fr-FR" sz="800" dirty="0">
                <a:solidFill>
                  <a:schemeClr val="tx1"/>
                </a:solidFill>
              </a:rPr>
              <a:t>1855-59</a:t>
            </a:r>
          </a:p>
        </p:txBody>
      </p:sp>
      <p:sp>
        <p:nvSpPr>
          <p:cNvPr id="203" name="Rectangle 202">
            <a:extLst>
              <a:ext uri="{FF2B5EF4-FFF2-40B4-BE49-F238E27FC236}">
                <a16:creationId xmlns:a16="http://schemas.microsoft.com/office/drawing/2014/main" id="{63A2FAB6-2699-BD8D-6155-D6FF202D79C1}"/>
              </a:ext>
            </a:extLst>
          </p:cNvPr>
          <p:cNvSpPr/>
          <p:nvPr/>
        </p:nvSpPr>
        <p:spPr>
          <a:xfrm>
            <a:off x="9944797" y="5376767"/>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Sadok</a:t>
            </a:r>
          </a:p>
          <a:p>
            <a:pPr algn="ctr">
              <a:defRPr/>
            </a:pPr>
            <a:r>
              <a:rPr lang="fr-FR" sz="800" dirty="0">
                <a:solidFill>
                  <a:schemeClr val="tx1"/>
                </a:solidFill>
              </a:rPr>
              <a:t>1859-82</a:t>
            </a:r>
          </a:p>
        </p:txBody>
      </p:sp>
      <p:cxnSp>
        <p:nvCxnSpPr>
          <p:cNvPr id="204" name="Connecteur : en angle 203">
            <a:extLst>
              <a:ext uri="{FF2B5EF4-FFF2-40B4-BE49-F238E27FC236}">
                <a16:creationId xmlns:a16="http://schemas.microsoft.com/office/drawing/2014/main" id="{E110E51E-EAC1-D6C9-64BB-A96AB4297A0C}"/>
              </a:ext>
            </a:extLst>
          </p:cNvPr>
          <p:cNvCxnSpPr>
            <a:cxnSpLocks/>
            <a:stCxn id="188" idx="2"/>
            <a:endCxn id="192" idx="0"/>
          </p:cNvCxnSpPr>
          <p:nvPr/>
        </p:nvCxnSpPr>
        <p:spPr>
          <a:xfrm rot="5400000">
            <a:off x="9830498" y="4822737"/>
            <a:ext cx="181100"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5" name="Rectangle 204">
            <a:extLst>
              <a:ext uri="{FF2B5EF4-FFF2-40B4-BE49-F238E27FC236}">
                <a16:creationId xmlns:a16="http://schemas.microsoft.com/office/drawing/2014/main" id="{0119AF7D-D47B-17E2-D6D7-F5FC865A1D47}"/>
              </a:ext>
            </a:extLst>
          </p:cNvPr>
          <p:cNvSpPr/>
          <p:nvPr/>
        </p:nvSpPr>
        <p:spPr>
          <a:xfrm>
            <a:off x="7169310" y="5853406"/>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Naceur</a:t>
            </a:r>
          </a:p>
          <a:p>
            <a:pPr algn="ctr">
              <a:defRPr/>
            </a:pPr>
            <a:r>
              <a:rPr lang="fr-FR" sz="800" dirty="0">
                <a:solidFill>
                  <a:schemeClr val="tx1"/>
                </a:solidFill>
              </a:rPr>
              <a:t>1906-22</a:t>
            </a:r>
          </a:p>
        </p:txBody>
      </p:sp>
      <p:cxnSp>
        <p:nvCxnSpPr>
          <p:cNvPr id="206" name="Connecteur droit avec flèche 205">
            <a:extLst>
              <a:ext uri="{FF2B5EF4-FFF2-40B4-BE49-F238E27FC236}">
                <a16:creationId xmlns:a16="http://schemas.microsoft.com/office/drawing/2014/main" id="{EE24C25A-D4D7-A033-211C-F80A0A1C66D3}"/>
              </a:ext>
            </a:extLst>
          </p:cNvPr>
          <p:cNvCxnSpPr>
            <a:cxnSpLocks/>
            <a:stCxn id="202" idx="2"/>
            <a:endCxn id="205" idx="0"/>
          </p:cNvCxnSpPr>
          <p:nvPr/>
        </p:nvCxnSpPr>
        <p:spPr>
          <a:xfrm>
            <a:off x="7602985" y="5770922"/>
            <a:ext cx="0" cy="8248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7" name="Connecteur droit avec flèche 206">
            <a:extLst>
              <a:ext uri="{FF2B5EF4-FFF2-40B4-BE49-F238E27FC236}">
                <a16:creationId xmlns:a16="http://schemas.microsoft.com/office/drawing/2014/main" id="{576EF8FD-58FE-D5C0-6FCF-8AC4854B2937}"/>
              </a:ext>
            </a:extLst>
          </p:cNvPr>
          <p:cNvCxnSpPr>
            <a:cxnSpLocks/>
            <a:stCxn id="192" idx="2"/>
            <a:endCxn id="193" idx="0"/>
          </p:cNvCxnSpPr>
          <p:nvPr/>
        </p:nvCxnSpPr>
        <p:spPr>
          <a:xfrm>
            <a:off x="9456206" y="5772283"/>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8" name="Rectangle 207">
            <a:extLst>
              <a:ext uri="{FF2B5EF4-FFF2-40B4-BE49-F238E27FC236}">
                <a16:creationId xmlns:a16="http://schemas.microsoft.com/office/drawing/2014/main" id="{D48559EA-D24F-2A27-6CCF-55C956CD05FD}"/>
              </a:ext>
            </a:extLst>
          </p:cNvPr>
          <p:cNvSpPr/>
          <p:nvPr/>
        </p:nvSpPr>
        <p:spPr>
          <a:xfrm>
            <a:off x="8098992" y="537676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p:txBody>
      </p:sp>
      <p:cxnSp>
        <p:nvCxnSpPr>
          <p:cNvPr id="209" name="Connecteur : en angle 208">
            <a:extLst>
              <a:ext uri="{FF2B5EF4-FFF2-40B4-BE49-F238E27FC236}">
                <a16:creationId xmlns:a16="http://schemas.microsoft.com/office/drawing/2014/main" id="{5B18FD54-125E-75AB-64A9-0CA205B90C65}"/>
              </a:ext>
            </a:extLst>
          </p:cNvPr>
          <p:cNvCxnSpPr>
            <a:cxnSpLocks/>
            <a:stCxn id="188" idx="2"/>
            <a:endCxn id="208" idx="0"/>
          </p:cNvCxnSpPr>
          <p:nvPr/>
        </p:nvCxnSpPr>
        <p:spPr>
          <a:xfrm rot="5400000">
            <a:off x="9369408" y="4360287"/>
            <a:ext cx="179740" cy="185322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0" name="Rectangle 209">
            <a:extLst>
              <a:ext uri="{FF2B5EF4-FFF2-40B4-BE49-F238E27FC236}">
                <a16:creationId xmlns:a16="http://schemas.microsoft.com/office/drawing/2014/main" id="{76EA93B1-3E83-4C22-F38B-4A9271885030}"/>
              </a:ext>
            </a:extLst>
          </p:cNvPr>
          <p:cNvSpPr/>
          <p:nvPr/>
        </p:nvSpPr>
        <p:spPr>
          <a:xfrm>
            <a:off x="8098992" y="585233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Habib</a:t>
            </a:r>
          </a:p>
          <a:p>
            <a:pPr algn="ctr">
              <a:defRPr/>
            </a:pPr>
            <a:r>
              <a:rPr lang="fr-FR" sz="800" dirty="0">
                <a:solidFill>
                  <a:schemeClr val="tx1"/>
                </a:solidFill>
              </a:rPr>
              <a:t>1922-29</a:t>
            </a:r>
          </a:p>
        </p:txBody>
      </p:sp>
      <p:cxnSp>
        <p:nvCxnSpPr>
          <p:cNvPr id="211" name="Connecteur droit avec flèche 210">
            <a:extLst>
              <a:ext uri="{FF2B5EF4-FFF2-40B4-BE49-F238E27FC236}">
                <a16:creationId xmlns:a16="http://schemas.microsoft.com/office/drawing/2014/main" id="{7D551F2E-1DC5-D670-2138-3656CE069AB7}"/>
              </a:ext>
            </a:extLst>
          </p:cNvPr>
          <p:cNvCxnSpPr>
            <a:cxnSpLocks/>
            <a:stCxn id="208" idx="2"/>
            <a:endCxn id="210" idx="0"/>
          </p:cNvCxnSpPr>
          <p:nvPr/>
        </p:nvCxnSpPr>
        <p:spPr>
          <a:xfrm>
            <a:off x="8532667" y="5770923"/>
            <a:ext cx="0" cy="8141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2" name="Rectangle 211">
            <a:extLst>
              <a:ext uri="{FF2B5EF4-FFF2-40B4-BE49-F238E27FC236}">
                <a16:creationId xmlns:a16="http://schemas.microsoft.com/office/drawing/2014/main" id="{0A10DEC3-4808-3CD9-6C66-E360AAD05397}"/>
              </a:ext>
            </a:extLst>
          </p:cNvPr>
          <p:cNvSpPr/>
          <p:nvPr/>
        </p:nvSpPr>
        <p:spPr>
          <a:xfrm>
            <a:off x="9952214"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II</a:t>
            </a:r>
          </a:p>
          <a:p>
            <a:pPr algn="ctr">
              <a:defRPr/>
            </a:pPr>
            <a:r>
              <a:rPr lang="fr-FR" sz="800" dirty="0">
                <a:solidFill>
                  <a:schemeClr val="tx1"/>
                </a:solidFill>
              </a:rPr>
              <a:t>1929-42</a:t>
            </a:r>
          </a:p>
        </p:txBody>
      </p:sp>
      <p:cxnSp>
        <p:nvCxnSpPr>
          <p:cNvPr id="213" name="Connecteur : en angle 212">
            <a:extLst>
              <a:ext uri="{FF2B5EF4-FFF2-40B4-BE49-F238E27FC236}">
                <a16:creationId xmlns:a16="http://schemas.microsoft.com/office/drawing/2014/main" id="{7D16D10F-EA77-6FA1-934F-3EF13EB58DAA}"/>
              </a:ext>
            </a:extLst>
          </p:cNvPr>
          <p:cNvCxnSpPr>
            <a:cxnSpLocks/>
            <a:stCxn id="192" idx="2"/>
            <a:endCxn id="212" idx="0"/>
          </p:cNvCxnSpPr>
          <p:nvPr/>
        </p:nvCxnSpPr>
        <p:spPr>
          <a:xfrm rot="16200000" flipH="1">
            <a:off x="9882237" y="5346251"/>
            <a:ext cx="77621"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4" name="Rectangle 213">
            <a:extLst>
              <a:ext uri="{FF2B5EF4-FFF2-40B4-BE49-F238E27FC236}">
                <a16:creationId xmlns:a16="http://schemas.microsoft.com/office/drawing/2014/main" id="{348982A5-023B-4F80-4128-42696C912219}"/>
              </a:ext>
            </a:extLst>
          </p:cNvPr>
          <p:cNvSpPr/>
          <p:nvPr/>
        </p:nvSpPr>
        <p:spPr>
          <a:xfrm>
            <a:off x="8098992" y="632411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Lamine</a:t>
            </a:r>
          </a:p>
          <a:p>
            <a:pPr algn="ctr">
              <a:defRPr/>
            </a:pPr>
            <a:r>
              <a:rPr lang="fr-FR" sz="800" dirty="0">
                <a:solidFill>
                  <a:schemeClr val="tx1"/>
                </a:solidFill>
              </a:rPr>
              <a:t>1943-57</a:t>
            </a:r>
          </a:p>
        </p:txBody>
      </p:sp>
      <p:cxnSp>
        <p:nvCxnSpPr>
          <p:cNvPr id="215" name="Connecteur droit avec flèche 214">
            <a:extLst>
              <a:ext uri="{FF2B5EF4-FFF2-40B4-BE49-F238E27FC236}">
                <a16:creationId xmlns:a16="http://schemas.microsoft.com/office/drawing/2014/main" id="{B14E3BFC-D28A-C926-1DB6-29F775FA9248}"/>
              </a:ext>
            </a:extLst>
          </p:cNvPr>
          <p:cNvCxnSpPr>
            <a:cxnSpLocks/>
            <a:stCxn id="210" idx="2"/>
            <a:endCxn id="214" idx="0"/>
          </p:cNvCxnSpPr>
          <p:nvPr/>
        </p:nvCxnSpPr>
        <p:spPr>
          <a:xfrm>
            <a:off x="8532667" y="6246490"/>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cteur : en angle 215">
            <a:extLst>
              <a:ext uri="{FF2B5EF4-FFF2-40B4-BE49-F238E27FC236}">
                <a16:creationId xmlns:a16="http://schemas.microsoft.com/office/drawing/2014/main" id="{74FC82DE-6DC1-45FF-7116-65C0B61D3CCA}"/>
              </a:ext>
            </a:extLst>
          </p:cNvPr>
          <p:cNvCxnSpPr>
            <a:cxnSpLocks/>
            <a:stCxn id="188" idx="2"/>
            <a:endCxn id="202" idx="0"/>
          </p:cNvCxnSpPr>
          <p:nvPr/>
        </p:nvCxnSpPr>
        <p:spPr>
          <a:xfrm rot="5400000">
            <a:off x="8904568" y="3895445"/>
            <a:ext cx="179739" cy="278290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Connecteur droit avec flèche 216">
            <a:extLst>
              <a:ext uri="{FF2B5EF4-FFF2-40B4-BE49-F238E27FC236}">
                <a16:creationId xmlns:a16="http://schemas.microsoft.com/office/drawing/2014/main" id="{3BBC8F56-A592-E414-0C96-B218AF0AFB33}"/>
              </a:ext>
            </a:extLst>
          </p:cNvPr>
          <p:cNvCxnSpPr>
            <a:cxnSpLocks/>
            <a:stCxn id="188" idx="2"/>
            <a:endCxn id="203" idx="0"/>
          </p:cNvCxnSpPr>
          <p:nvPr/>
        </p:nvCxnSpPr>
        <p:spPr>
          <a:xfrm flipH="1">
            <a:off x="10378472" y="5197028"/>
            <a:ext cx="7417" cy="17973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8" name="Rectangle 217">
            <a:extLst>
              <a:ext uri="{FF2B5EF4-FFF2-40B4-BE49-F238E27FC236}">
                <a16:creationId xmlns:a16="http://schemas.microsoft.com/office/drawing/2014/main" id="{E43C8412-FD0A-36B8-C98D-8D5E91B447B5}"/>
              </a:ext>
            </a:extLst>
          </p:cNvPr>
          <p:cNvSpPr/>
          <p:nvPr/>
        </p:nvSpPr>
        <p:spPr>
          <a:xfrm>
            <a:off x="10881896" y="5371349"/>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1837-55</a:t>
            </a:r>
          </a:p>
        </p:txBody>
      </p:sp>
      <p:cxnSp>
        <p:nvCxnSpPr>
          <p:cNvPr id="219" name="Connecteur droit avec flèche 218">
            <a:extLst>
              <a:ext uri="{FF2B5EF4-FFF2-40B4-BE49-F238E27FC236}">
                <a16:creationId xmlns:a16="http://schemas.microsoft.com/office/drawing/2014/main" id="{5ABDFC98-5C86-EC6D-96B3-BFAB24BD6A47}"/>
              </a:ext>
            </a:extLst>
          </p:cNvPr>
          <p:cNvCxnSpPr>
            <a:cxnSpLocks/>
            <a:stCxn id="191" idx="2"/>
            <a:endCxn id="218" idx="0"/>
          </p:cNvCxnSpPr>
          <p:nvPr/>
        </p:nvCxnSpPr>
        <p:spPr>
          <a:xfrm>
            <a:off x="11309428" y="5197028"/>
            <a:ext cx="6143"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1D46A6D2-777F-6F6E-E172-FF4C26F0E1AB}"/>
              </a:ext>
            </a:extLst>
          </p:cNvPr>
          <p:cNvSpPr/>
          <p:nvPr/>
        </p:nvSpPr>
        <p:spPr>
          <a:xfrm>
            <a:off x="10875753" y="3011775"/>
            <a:ext cx="867351" cy="610936"/>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TUNIS</a:t>
            </a:r>
          </a:p>
          <a:p>
            <a:pPr algn="ctr" eaLnBrk="1" hangingPunct="1">
              <a:defRPr/>
            </a:pPr>
            <a:r>
              <a:rPr lang="fr-FR" sz="1100" b="1" dirty="0">
                <a:solidFill>
                  <a:schemeClr val="tx1"/>
                </a:solidFill>
              </a:rPr>
              <a:t>Husseinites</a:t>
            </a:r>
          </a:p>
          <a:p>
            <a:pPr algn="ctr" eaLnBrk="1" hangingPunct="1">
              <a:defRPr/>
            </a:pPr>
            <a:r>
              <a:rPr lang="fr-FR" sz="1100" dirty="0">
                <a:solidFill>
                  <a:schemeClr val="tx1"/>
                </a:solidFill>
              </a:rPr>
              <a:t>1705-1957</a:t>
            </a:r>
          </a:p>
        </p:txBody>
      </p:sp>
    </p:spTree>
    <p:extLst>
      <p:ext uri="{BB962C8B-B14F-4D97-AF65-F5344CB8AC3E}">
        <p14:creationId xmlns:p14="http://schemas.microsoft.com/office/powerpoint/2010/main" val="3549140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5E311-02FE-064D-AD79-D94611DF766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1991866-28B1-53A9-0B1D-00323DE49796}"/>
              </a:ext>
            </a:extLst>
          </p:cNvPr>
          <p:cNvSpPr/>
          <p:nvPr/>
        </p:nvSpPr>
        <p:spPr>
          <a:xfrm>
            <a:off x="75220" y="138665"/>
            <a:ext cx="6425602" cy="5940088"/>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t>1864 : Sous Sadok Bey : La </a:t>
            </a:r>
            <a:r>
              <a:rPr lang="fr-FR" sz="1500" b="1" dirty="0" err="1"/>
              <a:t>surfiscalisation</a:t>
            </a:r>
            <a:r>
              <a:rPr lang="fr-FR" sz="1500" b="1" dirty="0"/>
              <a:t> déclenche une grande révolte ; Le gouvernement doit renoncer au doublement de la </a:t>
            </a:r>
            <a:r>
              <a:rPr lang="fr-FR" sz="1500" b="1" i="1" dirty="0" err="1"/>
              <a:t>mejba</a:t>
            </a:r>
            <a:r>
              <a:rPr lang="fr-FR" sz="1500" b="1" dirty="0"/>
              <a:t>, impôt de capitation</a:t>
            </a:r>
          </a:p>
          <a:p>
            <a:endParaRPr lang="fr-FR" sz="1600" dirty="0"/>
          </a:p>
          <a:p>
            <a:r>
              <a:rPr lang="fr-FR" sz="1600" dirty="0"/>
              <a:t>*Rappel…</a:t>
            </a:r>
          </a:p>
          <a:p>
            <a:r>
              <a:rPr lang="fr-FR" sz="1600" dirty="0"/>
              <a:t>*1837 : Sous Ahmed Bey, modernisation sur fonds publics</a:t>
            </a:r>
          </a:p>
          <a:p>
            <a:r>
              <a:rPr lang="fr-FR" sz="1600" dirty="0"/>
              <a:t>Conséquence : Augmentation continue des impôts…</a:t>
            </a:r>
          </a:p>
          <a:p>
            <a:endParaRPr lang="fr-FR" sz="1600" dirty="0"/>
          </a:p>
          <a:p>
            <a:r>
              <a:rPr lang="fr-FR" sz="1600" dirty="0"/>
              <a:t>*1837 : Octrois à l’entrée des villes sur les produits de consommation</a:t>
            </a:r>
          </a:p>
          <a:p>
            <a:r>
              <a:rPr lang="fr-FR" sz="1600" dirty="0"/>
              <a:t>*1840 : La dîme sur l’huile (1819) multipliée par trois ; Mais surtout…</a:t>
            </a:r>
          </a:p>
          <a:p>
            <a:r>
              <a:rPr lang="fr-FR" sz="1600" dirty="0"/>
              <a:t>*Fin 1863 : Doublement de la </a:t>
            </a:r>
            <a:r>
              <a:rPr lang="fr-FR" sz="1600" i="1" dirty="0" err="1"/>
              <a:t>mejba</a:t>
            </a:r>
            <a:r>
              <a:rPr lang="fr-FR" sz="1600" dirty="0"/>
              <a:t>, impôt de capitation; Conséquence…</a:t>
            </a:r>
          </a:p>
          <a:p>
            <a:endParaRPr lang="fr-FR" sz="1600" dirty="0"/>
          </a:p>
          <a:p>
            <a:r>
              <a:rPr lang="fr-FR" sz="1600" dirty="0"/>
              <a:t>*1864 : Grande révolte fiscale… </a:t>
            </a:r>
          </a:p>
          <a:p>
            <a:r>
              <a:rPr lang="fr-FR" sz="1600" dirty="0"/>
              <a:t>Révolte des campagnes : paysans et bédouins, contre…</a:t>
            </a:r>
          </a:p>
          <a:p>
            <a:r>
              <a:rPr lang="fr-FR" sz="1600" dirty="0"/>
              <a:t>- Les notables enrichis et les </a:t>
            </a:r>
            <a:r>
              <a:rPr lang="fr-FR" sz="1600" i="1" dirty="0"/>
              <a:t>caïds</a:t>
            </a:r>
            <a:r>
              <a:rPr lang="fr-FR" sz="1600" dirty="0"/>
              <a:t>, représentants du bey</a:t>
            </a:r>
          </a:p>
          <a:p>
            <a:r>
              <a:rPr lang="fr-FR" sz="1600" dirty="0"/>
              <a:t>- Le bey lui-même, pour sauver l’Islam : </a:t>
            </a:r>
            <a:r>
              <a:rPr lang="fr-FR" sz="1600" i="1" dirty="0"/>
              <a:t>A bas le bey ! Vive le sultan !</a:t>
            </a:r>
          </a:p>
          <a:p>
            <a:r>
              <a:rPr lang="fr-FR" sz="1500" dirty="0"/>
              <a:t>- Ses complices étrangers, Français, Italiens et Anglais, potentiels envahisseurs</a:t>
            </a:r>
          </a:p>
          <a:p>
            <a:r>
              <a:rPr lang="fr-FR" sz="1500" dirty="0"/>
              <a:t>- Mais aussi contre les religieux incapables : muftis, cadis, imams,…</a:t>
            </a:r>
          </a:p>
          <a:p>
            <a:endParaRPr lang="fr-FR" sz="1600" dirty="0"/>
          </a:p>
          <a:p>
            <a:r>
              <a:rPr lang="fr-FR" sz="1600" dirty="0"/>
              <a:t>*Sadok Bey suspend la constitution</a:t>
            </a:r>
          </a:p>
          <a:p>
            <a:r>
              <a:rPr lang="fr-FR" sz="1600" dirty="0"/>
              <a:t>Et il renonce au doublement de la </a:t>
            </a:r>
            <a:r>
              <a:rPr lang="fr-FR" sz="1600" i="1" dirty="0" err="1"/>
              <a:t>mejba</a:t>
            </a:r>
            <a:r>
              <a:rPr lang="fr-FR" sz="1600" dirty="0"/>
              <a:t> ; Conséquences…</a:t>
            </a:r>
            <a:endParaRPr lang="fr-FR" sz="1600" i="1" dirty="0"/>
          </a:p>
          <a:p>
            <a:endParaRPr lang="fr-FR" sz="1600" dirty="0"/>
          </a:p>
          <a:p>
            <a:r>
              <a:rPr lang="fr-FR" sz="1600" dirty="0"/>
              <a:t>*A l’automne 1864, le mouvement retombe</a:t>
            </a:r>
          </a:p>
          <a:p>
            <a:r>
              <a:rPr lang="fr-FR" sz="1600" dirty="0"/>
              <a:t>Mais le surendettement, lui, se poursuit ; Et sans ressources nouvelles</a:t>
            </a:r>
          </a:p>
          <a:p>
            <a:r>
              <a:rPr lang="fr-FR" sz="1600" dirty="0"/>
              <a:t>Le pouvoir de Tunis doit emprunter massivement à l’extérieur…</a:t>
            </a:r>
          </a:p>
        </p:txBody>
      </p:sp>
      <p:pic>
        <p:nvPicPr>
          <p:cNvPr id="173" name="Image 172">
            <a:extLst>
              <a:ext uri="{FF2B5EF4-FFF2-40B4-BE49-F238E27FC236}">
                <a16:creationId xmlns:a16="http://schemas.microsoft.com/office/drawing/2014/main" id="{658E80BC-87A8-904F-5A8B-71E80F0BDBC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2599" t="24727" r="2776" b="49809"/>
          <a:stretch>
            <a:fillRect/>
          </a:stretch>
        </p:blipFill>
        <p:spPr>
          <a:xfrm rot="16200000">
            <a:off x="6702136" y="27015"/>
            <a:ext cx="5225815" cy="5449113"/>
          </a:xfrm>
          <a:prstGeom prst="rect">
            <a:avLst/>
          </a:prstGeom>
          <a:ln w="38100">
            <a:solidFill>
              <a:schemeClr val="tx1"/>
            </a:solidFill>
          </a:ln>
        </p:spPr>
      </p:pic>
      <p:sp>
        <p:nvSpPr>
          <p:cNvPr id="174" name="Ellipse 173">
            <a:extLst>
              <a:ext uri="{FF2B5EF4-FFF2-40B4-BE49-F238E27FC236}">
                <a16:creationId xmlns:a16="http://schemas.microsoft.com/office/drawing/2014/main" id="{9FF52ACB-57BF-931A-1C12-7E142F87890F}"/>
              </a:ext>
            </a:extLst>
          </p:cNvPr>
          <p:cNvSpPr/>
          <p:nvPr/>
        </p:nvSpPr>
        <p:spPr>
          <a:xfrm>
            <a:off x="10130836"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5" name="Ellipse 174">
            <a:extLst>
              <a:ext uri="{FF2B5EF4-FFF2-40B4-BE49-F238E27FC236}">
                <a16:creationId xmlns:a16="http://schemas.microsoft.com/office/drawing/2014/main" id="{D9D913CA-E69B-B52A-998D-8C5E0C0BC9CC}"/>
              </a:ext>
            </a:extLst>
          </p:cNvPr>
          <p:cNvSpPr/>
          <p:nvPr/>
        </p:nvSpPr>
        <p:spPr>
          <a:xfrm>
            <a:off x="10720116" y="176690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6" name="Ellipse 175">
            <a:extLst>
              <a:ext uri="{FF2B5EF4-FFF2-40B4-BE49-F238E27FC236}">
                <a16:creationId xmlns:a16="http://schemas.microsoft.com/office/drawing/2014/main" id="{F90FF9DB-9533-DF3E-14CA-2AB10629DF24}"/>
              </a:ext>
            </a:extLst>
          </p:cNvPr>
          <p:cNvSpPr/>
          <p:nvPr/>
        </p:nvSpPr>
        <p:spPr>
          <a:xfrm>
            <a:off x="8249541"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77" name="Rectangle 176">
            <a:extLst>
              <a:ext uri="{FF2B5EF4-FFF2-40B4-BE49-F238E27FC236}">
                <a16:creationId xmlns:a16="http://schemas.microsoft.com/office/drawing/2014/main" id="{96C0ED8C-88B2-0034-0B6C-9FBC3BA449F3}"/>
              </a:ext>
            </a:extLst>
          </p:cNvPr>
          <p:cNvSpPr/>
          <p:nvPr/>
        </p:nvSpPr>
        <p:spPr>
          <a:xfrm>
            <a:off x="6590486" y="2651760"/>
            <a:ext cx="5449113" cy="4145198"/>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a:extLst>
              <a:ext uri="{FF2B5EF4-FFF2-40B4-BE49-F238E27FC236}">
                <a16:creationId xmlns:a16="http://schemas.microsoft.com/office/drawing/2014/main" id="{459474B7-F769-749E-32CF-02B65F304568}"/>
              </a:ext>
            </a:extLst>
          </p:cNvPr>
          <p:cNvSpPr/>
          <p:nvPr/>
        </p:nvSpPr>
        <p:spPr>
          <a:xfrm>
            <a:off x="9944798"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a:solidFill>
                  <a:schemeClr val="tx1"/>
                </a:solidFill>
              </a:rPr>
              <a:t>Hussein</a:t>
            </a:r>
          </a:p>
          <a:p>
            <a:pPr algn="ctr">
              <a:defRPr/>
            </a:pPr>
            <a:r>
              <a:rPr lang="fr-FR" sz="900">
                <a:solidFill>
                  <a:schemeClr val="tx1"/>
                </a:solidFill>
              </a:rPr>
              <a:t>1705-35</a:t>
            </a:r>
            <a:endParaRPr lang="fr-FR" sz="1000" dirty="0">
              <a:solidFill>
                <a:schemeClr val="tx1"/>
              </a:solidFill>
            </a:endParaRPr>
          </a:p>
        </p:txBody>
      </p:sp>
      <p:sp>
        <p:nvSpPr>
          <p:cNvPr id="180" name="Rectangle 179">
            <a:extLst>
              <a:ext uri="{FF2B5EF4-FFF2-40B4-BE49-F238E27FC236}">
                <a16:creationId xmlns:a16="http://schemas.microsoft.com/office/drawing/2014/main" id="{BD305433-76C7-BCEE-8B82-C3463B7F4BDA}"/>
              </a:ext>
            </a:extLst>
          </p:cNvPr>
          <p:cNvSpPr/>
          <p:nvPr/>
        </p:nvSpPr>
        <p:spPr>
          <a:xfrm>
            <a:off x="9952214" y="37674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Mohammed Rachid</a:t>
            </a:r>
          </a:p>
          <a:p>
            <a:pPr algn="ctr">
              <a:defRPr/>
            </a:pPr>
            <a:r>
              <a:rPr lang="fr-FR" sz="900" dirty="0">
                <a:solidFill>
                  <a:schemeClr val="tx1"/>
                </a:solidFill>
              </a:rPr>
              <a:t>1756-59</a:t>
            </a:r>
          </a:p>
        </p:txBody>
      </p:sp>
      <p:cxnSp>
        <p:nvCxnSpPr>
          <p:cNvPr id="181" name="Connecteur droit avec flèche 180">
            <a:extLst>
              <a:ext uri="{FF2B5EF4-FFF2-40B4-BE49-F238E27FC236}">
                <a16:creationId xmlns:a16="http://schemas.microsoft.com/office/drawing/2014/main" id="{4A7C990C-E8C9-0BA2-D32A-F2A2DA43C271}"/>
              </a:ext>
            </a:extLst>
          </p:cNvPr>
          <p:cNvCxnSpPr>
            <a:cxnSpLocks/>
            <a:stCxn id="179" idx="2"/>
            <a:endCxn id="180" idx="0"/>
          </p:cNvCxnSpPr>
          <p:nvPr/>
        </p:nvCxnSpPr>
        <p:spPr>
          <a:xfrm>
            <a:off x="10378473" y="3661333"/>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2" name="Rectangle 181">
            <a:extLst>
              <a:ext uri="{FF2B5EF4-FFF2-40B4-BE49-F238E27FC236}">
                <a16:creationId xmlns:a16="http://schemas.microsoft.com/office/drawing/2014/main" id="{344431C4-9BB1-6FBA-2AED-922A6F00F503}"/>
              </a:ext>
            </a:extLst>
          </p:cNvPr>
          <p:cNvSpPr/>
          <p:nvPr/>
        </p:nvSpPr>
        <p:spPr>
          <a:xfrm>
            <a:off x="10867065"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Hammouda</a:t>
            </a:r>
          </a:p>
          <a:p>
            <a:pPr algn="ctr">
              <a:defRPr/>
            </a:pPr>
            <a:r>
              <a:rPr lang="fr-FR" sz="900" dirty="0">
                <a:solidFill>
                  <a:schemeClr val="tx1"/>
                </a:solidFill>
              </a:rPr>
              <a:t>1782-1814</a:t>
            </a:r>
          </a:p>
        </p:txBody>
      </p:sp>
      <p:cxnSp>
        <p:nvCxnSpPr>
          <p:cNvPr id="183" name="Connecteur droit avec flèche 182">
            <a:extLst>
              <a:ext uri="{FF2B5EF4-FFF2-40B4-BE49-F238E27FC236}">
                <a16:creationId xmlns:a16="http://schemas.microsoft.com/office/drawing/2014/main" id="{16A22BF4-73E2-7998-FA4D-7F8556395055}"/>
              </a:ext>
            </a:extLst>
          </p:cNvPr>
          <p:cNvCxnSpPr>
            <a:cxnSpLocks/>
            <a:stCxn id="184" idx="2"/>
            <a:endCxn id="182" idx="0"/>
          </p:cNvCxnSpPr>
          <p:nvPr/>
        </p:nvCxnSpPr>
        <p:spPr>
          <a:xfrm>
            <a:off x="11300740" y="4161636"/>
            <a:ext cx="0" cy="7276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4" name="Rectangle 183">
            <a:extLst>
              <a:ext uri="{FF2B5EF4-FFF2-40B4-BE49-F238E27FC236}">
                <a16:creationId xmlns:a16="http://schemas.microsoft.com/office/drawing/2014/main" id="{331EB078-00C4-071C-9EBF-B1C399F5E01D}"/>
              </a:ext>
            </a:extLst>
          </p:cNvPr>
          <p:cNvSpPr/>
          <p:nvPr/>
        </p:nvSpPr>
        <p:spPr>
          <a:xfrm>
            <a:off x="10867065"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II</a:t>
            </a:r>
          </a:p>
          <a:p>
            <a:pPr algn="ctr">
              <a:defRPr/>
            </a:pPr>
            <a:r>
              <a:rPr lang="fr-FR" sz="900" dirty="0">
                <a:solidFill>
                  <a:schemeClr val="tx1"/>
                </a:solidFill>
              </a:rPr>
              <a:t>1759-82</a:t>
            </a:r>
          </a:p>
        </p:txBody>
      </p:sp>
      <p:cxnSp>
        <p:nvCxnSpPr>
          <p:cNvPr id="185" name="Connecteur : en angle 184">
            <a:extLst>
              <a:ext uri="{FF2B5EF4-FFF2-40B4-BE49-F238E27FC236}">
                <a16:creationId xmlns:a16="http://schemas.microsoft.com/office/drawing/2014/main" id="{271D0D56-0271-4B67-A905-C79CCDDB0DB6}"/>
              </a:ext>
            </a:extLst>
          </p:cNvPr>
          <p:cNvCxnSpPr>
            <a:cxnSpLocks/>
            <a:stCxn id="179" idx="2"/>
            <a:endCxn id="184" idx="0"/>
          </p:cNvCxnSpPr>
          <p:nvPr/>
        </p:nvCxnSpPr>
        <p:spPr>
          <a:xfrm rot="16200000" flipH="1">
            <a:off x="10786532" y="3253273"/>
            <a:ext cx="10614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 name="Rectangle 185">
            <a:extLst>
              <a:ext uri="{FF2B5EF4-FFF2-40B4-BE49-F238E27FC236}">
                <a16:creationId xmlns:a16="http://schemas.microsoft.com/office/drawing/2014/main" id="{9384F77B-F5C1-2439-BADB-81F8BC4F1717}"/>
              </a:ext>
            </a:extLst>
          </p:cNvPr>
          <p:cNvSpPr/>
          <p:nvPr/>
        </p:nvSpPr>
        <p:spPr>
          <a:xfrm>
            <a:off x="9952214"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Mahmoud</a:t>
            </a:r>
          </a:p>
          <a:p>
            <a:pPr algn="ctr">
              <a:defRPr/>
            </a:pPr>
            <a:r>
              <a:rPr lang="fr-FR" sz="800" dirty="0">
                <a:solidFill>
                  <a:schemeClr val="tx1"/>
                </a:solidFill>
              </a:rPr>
              <a:t>1814-24</a:t>
            </a:r>
            <a:endParaRPr lang="fr-FR" sz="900" dirty="0">
              <a:solidFill>
                <a:schemeClr val="tx1"/>
              </a:solidFill>
            </a:endParaRPr>
          </a:p>
        </p:txBody>
      </p:sp>
      <p:cxnSp>
        <p:nvCxnSpPr>
          <p:cNvPr id="187" name="Connecteur droit avec flèche 186">
            <a:extLst>
              <a:ext uri="{FF2B5EF4-FFF2-40B4-BE49-F238E27FC236}">
                <a16:creationId xmlns:a16="http://schemas.microsoft.com/office/drawing/2014/main" id="{CAD19756-9042-4D0B-A626-4B5FB01B492B}"/>
              </a:ext>
            </a:extLst>
          </p:cNvPr>
          <p:cNvCxnSpPr>
            <a:cxnSpLocks/>
            <a:stCxn id="180" idx="2"/>
            <a:endCxn id="186" idx="0"/>
          </p:cNvCxnSpPr>
          <p:nvPr/>
        </p:nvCxnSpPr>
        <p:spPr>
          <a:xfrm>
            <a:off x="10385889" y="4161637"/>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8" name="Rectangle 187">
            <a:extLst>
              <a:ext uri="{FF2B5EF4-FFF2-40B4-BE49-F238E27FC236}">
                <a16:creationId xmlns:a16="http://schemas.microsoft.com/office/drawing/2014/main" id="{FBFC9FFC-5279-1EE3-4813-528C6CE8E728}"/>
              </a:ext>
            </a:extLst>
          </p:cNvPr>
          <p:cNvSpPr/>
          <p:nvPr/>
        </p:nvSpPr>
        <p:spPr>
          <a:xfrm>
            <a:off x="9952214"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Hussein II</a:t>
            </a:r>
          </a:p>
          <a:p>
            <a:pPr algn="ctr">
              <a:defRPr/>
            </a:pPr>
            <a:r>
              <a:rPr lang="fr-FR" sz="800" dirty="0">
                <a:solidFill>
                  <a:schemeClr val="tx1"/>
                </a:solidFill>
              </a:rPr>
              <a:t>1824-35</a:t>
            </a:r>
          </a:p>
        </p:txBody>
      </p:sp>
      <p:cxnSp>
        <p:nvCxnSpPr>
          <p:cNvPr id="189" name="Connecteur droit avec flèche 188">
            <a:extLst>
              <a:ext uri="{FF2B5EF4-FFF2-40B4-BE49-F238E27FC236}">
                <a16:creationId xmlns:a16="http://schemas.microsoft.com/office/drawing/2014/main" id="{CA822703-1EB6-DAEC-29E0-05AB40E08E10}"/>
              </a:ext>
            </a:extLst>
          </p:cNvPr>
          <p:cNvCxnSpPr>
            <a:cxnSpLocks/>
            <a:stCxn id="186" idx="2"/>
            <a:endCxn id="188" idx="0"/>
          </p:cNvCxnSpPr>
          <p:nvPr/>
        </p:nvCxnSpPr>
        <p:spPr>
          <a:xfrm>
            <a:off x="10385889" y="4628552"/>
            <a:ext cx="0"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0" name="Connecteur : en angle 189">
            <a:extLst>
              <a:ext uri="{FF2B5EF4-FFF2-40B4-BE49-F238E27FC236}">
                <a16:creationId xmlns:a16="http://schemas.microsoft.com/office/drawing/2014/main" id="{DEDA6FD3-1C78-2401-BF2C-1AD795FE724C}"/>
              </a:ext>
            </a:extLst>
          </p:cNvPr>
          <p:cNvCxnSpPr>
            <a:cxnSpLocks/>
            <a:stCxn id="186" idx="2"/>
            <a:endCxn id="191" idx="0"/>
          </p:cNvCxnSpPr>
          <p:nvPr/>
        </p:nvCxnSpPr>
        <p:spPr>
          <a:xfrm rot="16200000" flipH="1">
            <a:off x="10760498" y="4253942"/>
            <a:ext cx="174321" cy="92353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1" name="Rectangle 190">
            <a:extLst>
              <a:ext uri="{FF2B5EF4-FFF2-40B4-BE49-F238E27FC236}">
                <a16:creationId xmlns:a16="http://schemas.microsoft.com/office/drawing/2014/main" id="{EF1C9C3A-06A8-3E26-FF2A-8604E6972E89}"/>
              </a:ext>
            </a:extLst>
          </p:cNvPr>
          <p:cNvSpPr/>
          <p:nvPr/>
        </p:nvSpPr>
        <p:spPr>
          <a:xfrm>
            <a:off x="10875753"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Moustapha</a:t>
            </a:r>
          </a:p>
          <a:p>
            <a:pPr algn="ctr">
              <a:defRPr/>
            </a:pPr>
            <a:r>
              <a:rPr lang="fr-FR" sz="800" dirty="0">
                <a:solidFill>
                  <a:schemeClr val="tx1"/>
                </a:solidFill>
              </a:rPr>
              <a:t>1835-37</a:t>
            </a:r>
          </a:p>
        </p:txBody>
      </p:sp>
      <p:sp>
        <p:nvSpPr>
          <p:cNvPr id="192" name="Rectangle 191">
            <a:extLst>
              <a:ext uri="{FF2B5EF4-FFF2-40B4-BE49-F238E27FC236}">
                <a16:creationId xmlns:a16="http://schemas.microsoft.com/office/drawing/2014/main" id="{473614DD-5BAF-5F97-8D9E-DD180568C8D3}"/>
              </a:ext>
            </a:extLst>
          </p:cNvPr>
          <p:cNvSpPr/>
          <p:nvPr/>
        </p:nvSpPr>
        <p:spPr>
          <a:xfrm>
            <a:off x="9022531" y="537812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III</a:t>
            </a:r>
          </a:p>
          <a:p>
            <a:pPr algn="ctr">
              <a:defRPr/>
            </a:pPr>
            <a:r>
              <a:rPr lang="fr-FR" sz="800" dirty="0">
                <a:solidFill>
                  <a:schemeClr val="tx1"/>
                </a:solidFill>
              </a:rPr>
              <a:t>1882-1902</a:t>
            </a:r>
          </a:p>
        </p:txBody>
      </p:sp>
      <p:sp>
        <p:nvSpPr>
          <p:cNvPr id="193" name="Rectangle 192">
            <a:extLst>
              <a:ext uri="{FF2B5EF4-FFF2-40B4-BE49-F238E27FC236}">
                <a16:creationId xmlns:a16="http://schemas.microsoft.com/office/drawing/2014/main" id="{A00715DC-F39D-CFE3-F5E4-A671CB7387B3}"/>
              </a:ext>
            </a:extLst>
          </p:cNvPr>
          <p:cNvSpPr/>
          <p:nvPr/>
        </p:nvSpPr>
        <p:spPr>
          <a:xfrm>
            <a:off x="9022531"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Hédi</a:t>
            </a:r>
          </a:p>
          <a:p>
            <a:pPr algn="ctr">
              <a:defRPr/>
            </a:pPr>
            <a:r>
              <a:rPr lang="fr-FR" sz="800" dirty="0">
                <a:solidFill>
                  <a:schemeClr val="tx1"/>
                </a:solidFill>
              </a:rPr>
              <a:t>1902-06</a:t>
            </a:r>
          </a:p>
        </p:txBody>
      </p:sp>
      <p:sp>
        <p:nvSpPr>
          <p:cNvPr id="194" name="Rectangle 193">
            <a:extLst>
              <a:ext uri="{FF2B5EF4-FFF2-40B4-BE49-F238E27FC236}">
                <a16:creationId xmlns:a16="http://schemas.microsoft.com/office/drawing/2014/main" id="{51D2FEB2-88E9-BD0C-82B7-68C6D5A90CCF}"/>
              </a:ext>
            </a:extLst>
          </p:cNvPr>
          <p:cNvSpPr/>
          <p:nvPr/>
        </p:nvSpPr>
        <p:spPr>
          <a:xfrm>
            <a:off x="7169310" y="63251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Moncef</a:t>
            </a:r>
          </a:p>
          <a:p>
            <a:pPr algn="ctr">
              <a:defRPr/>
            </a:pPr>
            <a:r>
              <a:rPr lang="fr-FR" sz="800" dirty="0">
                <a:solidFill>
                  <a:schemeClr val="tx1"/>
                </a:solidFill>
              </a:rPr>
              <a:t>1942-43</a:t>
            </a:r>
          </a:p>
        </p:txBody>
      </p:sp>
      <p:cxnSp>
        <p:nvCxnSpPr>
          <p:cNvPr id="195" name="Connecteur droit avec flèche 194">
            <a:extLst>
              <a:ext uri="{FF2B5EF4-FFF2-40B4-BE49-F238E27FC236}">
                <a16:creationId xmlns:a16="http://schemas.microsoft.com/office/drawing/2014/main" id="{9DB15D26-4D51-7826-20BD-40A1BD109CA5}"/>
              </a:ext>
            </a:extLst>
          </p:cNvPr>
          <p:cNvCxnSpPr>
            <a:cxnSpLocks/>
            <a:stCxn id="205" idx="2"/>
            <a:endCxn id="194" idx="0"/>
          </p:cNvCxnSpPr>
          <p:nvPr/>
        </p:nvCxnSpPr>
        <p:spPr>
          <a:xfrm>
            <a:off x="7602985" y="6247561"/>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6" name="Rectangle 195">
            <a:extLst>
              <a:ext uri="{FF2B5EF4-FFF2-40B4-BE49-F238E27FC236}">
                <a16:creationId xmlns:a16="http://schemas.microsoft.com/office/drawing/2014/main" id="{2BE5C0FC-C7B2-3FC4-CA99-1BC4CE46BB25}"/>
              </a:ext>
            </a:extLst>
          </p:cNvPr>
          <p:cNvSpPr/>
          <p:nvPr/>
        </p:nvSpPr>
        <p:spPr>
          <a:xfrm>
            <a:off x="9022531"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endParaRPr lang="fr-FR" sz="900" dirty="0">
              <a:solidFill>
                <a:schemeClr val="tx1"/>
              </a:solidFill>
            </a:endParaRPr>
          </a:p>
        </p:txBody>
      </p:sp>
      <p:sp>
        <p:nvSpPr>
          <p:cNvPr id="197" name="Rectangle 196">
            <a:extLst>
              <a:ext uri="{FF2B5EF4-FFF2-40B4-BE49-F238E27FC236}">
                <a16:creationId xmlns:a16="http://schemas.microsoft.com/office/drawing/2014/main" id="{E5392059-82FD-CE5B-17B7-7DC5FDADD18C}"/>
              </a:ext>
            </a:extLst>
          </p:cNvPr>
          <p:cNvSpPr/>
          <p:nvPr/>
        </p:nvSpPr>
        <p:spPr>
          <a:xfrm>
            <a:off x="9022531" y="275206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Turki</a:t>
            </a:r>
            <a:endParaRPr lang="fr-FR" sz="900" dirty="0">
              <a:solidFill>
                <a:schemeClr val="tx1"/>
              </a:solidFill>
            </a:endParaRPr>
          </a:p>
        </p:txBody>
      </p:sp>
      <p:cxnSp>
        <p:nvCxnSpPr>
          <p:cNvPr id="198" name="Connecteur : en angle 197">
            <a:extLst>
              <a:ext uri="{FF2B5EF4-FFF2-40B4-BE49-F238E27FC236}">
                <a16:creationId xmlns:a16="http://schemas.microsoft.com/office/drawing/2014/main" id="{76829E01-7515-EC4A-3155-AEB649350594}"/>
              </a:ext>
            </a:extLst>
          </p:cNvPr>
          <p:cNvCxnSpPr>
            <a:cxnSpLocks/>
            <a:stCxn id="197" idx="2"/>
            <a:endCxn id="179" idx="0"/>
          </p:cNvCxnSpPr>
          <p:nvPr/>
        </p:nvCxnSpPr>
        <p:spPr>
          <a:xfrm rot="16200000" flipH="1">
            <a:off x="9856860" y="2745565"/>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Connecteur droit avec flèche 198">
            <a:extLst>
              <a:ext uri="{FF2B5EF4-FFF2-40B4-BE49-F238E27FC236}">
                <a16:creationId xmlns:a16="http://schemas.microsoft.com/office/drawing/2014/main" id="{00486617-F967-75C1-96C1-7E35712C3A3B}"/>
              </a:ext>
            </a:extLst>
          </p:cNvPr>
          <p:cNvCxnSpPr>
            <a:cxnSpLocks/>
            <a:stCxn id="197" idx="2"/>
            <a:endCxn id="196" idx="0"/>
          </p:cNvCxnSpPr>
          <p:nvPr/>
        </p:nvCxnSpPr>
        <p:spPr>
          <a:xfrm>
            <a:off x="9456206" y="3146220"/>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0" name="Rectangle 199">
            <a:extLst>
              <a:ext uri="{FF2B5EF4-FFF2-40B4-BE49-F238E27FC236}">
                <a16:creationId xmlns:a16="http://schemas.microsoft.com/office/drawing/2014/main" id="{82386812-49F1-9DC9-A192-F94A5298D869}"/>
              </a:ext>
            </a:extLst>
          </p:cNvPr>
          <p:cNvSpPr/>
          <p:nvPr/>
        </p:nvSpPr>
        <p:spPr>
          <a:xfrm>
            <a:off x="9037363"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1735-56</a:t>
            </a:r>
          </a:p>
        </p:txBody>
      </p:sp>
      <p:cxnSp>
        <p:nvCxnSpPr>
          <p:cNvPr id="201" name="Connecteur droit avec flèche 200">
            <a:extLst>
              <a:ext uri="{FF2B5EF4-FFF2-40B4-BE49-F238E27FC236}">
                <a16:creationId xmlns:a16="http://schemas.microsoft.com/office/drawing/2014/main" id="{C2BBB6D9-FB4A-6526-3872-D548E9A471A9}"/>
              </a:ext>
            </a:extLst>
          </p:cNvPr>
          <p:cNvCxnSpPr>
            <a:cxnSpLocks/>
            <a:stCxn id="196" idx="2"/>
            <a:endCxn id="200" idx="0"/>
          </p:cNvCxnSpPr>
          <p:nvPr/>
        </p:nvCxnSpPr>
        <p:spPr>
          <a:xfrm>
            <a:off x="9456206" y="3661333"/>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2" name="Rectangle 201">
            <a:extLst>
              <a:ext uri="{FF2B5EF4-FFF2-40B4-BE49-F238E27FC236}">
                <a16:creationId xmlns:a16="http://schemas.microsoft.com/office/drawing/2014/main" id="{F14965E4-7557-43C6-0637-E0719D0CAB20}"/>
              </a:ext>
            </a:extLst>
          </p:cNvPr>
          <p:cNvSpPr/>
          <p:nvPr/>
        </p:nvSpPr>
        <p:spPr>
          <a:xfrm>
            <a:off x="7169310"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a:p>
            <a:pPr algn="ctr">
              <a:defRPr/>
            </a:pPr>
            <a:r>
              <a:rPr lang="fr-FR" sz="800" dirty="0">
                <a:solidFill>
                  <a:schemeClr val="tx1"/>
                </a:solidFill>
              </a:rPr>
              <a:t>1855-59</a:t>
            </a:r>
          </a:p>
        </p:txBody>
      </p:sp>
      <p:sp>
        <p:nvSpPr>
          <p:cNvPr id="203" name="Rectangle 202">
            <a:extLst>
              <a:ext uri="{FF2B5EF4-FFF2-40B4-BE49-F238E27FC236}">
                <a16:creationId xmlns:a16="http://schemas.microsoft.com/office/drawing/2014/main" id="{BA75516C-DEB5-3CFD-3845-958309CDCF0A}"/>
              </a:ext>
            </a:extLst>
          </p:cNvPr>
          <p:cNvSpPr/>
          <p:nvPr/>
        </p:nvSpPr>
        <p:spPr>
          <a:xfrm>
            <a:off x="9944797" y="5376767"/>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Sadok</a:t>
            </a:r>
          </a:p>
          <a:p>
            <a:pPr algn="ctr">
              <a:defRPr/>
            </a:pPr>
            <a:r>
              <a:rPr lang="fr-FR" sz="800" dirty="0">
                <a:solidFill>
                  <a:schemeClr val="tx1"/>
                </a:solidFill>
              </a:rPr>
              <a:t>1859-82</a:t>
            </a:r>
          </a:p>
        </p:txBody>
      </p:sp>
      <p:cxnSp>
        <p:nvCxnSpPr>
          <p:cNvPr id="204" name="Connecteur : en angle 203">
            <a:extLst>
              <a:ext uri="{FF2B5EF4-FFF2-40B4-BE49-F238E27FC236}">
                <a16:creationId xmlns:a16="http://schemas.microsoft.com/office/drawing/2014/main" id="{689E9743-2593-4631-823A-F8B28623401E}"/>
              </a:ext>
            </a:extLst>
          </p:cNvPr>
          <p:cNvCxnSpPr>
            <a:cxnSpLocks/>
            <a:stCxn id="188" idx="2"/>
            <a:endCxn id="192" idx="0"/>
          </p:cNvCxnSpPr>
          <p:nvPr/>
        </p:nvCxnSpPr>
        <p:spPr>
          <a:xfrm rot="5400000">
            <a:off x="9830498" y="4822737"/>
            <a:ext cx="181100"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5" name="Rectangle 204">
            <a:extLst>
              <a:ext uri="{FF2B5EF4-FFF2-40B4-BE49-F238E27FC236}">
                <a16:creationId xmlns:a16="http://schemas.microsoft.com/office/drawing/2014/main" id="{0C5EB4C6-B817-7460-70C9-58C5C2B9482F}"/>
              </a:ext>
            </a:extLst>
          </p:cNvPr>
          <p:cNvSpPr/>
          <p:nvPr/>
        </p:nvSpPr>
        <p:spPr>
          <a:xfrm>
            <a:off x="7169310" y="5853406"/>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Naceur</a:t>
            </a:r>
          </a:p>
          <a:p>
            <a:pPr algn="ctr">
              <a:defRPr/>
            </a:pPr>
            <a:r>
              <a:rPr lang="fr-FR" sz="800" dirty="0">
                <a:solidFill>
                  <a:schemeClr val="tx1"/>
                </a:solidFill>
              </a:rPr>
              <a:t>1906-22</a:t>
            </a:r>
          </a:p>
        </p:txBody>
      </p:sp>
      <p:cxnSp>
        <p:nvCxnSpPr>
          <p:cNvPr id="206" name="Connecteur droit avec flèche 205">
            <a:extLst>
              <a:ext uri="{FF2B5EF4-FFF2-40B4-BE49-F238E27FC236}">
                <a16:creationId xmlns:a16="http://schemas.microsoft.com/office/drawing/2014/main" id="{9DF49361-E31E-0E9C-5AA2-04A36BAB7177}"/>
              </a:ext>
            </a:extLst>
          </p:cNvPr>
          <p:cNvCxnSpPr>
            <a:cxnSpLocks/>
            <a:stCxn id="202" idx="2"/>
            <a:endCxn id="205" idx="0"/>
          </p:cNvCxnSpPr>
          <p:nvPr/>
        </p:nvCxnSpPr>
        <p:spPr>
          <a:xfrm>
            <a:off x="7602985" y="5770922"/>
            <a:ext cx="0" cy="8248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7" name="Connecteur droit avec flèche 206">
            <a:extLst>
              <a:ext uri="{FF2B5EF4-FFF2-40B4-BE49-F238E27FC236}">
                <a16:creationId xmlns:a16="http://schemas.microsoft.com/office/drawing/2014/main" id="{A6737649-D895-57A8-1A11-FABF7EC51C09}"/>
              </a:ext>
            </a:extLst>
          </p:cNvPr>
          <p:cNvCxnSpPr>
            <a:cxnSpLocks/>
            <a:stCxn id="192" idx="2"/>
            <a:endCxn id="193" idx="0"/>
          </p:cNvCxnSpPr>
          <p:nvPr/>
        </p:nvCxnSpPr>
        <p:spPr>
          <a:xfrm>
            <a:off x="9456206" y="5772283"/>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8" name="Rectangle 207">
            <a:extLst>
              <a:ext uri="{FF2B5EF4-FFF2-40B4-BE49-F238E27FC236}">
                <a16:creationId xmlns:a16="http://schemas.microsoft.com/office/drawing/2014/main" id="{9DB3DD83-F42D-C61B-8247-DE9D68751043}"/>
              </a:ext>
            </a:extLst>
          </p:cNvPr>
          <p:cNvSpPr/>
          <p:nvPr/>
        </p:nvSpPr>
        <p:spPr>
          <a:xfrm>
            <a:off x="8098992" y="537676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p:txBody>
      </p:sp>
      <p:cxnSp>
        <p:nvCxnSpPr>
          <p:cNvPr id="209" name="Connecteur : en angle 208">
            <a:extLst>
              <a:ext uri="{FF2B5EF4-FFF2-40B4-BE49-F238E27FC236}">
                <a16:creationId xmlns:a16="http://schemas.microsoft.com/office/drawing/2014/main" id="{2BF39616-3C1C-FE82-C9D4-A8AF5D5E076E}"/>
              </a:ext>
            </a:extLst>
          </p:cNvPr>
          <p:cNvCxnSpPr>
            <a:cxnSpLocks/>
            <a:stCxn id="188" idx="2"/>
            <a:endCxn id="208" idx="0"/>
          </p:cNvCxnSpPr>
          <p:nvPr/>
        </p:nvCxnSpPr>
        <p:spPr>
          <a:xfrm rot="5400000">
            <a:off x="9369408" y="4360287"/>
            <a:ext cx="179740" cy="185322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0" name="Rectangle 209">
            <a:extLst>
              <a:ext uri="{FF2B5EF4-FFF2-40B4-BE49-F238E27FC236}">
                <a16:creationId xmlns:a16="http://schemas.microsoft.com/office/drawing/2014/main" id="{5AAAD0DE-19F7-8488-C3CA-5EC71685D29C}"/>
              </a:ext>
            </a:extLst>
          </p:cNvPr>
          <p:cNvSpPr/>
          <p:nvPr/>
        </p:nvSpPr>
        <p:spPr>
          <a:xfrm>
            <a:off x="8098992" y="585233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Habib</a:t>
            </a:r>
          </a:p>
          <a:p>
            <a:pPr algn="ctr">
              <a:defRPr/>
            </a:pPr>
            <a:r>
              <a:rPr lang="fr-FR" sz="800" dirty="0">
                <a:solidFill>
                  <a:schemeClr val="tx1"/>
                </a:solidFill>
              </a:rPr>
              <a:t>1922-29</a:t>
            </a:r>
          </a:p>
        </p:txBody>
      </p:sp>
      <p:cxnSp>
        <p:nvCxnSpPr>
          <p:cNvPr id="211" name="Connecteur droit avec flèche 210">
            <a:extLst>
              <a:ext uri="{FF2B5EF4-FFF2-40B4-BE49-F238E27FC236}">
                <a16:creationId xmlns:a16="http://schemas.microsoft.com/office/drawing/2014/main" id="{CF3350A5-3CA3-110E-00D4-8D04EBC9C07A}"/>
              </a:ext>
            </a:extLst>
          </p:cNvPr>
          <p:cNvCxnSpPr>
            <a:cxnSpLocks/>
            <a:stCxn id="208" idx="2"/>
            <a:endCxn id="210" idx="0"/>
          </p:cNvCxnSpPr>
          <p:nvPr/>
        </p:nvCxnSpPr>
        <p:spPr>
          <a:xfrm>
            <a:off x="8532667" y="5770923"/>
            <a:ext cx="0" cy="8141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2" name="Rectangle 211">
            <a:extLst>
              <a:ext uri="{FF2B5EF4-FFF2-40B4-BE49-F238E27FC236}">
                <a16:creationId xmlns:a16="http://schemas.microsoft.com/office/drawing/2014/main" id="{5100033E-F91B-7B55-52BC-499378CFCB0C}"/>
              </a:ext>
            </a:extLst>
          </p:cNvPr>
          <p:cNvSpPr/>
          <p:nvPr/>
        </p:nvSpPr>
        <p:spPr>
          <a:xfrm>
            <a:off x="9952214"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II</a:t>
            </a:r>
          </a:p>
          <a:p>
            <a:pPr algn="ctr">
              <a:defRPr/>
            </a:pPr>
            <a:r>
              <a:rPr lang="fr-FR" sz="800" dirty="0">
                <a:solidFill>
                  <a:schemeClr val="tx1"/>
                </a:solidFill>
              </a:rPr>
              <a:t>1929-42</a:t>
            </a:r>
          </a:p>
        </p:txBody>
      </p:sp>
      <p:cxnSp>
        <p:nvCxnSpPr>
          <p:cNvPr id="213" name="Connecteur : en angle 212">
            <a:extLst>
              <a:ext uri="{FF2B5EF4-FFF2-40B4-BE49-F238E27FC236}">
                <a16:creationId xmlns:a16="http://schemas.microsoft.com/office/drawing/2014/main" id="{170BA1F4-2720-08DA-4E23-0E96F1C5391C}"/>
              </a:ext>
            </a:extLst>
          </p:cNvPr>
          <p:cNvCxnSpPr>
            <a:cxnSpLocks/>
            <a:stCxn id="192" idx="2"/>
            <a:endCxn id="212" idx="0"/>
          </p:cNvCxnSpPr>
          <p:nvPr/>
        </p:nvCxnSpPr>
        <p:spPr>
          <a:xfrm rot="16200000" flipH="1">
            <a:off x="9882237" y="5346251"/>
            <a:ext cx="77621"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4" name="Rectangle 213">
            <a:extLst>
              <a:ext uri="{FF2B5EF4-FFF2-40B4-BE49-F238E27FC236}">
                <a16:creationId xmlns:a16="http://schemas.microsoft.com/office/drawing/2014/main" id="{61461E3B-A51B-2A27-4A8A-D955A448372C}"/>
              </a:ext>
            </a:extLst>
          </p:cNvPr>
          <p:cNvSpPr/>
          <p:nvPr/>
        </p:nvSpPr>
        <p:spPr>
          <a:xfrm>
            <a:off x="8098992" y="632411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Lamine</a:t>
            </a:r>
          </a:p>
          <a:p>
            <a:pPr algn="ctr">
              <a:defRPr/>
            </a:pPr>
            <a:r>
              <a:rPr lang="fr-FR" sz="800" dirty="0">
                <a:solidFill>
                  <a:schemeClr val="tx1"/>
                </a:solidFill>
              </a:rPr>
              <a:t>1943-57</a:t>
            </a:r>
          </a:p>
        </p:txBody>
      </p:sp>
      <p:cxnSp>
        <p:nvCxnSpPr>
          <p:cNvPr id="215" name="Connecteur droit avec flèche 214">
            <a:extLst>
              <a:ext uri="{FF2B5EF4-FFF2-40B4-BE49-F238E27FC236}">
                <a16:creationId xmlns:a16="http://schemas.microsoft.com/office/drawing/2014/main" id="{AD8BEEA1-B6F7-32C3-274D-31FFE04D5536}"/>
              </a:ext>
            </a:extLst>
          </p:cNvPr>
          <p:cNvCxnSpPr>
            <a:cxnSpLocks/>
            <a:stCxn id="210" idx="2"/>
            <a:endCxn id="214" idx="0"/>
          </p:cNvCxnSpPr>
          <p:nvPr/>
        </p:nvCxnSpPr>
        <p:spPr>
          <a:xfrm>
            <a:off x="8532667" y="6246490"/>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cteur : en angle 215">
            <a:extLst>
              <a:ext uri="{FF2B5EF4-FFF2-40B4-BE49-F238E27FC236}">
                <a16:creationId xmlns:a16="http://schemas.microsoft.com/office/drawing/2014/main" id="{6216A739-AAA3-2522-BB06-598F759276B8}"/>
              </a:ext>
            </a:extLst>
          </p:cNvPr>
          <p:cNvCxnSpPr>
            <a:cxnSpLocks/>
            <a:stCxn id="188" idx="2"/>
            <a:endCxn id="202" idx="0"/>
          </p:cNvCxnSpPr>
          <p:nvPr/>
        </p:nvCxnSpPr>
        <p:spPr>
          <a:xfrm rot="5400000">
            <a:off x="8904568" y="3895445"/>
            <a:ext cx="179739" cy="278290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Connecteur droit avec flèche 216">
            <a:extLst>
              <a:ext uri="{FF2B5EF4-FFF2-40B4-BE49-F238E27FC236}">
                <a16:creationId xmlns:a16="http://schemas.microsoft.com/office/drawing/2014/main" id="{063681D1-2735-4A9E-8677-D08505F16A7E}"/>
              </a:ext>
            </a:extLst>
          </p:cNvPr>
          <p:cNvCxnSpPr>
            <a:cxnSpLocks/>
            <a:stCxn id="188" idx="2"/>
            <a:endCxn id="203" idx="0"/>
          </p:cNvCxnSpPr>
          <p:nvPr/>
        </p:nvCxnSpPr>
        <p:spPr>
          <a:xfrm flipH="1">
            <a:off x="10378472" y="5197028"/>
            <a:ext cx="7417" cy="17973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8" name="Rectangle 217">
            <a:extLst>
              <a:ext uri="{FF2B5EF4-FFF2-40B4-BE49-F238E27FC236}">
                <a16:creationId xmlns:a16="http://schemas.microsoft.com/office/drawing/2014/main" id="{8068D85A-058D-5974-4FFA-25234976DBB4}"/>
              </a:ext>
            </a:extLst>
          </p:cNvPr>
          <p:cNvSpPr/>
          <p:nvPr/>
        </p:nvSpPr>
        <p:spPr>
          <a:xfrm>
            <a:off x="10881896" y="5371349"/>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1837-55</a:t>
            </a:r>
          </a:p>
        </p:txBody>
      </p:sp>
      <p:cxnSp>
        <p:nvCxnSpPr>
          <p:cNvPr id="219" name="Connecteur droit avec flèche 218">
            <a:extLst>
              <a:ext uri="{FF2B5EF4-FFF2-40B4-BE49-F238E27FC236}">
                <a16:creationId xmlns:a16="http://schemas.microsoft.com/office/drawing/2014/main" id="{E7AF5A88-B067-A30E-4A70-19FCB965EBC8}"/>
              </a:ext>
            </a:extLst>
          </p:cNvPr>
          <p:cNvCxnSpPr>
            <a:cxnSpLocks/>
            <a:stCxn id="191" idx="2"/>
            <a:endCxn id="218" idx="0"/>
          </p:cNvCxnSpPr>
          <p:nvPr/>
        </p:nvCxnSpPr>
        <p:spPr>
          <a:xfrm>
            <a:off x="11309428" y="5197028"/>
            <a:ext cx="6143"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03CC354-3667-45DC-5976-EBA0A183F5F7}"/>
              </a:ext>
            </a:extLst>
          </p:cNvPr>
          <p:cNvSpPr/>
          <p:nvPr/>
        </p:nvSpPr>
        <p:spPr>
          <a:xfrm>
            <a:off x="10875753" y="3011775"/>
            <a:ext cx="867351" cy="610936"/>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TUNIS</a:t>
            </a:r>
          </a:p>
          <a:p>
            <a:pPr algn="ctr" eaLnBrk="1" hangingPunct="1">
              <a:defRPr/>
            </a:pPr>
            <a:r>
              <a:rPr lang="fr-FR" sz="1100" b="1" dirty="0">
                <a:solidFill>
                  <a:schemeClr val="tx1"/>
                </a:solidFill>
              </a:rPr>
              <a:t>Husseinites</a:t>
            </a:r>
          </a:p>
          <a:p>
            <a:pPr algn="ctr" eaLnBrk="1" hangingPunct="1">
              <a:defRPr/>
            </a:pPr>
            <a:r>
              <a:rPr lang="fr-FR" sz="1100" dirty="0">
                <a:solidFill>
                  <a:schemeClr val="tx1"/>
                </a:solidFill>
              </a:rPr>
              <a:t>1705-1957</a:t>
            </a:r>
          </a:p>
        </p:txBody>
      </p:sp>
    </p:spTree>
    <p:extLst>
      <p:ext uri="{BB962C8B-B14F-4D97-AF65-F5344CB8AC3E}">
        <p14:creationId xmlns:p14="http://schemas.microsoft.com/office/powerpoint/2010/main" val="255475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C7673-2F28-546B-D73C-7CC9D681B15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83B7857-685B-4342-AD63-C90E7F8C270E}"/>
              </a:ext>
            </a:extLst>
          </p:cNvPr>
          <p:cNvSpPr/>
          <p:nvPr/>
        </p:nvSpPr>
        <p:spPr>
          <a:xfrm>
            <a:off x="75220" y="138665"/>
            <a:ext cx="6425602" cy="5632311"/>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t>1863-1869 : Sous Sadok Bey : Coûteux emprunts, banqueroute de l’Etat et mise sous tutelle financière de la France</a:t>
            </a:r>
          </a:p>
          <a:p>
            <a:endParaRPr lang="fr-FR" sz="1500" dirty="0"/>
          </a:p>
          <a:p>
            <a:r>
              <a:rPr lang="fr-FR" sz="1500" dirty="0"/>
              <a:t>*1863-69 : La conquête financière de la Tunisie…</a:t>
            </a:r>
          </a:p>
          <a:p>
            <a:r>
              <a:rPr lang="fr-FR" sz="1500" dirty="0"/>
              <a:t>Endettement, emprunt, nouvel endettement, banqueroute ; </a:t>
            </a:r>
            <a:r>
              <a:rPr lang="fr-FR" sz="1500" b="1" dirty="0"/>
              <a:t>En cinq temps…</a:t>
            </a:r>
          </a:p>
          <a:p>
            <a:endParaRPr lang="fr-FR" sz="1500" dirty="0"/>
          </a:p>
          <a:p>
            <a:r>
              <a:rPr lang="fr-FR" sz="1500" b="1" dirty="0"/>
              <a:t>1) </a:t>
            </a:r>
            <a:r>
              <a:rPr lang="fr-FR" sz="1500" dirty="0"/>
              <a:t>1863 : Dette de 30 millions de </a:t>
            </a:r>
            <a:r>
              <a:rPr lang="fr-FR" sz="1500" dirty="0" err="1"/>
              <a:t>francs-or</a:t>
            </a:r>
            <a:endParaRPr lang="fr-FR" sz="1500" dirty="0"/>
          </a:p>
          <a:p>
            <a:r>
              <a:rPr lang="fr-FR" sz="1500" dirty="0"/>
              <a:t>*A Paris, auprès du banquier </a:t>
            </a:r>
            <a:r>
              <a:rPr lang="fr-FR" sz="1500" u="sng" dirty="0"/>
              <a:t>Emile d’Erlanger</a:t>
            </a:r>
            <a:endParaRPr lang="fr-FR" sz="1500" dirty="0"/>
          </a:p>
          <a:p>
            <a:r>
              <a:rPr lang="fr-FR" sz="1500" dirty="0"/>
              <a:t>Et avec la complicité du vizir </a:t>
            </a:r>
            <a:r>
              <a:rPr lang="fr-FR" sz="1500" u="sng" dirty="0"/>
              <a:t>Mustapha </a:t>
            </a:r>
            <a:r>
              <a:rPr lang="fr-FR" sz="1500" u="sng" dirty="0" err="1"/>
              <a:t>Khaznadar</a:t>
            </a:r>
            <a:r>
              <a:rPr lang="fr-FR" sz="1500" dirty="0"/>
              <a:t>, 1</a:t>
            </a:r>
            <a:r>
              <a:rPr lang="fr-FR" sz="1500" baseline="30000" dirty="0"/>
              <a:t>er</a:t>
            </a:r>
            <a:r>
              <a:rPr lang="fr-FR" sz="1500" dirty="0"/>
              <a:t> emprunt massif sur 15 ans</a:t>
            </a:r>
          </a:p>
          <a:p>
            <a:endParaRPr lang="fr-FR" sz="1500" dirty="0"/>
          </a:p>
          <a:p>
            <a:r>
              <a:rPr lang="fr-FR" sz="1500" dirty="0"/>
              <a:t>*Tunis emprunte 39 millions de </a:t>
            </a:r>
            <a:r>
              <a:rPr lang="fr-FR" sz="1500" dirty="0" err="1"/>
              <a:t>francs-or</a:t>
            </a:r>
            <a:r>
              <a:rPr lang="fr-FR" sz="1500" dirty="0"/>
              <a:t>, rapportant 37 millions…</a:t>
            </a:r>
          </a:p>
          <a:p>
            <a:r>
              <a:rPr lang="fr-FR" sz="1500" dirty="0"/>
              <a:t>NB : Un titre de 500 francs est vendu 480</a:t>
            </a:r>
          </a:p>
          <a:p>
            <a:r>
              <a:rPr lang="fr-FR" sz="1500" dirty="0"/>
              <a:t>*Et doit rembourser 65 millions</a:t>
            </a:r>
          </a:p>
          <a:p>
            <a:endParaRPr lang="fr-FR" sz="1500" dirty="0"/>
          </a:p>
          <a:p>
            <a:r>
              <a:rPr lang="fr-FR" sz="1500" dirty="0"/>
              <a:t>*Cet emprunt sert à résorber la dette ; Mais également…</a:t>
            </a:r>
          </a:p>
          <a:p>
            <a:r>
              <a:rPr lang="fr-FR" sz="1500" dirty="0"/>
              <a:t>A émettre de nouveaux </a:t>
            </a:r>
            <a:r>
              <a:rPr lang="fr-FR" sz="1500" i="1" dirty="0" err="1"/>
              <a:t>teskérés</a:t>
            </a:r>
            <a:r>
              <a:rPr lang="fr-FR" sz="1500" dirty="0"/>
              <a:t>, bons du trésor</a:t>
            </a:r>
          </a:p>
          <a:p>
            <a:endParaRPr lang="fr-FR" sz="1500" dirty="0"/>
          </a:p>
          <a:p>
            <a:r>
              <a:rPr lang="fr-FR" sz="1500" b="1" dirty="0"/>
              <a:t>2)</a:t>
            </a:r>
            <a:r>
              <a:rPr lang="fr-FR" sz="1500" dirty="0"/>
              <a:t> 1864 : Echec de la politique fiscale ; Et…</a:t>
            </a:r>
          </a:p>
          <a:p>
            <a:endParaRPr lang="fr-FR" sz="1500" dirty="0"/>
          </a:p>
          <a:p>
            <a:r>
              <a:rPr lang="fr-FR" sz="1500" b="1" dirty="0"/>
              <a:t>3)</a:t>
            </a:r>
            <a:r>
              <a:rPr lang="fr-FR" sz="1500" dirty="0"/>
              <a:t> Mars 1865 : Tunis emprunte </a:t>
            </a:r>
            <a:r>
              <a:rPr lang="fr-FR" sz="1500" u="sng" dirty="0"/>
              <a:t>à nouveau</a:t>
            </a:r>
            <a:r>
              <a:rPr lang="fr-FR" sz="1500" dirty="0"/>
              <a:t> 37 millions, rapportant 20 millions…</a:t>
            </a:r>
          </a:p>
          <a:p>
            <a:r>
              <a:rPr lang="fr-FR" sz="1500" dirty="0"/>
              <a:t>NB : Un titre de 500 francs est vendu 380 ; Plus 18% de commissions…</a:t>
            </a:r>
          </a:p>
          <a:p>
            <a:r>
              <a:rPr lang="fr-FR" sz="1500" dirty="0"/>
              <a:t>*Et doit rembourser 75 millions</a:t>
            </a:r>
          </a:p>
          <a:p>
            <a:endParaRPr lang="fr-FR" sz="1500" dirty="0"/>
          </a:p>
          <a:p>
            <a:r>
              <a:rPr lang="fr-FR" sz="1500" b="1" dirty="0"/>
              <a:t>4) </a:t>
            </a:r>
            <a:r>
              <a:rPr lang="fr-FR" sz="1500" dirty="0"/>
              <a:t>1867 : La banqueroute…</a:t>
            </a:r>
            <a:endParaRPr lang="fr-FR" sz="1500" b="1" dirty="0"/>
          </a:p>
        </p:txBody>
      </p:sp>
      <p:pic>
        <p:nvPicPr>
          <p:cNvPr id="173" name="Image 172">
            <a:extLst>
              <a:ext uri="{FF2B5EF4-FFF2-40B4-BE49-F238E27FC236}">
                <a16:creationId xmlns:a16="http://schemas.microsoft.com/office/drawing/2014/main" id="{1FFB6B4E-422C-AF0F-62D3-444C7B0B208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2599" t="24727" r="2776" b="49809"/>
          <a:stretch>
            <a:fillRect/>
          </a:stretch>
        </p:blipFill>
        <p:spPr>
          <a:xfrm rot="16200000">
            <a:off x="6702136" y="27015"/>
            <a:ext cx="5225815" cy="5449113"/>
          </a:xfrm>
          <a:prstGeom prst="rect">
            <a:avLst/>
          </a:prstGeom>
          <a:ln w="38100">
            <a:solidFill>
              <a:schemeClr val="tx1"/>
            </a:solidFill>
          </a:ln>
        </p:spPr>
      </p:pic>
      <p:sp>
        <p:nvSpPr>
          <p:cNvPr id="174" name="Ellipse 173">
            <a:extLst>
              <a:ext uri="{FF2B5EF4-FFF2-40B4-BE49-F238E27FC236}">
                <a16:creationId xmlns:a16="http://schemas.microsoft.com/office/drawing/2014/main" id="{7D07050C-BBB6-43E0-FCA0-CFADC8C434CE}"/>
              </a:ext>
            </a:extLst>
          </p:cNvPr>
          <p:cNvSpPr/>
          <p:nvPr/>
        </p:nvSpPr>
        <p:spPr>
          <a:xfrm>
            <a:off x="10130836"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5" name="Ellipse 174">
            <a:extLst>
              <a:ext uri="{FF2B5EF4-FFF2-40B4-BE49-F238E27FC236}">
                <a16:creationId xmlns:a16="http://schemas.microsoft.com/office/drawing/2014/main" id="{1CD047C5-D710-C374-EA2B-52B88862FA39}"/>
              </a:ext>
            </a:extLst>
          </p:cNvPr>
          <p:cNvSpPr/>
          <p:nvPr/>
        </p:nvSpPr>
        <p:spPr>
          <a:xfrm>
            <a:off x="10720116" y="176690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6" name="Ellipse 175">
            <a:extLst>
              <a:ext uri="{FF2B5EF4-FFF2-40B4-BE49-F238E27FC236}">
                <a16:creationId xmlns:a16="http://schemas.microsoft.com/office/drawing/2014/main" id="{6215025A-9151-A8DF-F1B8-616E6CF020C3}"/>
              </a:ext>
            </a:extLst>
          </p:cNvPr>
          <p:cNvSpPr/>
          <p:nvPr/>
        </p:nvSpPr>
        <p:spPr>
          <a:xfrm>
            <a:off x="8249541"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77" name="Rectangle 176">
            <a:extLst>
              <a:ext uri="{FF2B5EF4-FFF2-40B4-BE49-F238E27FC236}">
                <a16:creationId xmlns:a16="http://schemas.microsoft.com/office/drawing/2014/main" id="{70A2562A-8DED-5A60-EC01-A5CBC9C52917}"/>
              </a:ext>
            </a:extLst>
          </p:cNvPr>
          <p:cNvSpPr/>
          <p:nvPr/>
        </p:nvSpPr>
        <p:spPr>
          <a:xfrm>
            <a:off x="6590486" y="2651760"/>
            <a:ext cx="5449113" cy="4145198"/>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a:extLst>
              <a:ext uri="{FF2B5EF4-FFF2-40B4-BE49-F238E27FC236}">
                <a16:creationId xmlns:a16="http://schemas.microsoft.com/office/drawing/2014/main" id="{BD774C1E-1B06-4FFD-1E57-2B1799A383BA}"/>
              </a:ext>
            </a:extLst>
          </p:cNvPr>
          <p:cNvSpPr/>
          <p:nvPr/>
        </p:nvSpPr>
        <p:spPr>
          <a:xfrm>
            <a:off x="9944798"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a:solidFill>
                  <a:schemeClr val="tx1"/>
                </a:solidFill>
              </a:rPr>
              <a:t>Hussein</a:t>
            </a:r>
          </a:p>
          <a:p>
            <a:pPr algn="ctr">
              <a:defRPr/>
            </a:pPr>
            <a:r>
              <a:rPr lang="fr-FR" sz="900">
                <a:solidFill>
                  <a:schemeClr val="tx1"/>
                </a:solidFill>
              </a:rPr>
              <a:t>1705-35</a:t>
            </a:r>
            <a:endParaRPr lang="fr-FR" sz="1000" dirty="0">
              <a:solidFill>
                <a:schemeClr val="tx1"/>
              </a:solidFill>
            </a:endParaRPr>
          </a:p>
        </p:txBody>
      </p:sp>
      <p:sp>
        <p:nvSpPr>
          <p:cNvPr id="180" name="Rectangle 179">
            <a:extLst>
              <a:ext uri="{FF2B5EF4-FFF2-40B4-BE49-F238E27FC236}">
                <a16:creationId xmlns:a16="http://schemas.microsoft.com/office/drawing/2014/main" id="{27100590-FD0D-EF84-EC6A-37AD3415C5ED}"/>
              </a:ext>
            </a:extLst>
          </p:cNvPr>
          <p:cNvSpPr/>
          <p:nvPr/>
        </p:nvSpPr>
        <p:spPr>
          <a:xfrm>
            <a:off x="9952214" y="37674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Mohammed Rachid</a:t>
            </a:r>
          </a:p>
          <a:p>
            <a:pPr algn="ctr">
              <a:defRPr/>
            </a:pPr>
            <a:r>
              <a:rPr lang="fr-FR" sz="900" dirty="0">
                <a:solidFill>
                  <a:schemeClr val="tx1"/>
                </a:solidFill>
              </a:rPr>
              <a:t>1756-59</a:t>
            </a:r>
          </a:p>
        </p:txBody>
      </p:sp>
      <p:cxnSp>
        <p:nvCxnSpPr>
          <p:cNvPr id="181" name="Connecteur droit avec flèche 180">
            <a:extLst>
              <a:ext uri="{FF2B5EF4-FFF2-40B4-BE49-F238E27FC236}">
                <a16:creationId xmlns:a16="http://schemas.microsoft.com/office/drawing/2014/main" id="{6D4AA956-AAE0-0A88-25AE-86F9A915FE63}"/>
              </a:ext>
            </a:extLst>
          </p:cNvPr>
          <p:cNvCxnSpPr>
            <a:cxnSpLocks/>
            <a:stCxn id="179" idx="2"/>
            <a:endCxn id="180" idx="0"/>
          </p:cNvCxnSpPr>
          <p:nvPr/>
        </p:nvCxnSpPr>
        <p:spPr>
          <a:xfrm>
            <a:off x="10378473" y="3661333"/>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2" name="Rectangle 181">
            <a:extLst>
              <a:ext uri="{FF2B5EF4-FFF2-40B4-BE49-F238E27FC236}">
                <a16:creationId xmlns:a16="http://schemas.microsoft.com/office/drawing/2014/main" id="{9A7E8D23-704D-3EFB-17D7-E754CE963A47}"/>
              </a:ext>
            </a:extLst>
          </p:cNvPr>
          <p:cNvSpPr/>
          <p:nvPr/>
        </p:nvSpPr>
        <p:spPr>
          <a:xfrm>
            <a:off x="10867065"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Hammouda</a:t>
            </a:r>
          </a:p>
          <a:p>
            <a:pPr algn="ctr">
              <a:defRPr/>
            </a:pPr>
            <a:r>
              <a:rPr lang="fr-FR" sz="900" dirty="0">
                <a:solidFill>
                  <a:schemeClr val="tx1"/>
                </a:solidFill>
              </a:rPr>
              <a:t>1782-1814</a:t>
            </a:r>
          </a:p>
        </p:txBody>
      </p:sp>
      <p:cxnSp>
        <p:nvCxnSpPr>
          <p:cNvPr id="183" name="Connecteur droit avec flèche 182">
            <a:extLst>
              <a:ext uri="{FF2B5EF4-FFF2-40B4-BE49-F238E27FC236}">
                <a16:creationId xmlns:a16="http://schemas.microsoft.com/office/drawing/2014/main" id="{4ABE43CD-9AEC-2555-24CB-4DF9E937E3C0}"/>
              </a:ext>
            </a:extLst>
          </p:cNvPr>
          <p:cNvCxnSpPr>
            <a:cxnSpLocks/>
            <a:stCxn id="184" idx="2"/>
            <a:endCxn id="182" idx="0"/>
          </p:cNvCxnSpPr>
          <p:nvPr/>
        </p:nvCxnSpPr>
        <p:spPr>
          <a:xfrm>
            <a:off x="11300740" y="4161636"/>
            <a:ext cx="0" cy="7276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4" name="Rectangle 183">
            <a:extLst>
              <a:ext uri="{FF2B5EF4-FFF2-40B4-BE49-F238E27FC236}">
                <a16:creationId xmlns:a16="http://schemas.microsoft.com/office/drawing/2014/main" id="{447D4DB6-A0F6-0728-4779-C120A5979113}"/>
              </a:ext>
            </a:extLst>
          </p:cNvPr>
          <p:cNvSpPr/>
          <p:nvPr/>
        </p:nvSpPr>
        <p:spPr>
          <a:xfrm>
            <a:off x="10867065"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II</a:t>
            </a:r>
          </a:p>
          <a:p>
            <a:pPr algn="ctr">
              <a:defRPr/>
            </a:pPr>
            <a:r>
              <a:rPr lang="fr-FR" sz="900" dirty="0">
                <a:solidFill>
                  <a:schemeClr val="tx1"/>
                </a:solidFill>
              </a:rPr>
              <a:t>1759-82</a:t>
            </a:r>
          </a:p>
        </p:txBody>
      </p:sp>
      <p:cxnSp>
        <p:nvCxnSpPr>
          <p:cNvPr id="185" name="Connecteur : en angle 184">
            <a:extLst>
              <a:ext uri="{FF2B5EF4-FFF2-40B4-BE49-F238E27FC236}">
                <a16:creationId xmlns:a16="http://schemas.microsoft.com/office/drawing/2014/main" id="{1488A2DC-9680-401C-719F-C20A71EFD0D5}"/>
              </a:ext>
            </a:extLst>
          </p:cNvPr>
          <p:cNvCxnSpPr>
            <a:cxnSpLocks/>
            <a:stCxn id="179" idx="2"/>
            <a:endCxn id="184" idx="0"/>
          </p:cNvCxnSpPr>
          <p:nvPr/>
        </p:nvCxnSpPr>
        <p:spPr>
          <a:xfrm rot="16200000" flipH="1">
            <a:off x="10786532" y="3253273"/>
            <a:ext cx="10614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 name="Rectangle 185">
            <a:extLst>
              <a:ext uri="{FF2B5EF4-FFF2-40B4-BE49-F238E27FC236}">
                <a16:creationId xmlns:a16="http://schemas.microsoft.com/office/drawing/2014/main" id="{4AFEAB24-B9E4-F535-CAB5-AF7A50A186AC}"/>
              </a:ext>
            </a:extLst>
          </p:cNvPr>
          <p:cNvSpPr/>
          <p:nvPr/>
        </p:nvSpPr>
        <p:spPr>
          <a:xfrm>
            <a:off x="9952214"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Mahmoud</a:t>
            </a:r>
          </a:p>
          <a:p>
            <a:pPr algn="ctr">
              <a:defRPr/>
            </a:pPr>
            <a:r>
              <a:rPr lang="fr-FR" sz="800" dirty="0">
                <a:solidFill>
                  <a:schemeClr val="tx1"/>
                </a:solidFill>
              </a:rPr>
              <a:t>1814-24</a:t>
            </a:r>
            <a:endParaRPr lang="fr-FR" sz="900" dirty="0">
              <a:solidFill>
                <a:schemeClr val="tx1"/>
              </a:solidFill>
            </a:endParaRPr>
          </a:p>
        </p:txBody>
      </p:sp>
      <p:cxnSp>
        <p:nvCxnSpPr>
          <p:cNvPr id="187" name="Connecteur droit avec flèche 186">
            <a:extLst>
              <a:ext uri="{FF2B5EF4-FFF2-40B4-BE49-F238E27FC236}">
                <a16:creationId xmlns:a16="http://schemas.microsoft.com/office/drawing/2014/main" id="{D0341F67-5577-CCE2-7FE7-07D1603D384A}"/>
              </a:ext>
            </a:extLst>
          </p:cNvPr>
          <p:cNvCxnSpPr>
            <a:cxnSpLocks/>
            <a:stCxn id="180" idx="2"/>
            <a:endCxn id="186" idx="0"/>
          </p:cNvCxnSpPr>
          <p:nvPr/>
        </p:nvCxnSpPr>
        <p:spPr>
          <a:xfrm>
            <a:off x="10385889" y="4161637"/>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8" name="Rectangle 187">
            <a:extLst>
              <a:ext uri="{FF2B5EF4-FFF2-40B4-BE49-F238E27FC236}">
                <a16:creationId xmlns:a16="http://schemas.microsoft.com/office/drawing/2014/main" id="{24C11D58-CC51-45ED-ECBD-D6A132F82C80}"/>
              </a:ext>
            </a:extLst>
          </p:cNvPr>
          <p:cNvSpPr/>
          <p:nvPr/>
        </p:nvSpPr>
        <p:spPr>
          <a:xfrm>
            <a:off x="9952214"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Hussein II</a:t>
            </a:r>
          </a:p>
          <a:p>
            <a:pPr algn="ctr">
              <a:defRPr/>
            </a:pPr>
            <a:r>
              <a:rPr lang="fr-FR" sz="800" dirty="0">
                <a:solidFill>
                  <a:schemeClr val="tx1"/>
                </a:solidFill>
              </a:rPr>
              <a:t>1824-35</a:t>
            </a:r>
          </a:p>
        </p:txBody>
      </p:sp>
      <p:cxnSp>
        <p:nvCxnSpPr>
          <p:cNvPr id="189" name="Connecteur droit avec flèche 188">
            <a:extLst>
              <a:ext uri="{FF2B5EF4-FFF2-40B4-BE49-F238E27FC236}">
                <a16:creationId xmlns:a16="http://schemas.microsoft.com/office/drawing/2014/main" id="{C6D2CE63-BA85-1B89-1A84-06CE9C480B6E}"/>
              </a:ext>
            </a:extLst>
          </p:cNvPr>
          <p:cNvCxnSpPr>
            <a:cxnSpLocks/>
            <a:stCxn id="186" idx="2"/>
            <a:endCxn id="188" idx="0"/>
          </p:cNvCxnSpPr>
          <p:nvPr/>
        </p:nvCxnSpPr>
        <p:spPr>
          <a:xfrm>
            <a:off x="10385889" y="4628552"/>
            <a:ext cx="0"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0" name="Connecteur : en angle 189">
            <a:extLst>
              <a:ext uri="{FF2B5EF4-FFF2-40B4-BE49-F238E27FC236}">
                <a16:creationId xmlns:a16="http://schemas.microsoft.com/office/drawing/2014/main" id="{87941294-4528-B8C3-06EF-D36DE44B71D8}"/>
              </a:ext>
            </a:extLst>
          </p:cNvPr>
          <p:cNvCxnSpPr>
            <a:cxnSpLocks/>
            <a:stCxn id="186" idx="2"/>
            <a:endCxn id="191" idx="0"/>
          </p:cNvCxnSpPr>
          <p:nvPr/>
        </p:nvCxnSpPr>
        <p:spPr>
          <a:xfrm rot="16200000" flipH="1">
            <a:off x="10760498" y="4253942"/>
            <a:ext cx="174321" cy="92353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1" name="Rectangle 190">
            <a:extLst>
              <a:ext uri="{FF2B5EF4-FFF2-40B4-BE49-F238E27FC236}">
                <a16:creationId xmlns:a16="http://schemas.microsoft.com/office/drawing/2014/main" id="{A8560ACA-1827-CDDC-984F-F37D5180CFE4}"/>
              </a:ext>
            </a:extLst>
          </p:cNvPr>
          <p:cNvSpPr/>
          <p:nvPr/>
        </p:nvSpPr>
        <p:spPr>
          <a:xfrm>
            <a:off x="10875753"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Moustapha</a:t>
            </a:r>
          </a:p>
          <a:p>
            <a:pPr algn="ctr">
              <a:defRPr/>
            </a:pPr>
            <a:r>
              <a:rPr lang="fr-FR" sz="800" dirty="0">
                <a:solidFill>
                  <a:schemeClr val="tx1"/>
                </a:solidFill>
              </a:rPr>
              <a:t>1835-37</a:t>
            </a:r>
          </a:p>
        </p:txBody>
      </p:sp>
      <p:sp>
        <p:nvSpPr>
          <p:cNvPr id="192" name="Rectangle 191">
            <a:extLst>
              <a:ext uri="{FF2B5EF4-FFF2-40B4-BE49-F238E27FC236}">
                <a16:creationId xmlns:a16="http://schemas.microsoft.com/office/drawing/2014/main" id="{F6386BB0-73EB-7C07-6D90-9F5AADB51CA9}"/>
              </a:ext>
            </a:extLst>
          </p:cNvPr>
          <p:cNvSpPr/>
          <p:nvPr/>
        </p:nvSpPr>
        <p:spPr>
          <a:xfrm>
            <a:off x="9022531" y="537812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III</a:t>
            </a:r>
          </a:p>
          <a:p>
            <a:pPr algn="ctr">
              <a:defRPr/>
            </a:pPr>
            <a:r>
              <a:rPr lang="fr-FR" sz="800" dirty="0">
                <a:solidFill>
                  <a:schemeClr val="tx1"/>
                </a:solidFill>
              </a:rPr>
              <a:t>1882-1902</a:t>
            </a:r>
          </a:p>
        </p:txBody>
      </p:sp>
      <p:sp>
        <p:nvSpPr>
          <p:cNvPr id="193" name="Rectangle 192">
            <a:extLst>
              <a:ext uri="{FF2B5EF4-FFF2-40B4-BE49-F238E27FC236}">
                <a16:creationId xmlns:a16="http://schemas.microsoft.com/office/drawing/2014/main" id="{04753ADC-B4B9-A941-4989-A063695DDE15}"/>
              </a:ext>
            </a:extLst>
          </p:cNvPr>
          <p:cNvSpPr/>
          <p:nvPr/>
        </p:nvSpPr>
        <p:spPr>
          <a:xfrm>
            <a:off x="9022531"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Hédi</a:t>
            </a:r>
          </a:p>
          <a:p>
            <a:pPr algn="ctr">
              <a:defRPr/>
            </a:pPr>
            <a:r>
              <a:rPr lang="fr-FR" sz="800" dirty="0">
                <a:solidFill>
                  <a:schemeClr val="tx1"/>
                </a:solidFill>
              </a:rPr>
              <a:t>1902-06</a:t>
            </a:r>
          </a:p>
        </p:txBody>
      </p:sp>
      <p:sp>
        <p:nvSpPr>
          <p:cNvPr id="194" name="Rectangle 193">
            <a:extLst>
              <a:ext uri="{FF2B5EF4-FFF2-40B4-BE49-F238E27FC236}">
                <a16:creationId xmlns:a16="http://schemas.microsoft.com/office/drawing/2014/main" id="{AB204342-CA8A-BEE9-7673-E03A4988E3ED}"/>
              </a:ext>
            </a:extLst>
          </p:cNvPr>
          <p:cNvSpPr/>
          <p:nvPr/>
        </p:nvSpPr>
        <p:spPr>
          <a:xfrm>
            <a:off x="7169310" y="63251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Moncef</a:t>
            </a:r>
          </a:p>
          <a:p>
            <a:pPr algn="ctr">
              <a:defRPr/>
            </a:pPr>
            <a:r>
              <a:rPr lang="fr-FR" sz="800" dirty="0">
                <a:solidFill>
                  <a:schemeClr val="tx1"/>
                </a:solidFill>
              </a:rPr>
              <a:t>1942-43</a:t>
            </a:r>
          </a:p>
        </p:txBody>
      </p:sp>
      <p:cxnSp>
        <p:nvCxnSpPr>
          <p:cNvPr id="195" name="Connecteur droit avec flèche 194">
            <a:extLst>
              <a:ext uri="{FF2B5EF4-FFF2-40B4-BE49-F238E27FC236}">
                <a16:creationId xmlns:a16="http://schemas.microsoft.com/office/drawing/2014/main" id="{2C196188-CBDD-09FC-C384-A15692865C95}"/>
              </a:ext>
            </a:extLst>
          </p:cNvPr>
          <p:cNvCxnSpPr>
            <a:cxnSpLocks/>
            <a:stCxn id="205" idx="2"/>
            <a:endCxn id="194" idx="0"/>
          </p:cNvCxnSpPr>
          <p:nvPr/>
        </p:nvCxnSpPr>
        <p:spPr>
          <a:xfrm>
            <a:off x="7602985" y="6247561"/>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6" name="Rectangle 195">
            <a:extLst>
              <a:ext uri="{FF2B5EF4-FFF2-40B4-BE49-F238E27FC236}">
                <a16:creationId xmlns:a16="http://schemas.microsoft.com/office/drawing/2014/main" id="{E7D94C11-721F-FDAA-7B30-2A87CFB0E152}"/>
              </a:ext>
            </a:extLst>
          </p:cNvPr>
          <p:cNvSpPr/>
          <p:nvPr/>
        </p:nvSpPr>
        <p:spPr>
          <a:xfrm>
            <a:off x="9022531"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endParaRPr lang="fr-FR" sz="900" dirty="0">
              <a:solidFill>
                <a:schemeClr val="tx1"/>
              </a:solidFill>
            </a:endParaRPr>
          </a:p>
        </p:txBody>
      </p:sp>
      <p:sp>
        <p:nvSpPr>
          <p:cNvPr id="197" name="Rectangle 196">
            <a:extLst>
              <a:ext uri="{FF2B5EF4-FFF2-40B4-BE49-F238E27FC236}">
                <a16:creationId xmlns:a16="http://schemas.microsoft.com/office/drawing/2014/main" id="{E74042ED-0276-9364-93A2-23C6776E940A}"/>
              </a:ext>
            </a:extLst>
          </p:cNvPr>
          <p:cNvSpPr/>
          <p:nvPr/>
        </p:nvSpPr>
        <p:spPr>
          <a:xfrm>
            <a:off x="9022531" y="275206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Turki</a:t>
            </a:r>
            <a:endParaRPr lang="fr-FR" sz="900" dirty="0">
              <a:solidFill>
                <a:schemeClr val="tx1"/>
              </a:solidFill>
            </a:endParaRPr>
          </a:p>
        </p:txBody>
      </p:sp>
      <p:cxnSp>
        <p:nvCxnSpPr>
          <p:cNvPr id="198" name="Connecteur : en angle 197">
            <a:extLst>
              <a:ext uri="{FF2B5EF4-FFF2-40B4-BE49-F238E27FC236}">
                <a16:creationId xmlns:a16="http://schemas.microsoft.com/office/drawing/2014/main" id="{D74C010A-2D37-F6DE-98C8-DC8FC8B50623}"/>
              </a:ext>
            </a:extLst>
          </p:cNvPr>
          <p:cNvCxnSpPr>
            <a:cxnSpLocks/>
            <a:stCxn id="197" idx="2"/>
            <a:endCxn id="179" idx="0"/>
          </p:cNvCxnSpPr>
          <p:nvPr/>
        </p:nvCxnSpPr>
        <p:spPr>
          <a:xfrm rot="16200000" flipH="1">
            <a:off x="9856860" y="2745565"/>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Connecteur droit avec flèche 198">
            <a:extLst>
              <a:ext uri="{FF2B5EF4-FFF2-40B4-BE49-F238E27FC236}">
                <a16:creationId xmlns:a16="http://schemas.microsoft.com/office/drawing/2014/main" id="{BB7CFD3A-8AAC-498F-E0E7-0064609DB06E}"/>
              </a:ext>
            </a:extLst>
          </p:cNvPr>
          <p:cNvCxnSpPr>
            <a:cxnSpLocks/>
            <a:stCxn id="197" idx="2"/>
            <a:endCxn id="196" idx="0"/>
          </p:cNvCxnSpPr>
          <p:nvPr/>
        </p:nvCxnSpPr>
        <p:spPr>
          <a:xfrm>
            <a:off x="9456206" y="3146220"/>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0" name="Rectangle 199">
            <a:extLst>
              <a:ext uri="{FF2B5EF4-FFF2-40B4-BE49-F238E27FC236}">
                <a16:creationId xmlns:a16="http://schemas.microsoft.com/office/drawing/2014/main" id="{74535549-715C-405B-E9C1-1ED3B8947A4D}"/>
              </a:ext>
            </a:extLst>
          </p:cNvPr>
          <p:cNvSpPr/>
          <p:nvPr/>
        </p:nvSpPr>
        <p:spPr>
          <a:xfrm>
            <a:off x="9037363"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1735-56</a:t>
            </a:r>
          </a:p>
        </p:txBody>
      </p:sp>
      <p:cxnSp>
        <p:nvCxnSpPr>
          <p:cNvPr id="201" name="Connecteur droit avec flèche 200">
            <a:extLst>
              <a:ext uri="{FF2B5EF4-FFF2-40B4-BE49-F238E27FC236}">
                <a16:creationId xmlns:a16="http://schemas.microsoft.com/office/drawing/2014/main" id="{AA494175-3DD8-4C63-C2DD-4C3F476A578D}"/>
              </a:ext>
            </a:extLst>
          </p:cNvPr>
          <p:cNvCxnSpPr>
            <a:cxnSpLocks/>
            <a:stCxn id="196" idx="2"/>
            <a:endCxn id="200" idx="0"/>
          </p:cNvCxnSpPr>
          <p:nvPr/>
        </p:nvCxnSpPr>
        <p:spPr>
          <a:xfrm>
            <a:off x="9456206" y="3661333"/>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2" name="Rectangle 201">
            <a:extLst>
              <a:ext uri="{FF2B5EF4-FFF2-40B4-BE49-F238E27FC236}">
                <a16:creationId xmlns:a16="http://schemas.microsoft.com/office/drawing/2014/main" id="{C4DA6D83-7A95-B625-72FD-6EEFF6ED07A7}"/>
              </a:ext>
            </a:extLst>
          </p:cNvPr>
          <p:cNvSpPr/>
          <p:nvPr/>
        </p:nvSpPr>
        <p:spPr>
          <a:xfrm>
            <a:off x="7169310"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a:p>
            <a:pPr algn="ctr">
              <a:defRPr/>
            </a:pPr>
            <a:r>
              <a:rPr lang="fr-FR" sz="800" dirty="0">
                <a:solidFill>
                  <a:schemeClr val="tx1"/>
                </a:solidFill>
              </a:rPr>
              <a:t>1855-59</a:t>
            </a:r>
          </a:p>
        </p:txBody>
      </p:sp>
      <p:sp>
        <p:nvSpPr>
          <p:cNvPr id="203" name="Rectangle 202">
            <a:extLst>
              <a:ext uri="{FF2B5EF4-FFF2-40B4-BE49-F238E27FC236}">
                <a16:creationId xmlns:a16="http://schemas.microsoft.com/office/drawing/2014/main" id="{88AE792F-B157-A618-C70A-A240CC1FE308}"/>
              </a:ext>
            </a:extLst>
          </p:cNvPr>
          <p:cNvSpPr/>
          <p:nvPr/>
        </p:nvSpPr>
        <p:spPr>
          <a:xfrm>
            <a:off x="9944797" y="5376767"/>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Sadok</a:t>
            </a:r>
          </a:p>
          <a:p>
            <a:pPr algn="ctr">
              <a:defRPr/>
            </a:pPr>
            <a:r>
              <a:rPr lang="fr-FR" sz="800" dirty="0">
                <a:solidFill>
                  <a:schemeClr val="tx1"/>
                </a:solidFill>
              </a:rPr>
              <a:t>1859-82</a:t>
            </a:r>
          </a:p>
        </p:txBody>
      </p:sp>
      <p:cxnSp>
        <p:nvCxnSpPr>
          <p:cNvPr id="204" name="Connecteur : en angle 203">
            <a:extLst>
              <a:ext uri="{FF2B5EF4-FFF2-40B4-BE49-F238E27FC236}">
                <a16:creationId xmlns:a16="http://schemas.microsoft.com/office/drawing/2014/main" id="{B2DA86A1-C25E-9F85-8A74-89E505D2B2EB}"/>
              </a:ext>
            </a:extLst>
          </p:cNvPr>
          <p:cNvCxnSpPr>
            <a:cxnSpLocks/>
            <a:stCxn id="188" idx="2"/>
            <a:endCxn id="192" idx="0"/>
          </p:cNvCxnSpPr>
          <p:nvPr/>
        </p:nvCxnSpPr>
        <p:spPr>
          <a:xfrm rot="5400000">
            <a:off x="9830498" y="4822737"/>
            <a:ext cx="181100"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5" name="Rectangle 204">
            <a:extLst>
              <a:ext uri="{FF2B5EF4-FFF2-40B4-BE49-F238E27FC236}">
                <a16:creationId xmlns:a16="http://schemas.microsoft.com/office/drawing/2014/main" id="{60942D68-95B3-CA50-8B82-EA817F76563B}"/>
              </a:ext>
            </a:extLst>
          </p:cNvPr>
          <p:cNvSpPr/>
          <p:nvPr/>
        </p:nvSpPr>
        <p:spPr>
          <a:xfrm>
            <a:off x="7169310" y="5853406"/>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Naceur</a:t>
            </a:r>
          </a:p>
          <a:p>
            <a:pPr algn="ctr">
              <a:defRPr/>
            </a:pPr>
            <a:r>
              <a:rPr lang="fr-FR" sz="800" dirty="0">
                <a:solidFill>
                  <a:schemeClr val="tx1"/>
                </a:solidFill>
              </a:rPr>
              <a:t>1906-22</a:t>
            </a:r>
          </a:p>
        </p:txBody>
      </p:sp>
      <p:cxnSp>
        <p:nvCxnSpPr>
          <p:cNvPr id="206" name="Connecteur droit avec flèche 205">
            <a:extLst>
              <a:ext uri="{FF2B5EF4-FFF2-40B4-BE49-F238E27FC236}">
                <a16:creationId xmlns:a16="http://schemas.microsoft.com/office/drawing/2014/main" id="{318E1513-D8B4-8B0A-A933-AD8C5ABCCCCD}"/>
              </a:ext>
            </a:extLst>
          </p:cNvPr>
          <p:cNvCxnSpPr>
            <a:cxnSpLocks/>
            <a:stCxn id="202" idx="2"/>
            <a:endCxn id="205" idx="0"/>
          </p:cNvCxnSpPr>
          <p:nvPr/>
        </p:nvCxnSpPr>
        <p:spPr>
          <a:xfrm>
            <a:off x="7602985" y="5770922"/>
            <a:ext cx="0" cy="8248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7" name="Connecteur droit avec flèche 206">
            <a:extLst>
              <a:ext uri="{FF2B5EF4-FFF2-40B4-BE49-F238E27FC236}">
                <a16:creationId xmlns:a16="http://schemas.microsoft.com/office/drawing/2014/main" id="{A729EB5E-88E6-0D03-ADEC-38DE41CB629D}"/>
              </a:ext>
            </a:extLst>
          </p:cNvPr>
          <p:cNvCxnSpPr>
            <a:cxnSpLocks/>
            <a:stCxn id="192" idx="2"/>
            <a:endCxn id="193" idx="0"/>
          </p:cNvCxnSpPr>
          <p:nvPr/>
        </p:nvCxnSpPr>
        <p:spPr>
          <a:xfrm>
            <a:off x="9456206" y="5772283"/>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8" name="Rectangle 207">
            <a:extLst>
              <a:ext uri="{FF2B5EF4-FFF2-40B4-BE49-F238E27FC236}">
                <a16:creationId xmlns:a16="http://schemas.microsoft.com/office/drawing/2014/main" id="{627A23F5-D05E-5406-F73F-A5A53307BDF5}"/>
              </a:ext>
            </a:extLst>
          </p:cNvPr>
          <p:cNvSpPr/>
          <p:nvPr/>
        </p:nvSpPr>
        <p:spPr>
          <a:xfrm>
            <a:off x="8098992" y="537676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p:txBody>
      </p:sp>
      <p:cxnSp>
        <p:nvCxnSpPr>
          <p:cNvPr id="209" name="Connecteur : en angle 208">
            <a:extLst>
              <a:ext uri="{FF2B5EF4-FFF2-40B4-BE49-F238E27FC236}">
                <a16:creationId xmlns:a16="http://schemas.microsoft.com/office/drawing/2014/main" id="{624D45BF-A6BC-7655-D712-1216AE604804}"/>
              </a:ext>
            </a:extLst>
          </p:cNvPr>
          <p:cNvCxnSpPr>
            <a:cxnSpLocks/>
            <a:stCxn id="188" idx="2"/>
            <a:endCxn id="208" idx="0"/>
          </p:cNvCxnSpPr>
          <p:nvPr/>
        </p:nvCxnSpPr>
        <p:spPr>
          <a:xfrm rot="5400000">
            <a:off x="9369408" y="4360287"/>
            <a:ext cx="179740" cy="185322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0" name="Rectangle 209">
            <a:extLst>
              <a:ext uri="{FF2B5EF4-FFF2-40B4-BE49-F238E27FC236}">
                <a16:creationId xmlns:a16="http://schemas.microsoft.com/office/drawing/2014/main" id="{84B7976C-D49C-FE93-57C1-6B037CF087B8}"/>
              </a:ext>
            </a:extLst>
          </p:cNvPr>
          <p:cNvSpPr/>
          <p:nvPr/>
        </p:nvSpPr>
        <p:spPr>
          <a:xfrm>
            <a:off x="8098992" y="585233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Habib</a:t>
            </a:r>
          </a:p>
          <a:p>
            <a:pPr algn="ctr">
              <a:defRPr/>
            </a:pPr>
            <a:r>
              <a:rPr lang="fr-FR" sz="800" dirty="0">
                <a:solidFill>
                  <a:schemeClr val="tx1"/>
                </a:solidFill>
              </a:rPr>
              <a:t>1922-29</a:t>
            </a:r>
          </a:p>
        </p:txBody>
      </p:sp>
      <p:cxnSp>
        <p:nvCxnSpPr>
          <p:cNvPr id="211" name="Connecteur droit avec flèche 210">
            <a:extLst>
              <a:ext uri="{FF2B5EF4-FFF2-40B4-BE49-F238E27FC236}">
                <a16:creationId xmlns:a16="http://schemas.microsoft.com/office/drawing/2014/main" id="{483E986F-4301-2117-18FF-4F5CD1AEB6B2}"/>
              </a:ext>
            </a:extLst>
          </p:cNvPr>
          <p:cNvCxnSpPr>
            <a:cxnSpLocks/>
            <a:stCxn id="208" idx="2"/>
            <a:endCxn id="210" idx="0"/>
          </p:cNvCxnSpPr>
          <p:nvPr/>
        </p:nvCxnSpPr>
        <p:spPr>
          <a:xfrm>
            <a:off x="8532667" y="5770923"/>
            <a:ext cx="0" cy="8141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2" name="Rectangle 211">
            <a:extLst>
              <a:ext uri="{FF2B5EF4-FFF2-40B4-BE49-F238E27FC236}">
                <a16:creationId xmlns:a16="http://schemas.microsoft.com/office/drawing/2014/main" id="{74DE493D-7365-64D8-FD14-62490A36F5F2}"/>
              </a:ext>
            </a:extLst>
          </p:cNvPr>
          <p:cNvSpPr/>
          <p:nvPr/>
        </p:nvSpPr>
        <p:spPr>
          <a:xfrm>
            <a:off x="9952214"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II</a:t>
            </a:r>
          </a:p>
          <a:p>
            <a:pPr algn="ctr">
              <a:defRPr/>
            </a:pPr>
            <a:r>
              <a:rPr lang="fr-FR" sz="800" dirty="0">
                <a:solidFill>
                  <a:schemeClr val="tx1"/>
                </a:solidFill>
              </a:rPr>
              <a:t>1929-42</a:t>
            </a:r>
          </a:p>
        </p:txBody>
      </p:sp>
      <p:cxnSp>
        <p:nvCxnSpPr>
          <p:cNvPr id="213" name="Connecteur : en angle 212">
            <a:extLst>
              <a:ext uri="{FF2B5EF4-FFF2-40B4-BE49-F238E27FC236}">
                <a16:creationId xmlns:a16="http://schemas.microsoft.com/office/drawing/2014/main" id="{2A3F001D-ECAA-7D69-0882-2758869B4E3B}"/>
              </a:ext>
            </a:extLst>
          </p:cNvPr>
          <p:cNvCxnSpPr>
            <a:cxnSpLocks/>
            <a:stCxn id="192" idx="2"/>
            <a:endCxn id="212" idx="0"/>
          </p:cNvCxnSpPr>
          <p:nvPr/>
        </p:nvCxnSpPr>
        <p:spPr>
          <a:xfrm rot="16200000" flipH="1">
            <a:off x="9882237" y="5346251"/>
            <a:ext cx="77621"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4" name="Rectangle 213">
            <a:extLst>
              <a:ext uri="{FF2B5EF4-FFF2-40B4-BE49-F238E27FC236}">
                <a16:creationId xmlns:a16="http://schemas.microsoft.com/office/drawing/2014/main" id="{4BCD3720-9331-6A26-56FA-D9230F5386CD}"/>
              </a:ext>
            </a:extLst>
          </p:cNvPr>
          <p:cNvSpPr/>
          <p:nvPr/>
        </p:nvSpPr>
        <p:spPr>
          <a:xfrm>
            <a:off x="8098992" y="632411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Lamine</a:t>
            </a:r>
          </a:p>
          <a:p>
            <a:pPr algn="ctr">
              <a:defRPr/>
            </a:pPr>
            <a:r>
              <a:rPr lang="fr-FR" sz="800" dirty="0">
                <a:solidFill>
                  <a:schemeClr val="tx1"/>
                </a:solidFill>
              </a:rPr>
              <a:t>1943-57</a:t>
            </a:r>
          </a:p>
        </p:txBody>
      </p:sp>
      <p:cxnSp>
        <p:nvCxnSpPr>
          <p:cNvPr id="215" name="Connecteur droit avec flèche 214">
            <a:extLst>
              <a:ext uri="{FF2B5EF4-FFF2-40B4-BE49-F238E27FC236}">
                <a16:creationId xmlns:a16="http://schemas.microsoft.com/office/drawing/2014/main" id="{7CD3A5E1-0CBB-F033-6395-35D66695EEFC}"/>
              </a:ext>
            </a:extLst>
          </p:cNvPr>
          <p:cNvCxnSpPr>
            <a:cxnSpLocks/>
            <a:stCxn id="210" idx="2"/>
            <a:endCxn id="214" idx="0"/>
          </p:cNvCxnSpPr>
          <p:nvPr/>
        </p:nvCxnSpPr>
        <p:spPr>
          <a:xfrm>
            <a:off x="8532667" y="6246490"/>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cteur : en angle 215">
            <a:extLst>
              <a:ext uri="{FF2B5EF4-FFF2-40B4-BE49-F238E27FC236}">
                <a16:creationId xmlns:a16="http://schemas.microsoft.com/office/drawing/2014/main" id="{20D942C3-E7ED-81BC-CE1A-9041454FF79F}"/>
              </a:ext>
            </a:extLst>
          </p:cNvPr>
          <p:cNvCxnSpPr>
            <a:cxnSpLocks/>
            <a:stCxn id="188" idx="2"/>
            <a:endCxn id="202" idx="0"/>
          </p:cNvCxnSpPr>
          <p:nvPr/>
        </p:nvCxnSpPr>
        <p:spPr>
          <a:xfrm rot="5400000">
            <a:off x="8904568" y="3895445"/>
            <a:ext cx="179739" cy="278290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Connecteur droit avec flèche 216">
            <a:extLst>
              <a:ext uri="{FF2B5EF4-FFF2-40B4-BE49-F238E27FC236}">
                <a16:creationId xmlns:a16="http://schemas.microsoft.com/office/drawing/2014/main" id="{1A8ABA41-037E-4B33-377B-A65895B77943}"/>
              </a:ext>
            </a:extLst>
          </p:cNvPr>
          <p:cNvCxnSpPr>
            <a:cxnSpLocks/>
            <a:stCxn id="188" idx="2"/>
            <a:endCxn id="203" idx="0"/>
          </p:cNvCxnSpPr>
          <p:nvPr/>
        </p:nvCxnSpPr>
        <p:spPr>
          <a:xfrm flipH="1">
            <a:off x="10378472" y="5197028"/>
            <a:ext cx="7417" cy="17973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8" name="Rectangle 217">
            <a:extLst>
              <a:ext uri="{FF2B5EF4-FFF2-40B4-BE49-F238E27FC236}">
                <a16:creationId xmlns:a16="http://schemas.microsoft.com/office/drawing/2014/main" id="{8CE2CCFD-8AC5-9599-9854-E04BABF88F46}"/>
              </a:ext>
            </a:extLst>
          </p:cNvPr>
          <p:cNvSpPr/>
          <p:nvPr/>
        </p:nvSpPr>
        <p:spPr>
          <a:xfrm>
            <a:off x="10881896" y="5371349"/>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1837-55</a:t>
            </a:r>
          </a:p>
        </p:txBody>
      </p:sp>
      <p:cxnSp>
        <p:nvCxnSpPr>
          <p:cNvPr id="219" name="Connecteur droit avec flèche 218">
            <a:extLst>
              <a:ext uri="{FF2B5EF4-FFF2-40B4-BE49-F238E27FC236}">
                <a16:creationId xmlns:a16="http://schemas.microsoft.com/office/drawing/2014/main" id="{786F4921-29EA-3478-E1E2-DCFFE11B4BEF}"/>
              </a:ext>
            </a:extLst>
          </p:cNvPr>
          <p:cNvCxnSpPr>
            <a:cxnSpLocks/>
            <a:stCxn id="191" idx="2"/>
            <a:endCxn id="218" idx="0"/>
          </p:cNvCxnSpPr>
          <p:nvPr/>
        </p:nvCxnSpPr>
        <p:spPr>
          <a:xfrm>
            <a:off x="11309428" y="5197028"/>
            <a:ext cx="6143"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9112869-CAC2-5ADF-53AC-E697DCF4116C}"/>
              </a:ext>
            </a:extLst>
          </p:cNvPr>
          <p:cNvSpPr/>
          <p:nvPr/>
        </p:nvSpPr>
        <p:spPr>
          <a:xfrm>
            <a:off x="10875753" y="3011775"/>
            <a:ext cx="867351" cy="610936"/>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TUNIS</a:t>
            </a:r>
          </a:p>
          <a:p>
            <a:pPr algn="ctr" eaLnBrk="1" hangingPunct="1">
              <a:defRPr/>
            </a:pPr>
            <a:r>
              <a:rPr lang="fr-FR" sz="1100" b="1" dirty="0">
                <a:solidFill>
                  <a:schemeClr val="tx1"/>
                </a:solidFill>
              </a:rPr>
              <a:t>Husseinites</a:t>
            </a:r>
          </a:p>
          <a:p>
            <a:pPr algn="ctr" eaLnBrk="1" hangingPunct="1">
              <a:defRPr/>
            </a:pPr>
            <a:r>
              <a:rPr lang="fr-FR" sz="1100" dirty="0">
                <a:solidFill>
                  <a:schemeClr val="tx1"/>
                </a:solidFill>
              </a:rPr>
              <a:t>1705-1957</a:t>
            </a:r>
          </a:p>
        </p:txBody>
      </p:sp>
    </p:spTree>
    <p:extLst>
      <p:ext uri="{BB962C8B-B14F-4D97-AF65-F5344CB8AC3E}">
        <p14:creationId xmlns:p14="http://schemas.microsoft.com/office/powerpoint/2010/main" val="3428662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5890E-7767-A07A-EEDC-6EBF1A6C771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F5ED90E-65F0-59EE-668C-47FB276CADA2}"/>
              </a:ext>
            </a:extLst>
          </p:cNvPr>
          <p:cNvSpPr/>
          <p:nvPr/>
        </p:nvSpPr>
        <p:spPr>
          <a:xfrm>
            <a:off x="75219" y="138665"/>
            <a:ext cx="6398135" cy="6324808"/>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t>1863-1869 : Sous Sadok Bey : Coûteux emprunts, banqueroute de l’Etat et mise sous tutelle financière de la France</a:t>
            </a:r>
          </a:p>
          <a:p>
            <a:endParaRPr lang="fr-FR" sz="1500" dirty="0"/>
          </a:p>
          <a:p>
            <a:r>
              <a:rPr lang="fr-FR" sz="1500" b="1" dirty="0"/>
              <a:t>4)</a:t>
            </a:r>
            <a:r>
              <a:rPr lang="fr-FR" sz="1500" dirty="0"/>
              <a:t> 1867 : La banqueroute…</a:t>
            </a:r>
          </a:p>
          <a:p>
            <a:r>
              <a:rPr lang="fr-FR" sz="1500" dirty="0"/>
              <a:t>*Pressé de se procurer des devises, Sadok Bey privilégie les exportations agricoles ; NB : Dans un contexte d’épidémies et de famine ; </a:t>
            </a:r>
            <a:r>
              <a:rPr lang="fr-FR" sz="1500" b="1" dirty="0"/>
              <a:t>Et enfin…</a:t>
            </a:r>
          </a:p>
          <a:p>
            <a:endParaRPr lang="fr-FR" sz="1500" dirty="0"/>
          </a:p>
          <a:p>
            <a:r>
              <a:rPr lang="fr-FR" sz="1500" b="1" dirty="0"/>
              <a:t>5)</a:t>
            </a:r>
            <a:r>
              <a:rPr lang="fr-FR" sz="1500" dirty="0"/>
              <a:t> Juillet 1869 : </a:t>
            </a:r>
            <a:r>
              <a:rPr lang="fr-FR" sz="1600" dirty="0"/>
              <a:t>Incapable de rembourser ses créanciers, Sadok Bey</a:t>
            </a:r>
          </a:p>
          <a:p>
            <a:r>
              <a:rPr lang="fr-FR" sz="1600" dirty="0"/>
              <a:t>Doit accepter la création d’u</a:t>
            </a:r>
            <a:r>
              <a:rPr lang="fr-FR" sz="1500" dirty="0"/>
              <a:t>ne commission financière internationale</a:t>
            </a:r>
          </a:p>
          <a:p>
            <a:r>
              <a:rPr lang="fr-FR" sz="1500" dirty="0"/>
              <a:t>NB : La Tunisie, 1</a:t>
            </a:r>
            <a:r>
              <a:rPr lang="fr-FR" sz="1500" baseline="30000" dirty="0"/>
              <a:t>er</a:t>
            </a:r>
            <a:r>
              <a:rPr lang="fr-FR" sz="1500" dirty="0"/>
              <a:t> Etat </a:t>
            </a:r>
            <a:r>
              <a:rPr lang="fr-FR" sz="1500" i="1" dirty="0"/>
              <a:t>oriental</a:t>
            </a:r>
            <a:r>
              <a:rPr lang="fr-FR" sz="1500" dirty="0"/>
              <a:t> à subir cela…</a:t>
            </a:r>
          </a:p>
          <a:p>
            <a:endParaRPr lang="fr-FR" sz="1500" dirty="0"/>
          </a:p>
          <a:p>
            <a:r>
              <a:rPr lang="fr-FR" sz="1500" dirty="0"/>
              <a:t>*Commission présidée par le vizir </a:t>
            </a:r>
            <a:r>
              <a:rPr lang="fr-FR" sz="1500" i="1" dirty="0"/>
              <a:t>mamelouk</a:t>
            </a:r>
            <a:r>
              <a:rPr lang="fr-FR" sz="1500" dirty="0"/>
              <a:t> </a:t>
            </a:r>
            <a:r>
              <a:rPr lang="fr-FR" sz="1500" u="sng" dirty="0" err="1"/>
              <a:t>Kheïr</a:t>
            </a:r>
            <a:r>
              <a:rPr lang="fr-FR" sz="1500" u="sng" dirty="0"/>
              <a:t> </a:t>
            </a:r>
            <a:r>
              <a:rPr lang="fr-FR" sz="1500" u="sng" dirty="0" err="1"/>
              <a:t>ed-Din</a:t>
            </a:r>
            <a:endParaRPr lang="fr-FR" sz="1500" u="sng" dirty="0"/>
          </a:p>
          <a:p>
            <a:r>
              <a:rPr lang="fr-FR" sz="1500" dirty="0"/>
              <a:t>Mais dominée par le Français Victor </a:t>
            </a:r>
            <a:r>
              <a:rPr lang="fr-FR" sz="1500" dirty="0" err="1"/>
              <a:t>Villet</a:t>
            </a:r>
            <a:endParaRPr lang="fr-FR" sz="1500" dirty="0"/>
          </a:p>
          <a:p>
            <a:r>
              <a:rPr lang="fr-FR" sz="1500" dirty="0"/>
              <a:t>Et des représentants étrangers : Deux Français, deux GB et deux Italiens</a:t>
            </a:r>
          </a:p>
          <a:p>
            <a:endParaRPr lang="fr-FR" sz="1500" dirty="0"/>
          </a:p>
          <a:p>
            <a:r>
              <a:rPr lang="fr-FR" sz="1500" dirty="0"/>
              <a:t>*La commission établit la dette à 125 millions de </a:t>
            </a:r>
            <a:r>
              <a:rPr lang="fr-FR" sz="1500" dirty="0" err="1"/>
              <a:t>francs-or</a:t>
            </a:r>
            <a:endParaRPr lang="fr-FR" sz="1500" dirty="0"/>
          </a:p>
          <a:p>
            <a:r>
              <a:rPr lang="fr-FR" sz="1500" dirty="0"/>
              <a:t>Et pour gager un nouvel emprunt indispensable (sic) à 5%</a:t>
            </a:r>
          </a:p>
          <a:p>
            <a:r>
              <a:rPr lang="fr-FR" sz="1500" dirty="0"/>
              <a:t>- Le bey doit livrer la moitié de ses revenus ; Et…</a:t>
            </a:r>
          </a:p>
          <a:p>
            <a:r>
              <a:rPr lang="fr-FR" sz="1500" dirty="0"/>
              <a:t>- La commission percevra tous les revenus de l’Etat (art. 9)</a:t>
            </a:r>
          </a:p>
          <a:p>
            <a:r>
              <a:rPr lang="fr-FR" sz="1400" dirty="0">
                <a:solidFill>
                  <a:srgbClr val="FF0000"/>
                </a:solidFill>
              </a:rPr>
              <a:t>NB : </a:t>
            </a:r>
            <a:r>
              <a:rPr lang="fr-FR" sz="1400" u="sng" dirty="0">
                <a:solidFill>
                  <a:srgbClr val="FF0000"/>
                </a:solidFill>
              </a:rPr>
              <a:t>Entretemps</a:t>
            </a:r>
            <a:r>
              <a:rPr lang="fr-FR" sz="1400" dirty="0">
                <a:solidFill>
                  <a:srgbClr val="FF0000"/>
                </a:solidFill>
              </a:rPr>
              <a:t>, en bourse, Erlanger a acheté des titres à 150 francs revendu 500</a:t>
            </a:r>
          </a:p>
          <a:p>
            <a:r>
              <a:rPr lang="fr-FR" sz="1400" dirty="0">
                <a:solidFill>
                  <a:srgbClr val="FF0000"/>
                </a:solidFill>
              </a:rPr>
              <a:t>Ce qui inspirera Maupassant dans </a:t>
            </a:r>
            <a:r>
              <a:rPr lang="fr-FR" sz="1400" i="1" dirty="0">
                <a:solidFill>
                  <a:srgbClr val="FF0000"/>
                </a:solidFill>
              </a:rPr>
              <a:t>Bel-Ami</a:t>
            </a:r>
          </a:p>
          <a:p>
            <a:endParaRPr lang="fr-FR" sz="1500" dirty="0"/>
          </a:p>
          <a:p>
            <a:r>
              <a:rPr lang="fr-FR" sz="1500" dirty="0"/>
              <a:t>*</a:t>
            </a:r>
            <a:r>
              <a:rPr lang="fr-FR" sz="1500" i="1" dirty="0"/>
              <a:t>Ainsi est rôdé le mécanisme financier qui, bientôt, sera appliqué aux Etats égyptien et ottoman et qui inaugure une sorte de protectorat à peine déguisé.</a:t>
            </a:r>
            <a:r>
              <a:rPr lang="fr-FR" sz="1500" dirty="0"/>
              <a:t> Le Maghreb, Daniel Rivet, p. 149</a:t>
            </a:r>
          </a:p>
          <a:p>
            <a:endParaRPr lang="fr-FR" sz="1500" dirty="0"/>
          </a:p>
          <a:p>
            <a:r>
              <a:rPr lang="fr-FR" sz="1500" b="1" dirty="0"/>
              <a:t>*Epilogue…</a:t>
            </a:r>
          </a:p>
        </p:txBody>
      </p:sp>
      <p:pic>
        <p:nvPicPr>
          <p:cNvPr id="173" name="Image 172">
            <a:extLst>
              <a:ext uri="{FF2B5EF4-FFF2-40B4-BE49-F238E27FC236}">
                <a16:creationId xmlns:a16="http://schemas.microsoft.com/office/drawing/2014/main" id="{FF77104D-8FE9-C3A9-EFDE-EE4A9BE1290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2599" t="24727" r="2776" b="49809"/>
          <a:stretch>
            <a:fillRect/>
          </a:stretch>
        </p:blipFill>
        <p:spPr>
          <a:xfrm rot="16200000">
            <a:off x="6702136" y="27015"/>
            <a:ext cx="5225815" cy="5449113"/>
          </a:xfrm>
          <a:prstGeom prst="rect">
            <a:avLst/>
          </a:prstGeom>
          <a:ln w="38100">
            <a:solidFill>
              <a:schemeClr val="tx1"/>
            </a:solidFill>
          </a:ln>
        </p:spPr>
      </p:pic>
      <p:sp>
        <p:nvSpPr>
          <p:cNvPr id="174" name="Ellipse 173">
            <a:extLst>
              <a:ext uri="{FF2B5EF4-FFF2-40B4-BE49-F238E27FC236}">
                <a16:creationId xmlns:a16="http://schemas.microsoft.com/office/drawing/2014/main" id="{6C1B5D6C-E844-C814-1142-CAAF7E04BEA4}"/>
              </a:ext>
            </a:extLst>
          </p:cNvPr>
          <p:cNvSpPr/>
          <p:nvPr/>
        </p:nvSpPr>
        <p:spPr>
          <a:xfrm>
            <a:off x="10130836"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5" name="Ellipse 174">
            <a:extLst>
              <a:ext uri="{FF2B5EF4-FFF2-40B4-BE49-F238E27FC236}">
                <a16:creationId xmlns:a16="http://schemas.microsoft.com/office/drawing/2014/main" id="{0255D677-55FD-7235-5BBE-A253818CFFF5}"/>
              </a:ext>
            </a:extLst>
          </p:cNvPr>
          <p:cNvSpPr/>
          <p:nvPr/>
        </p:nvSpPr>
        <p:spPr>
          <a:xfrm>
            <a:off x="10720116" y="176690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6" name="Ellipse 175">
            <a:extLst>
              <a:ext uri="{FF2B5EF4-FFF2-40B4-BE49-F238E27FC236}">
                <a16:creationId xmlns:a16="http://schemas.microsoft.com/office/drawing/2014/main" id="{B30093C5-ED8C-7C21-2C3A-C3A949C40FEE}"/>
              </a:ext>
            </a:extLst>
          </p:cNvPr>
          <p:cNvSpPr/>
          <p:nvPr/>
        </p:nvSpPr>
        <p:spPr>
          <a:xfrm>
            <a:off x="8249541"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77" name="Rectangle 176">
            <a:extLst>
              <a:ext uri="{FF2B5EF4-FFF2-40B4-BE49-F238E27FC236}">
                <a16:creationId xmlns:a16="http://schemas.microsoft.com/office/drawing/2014/main" id="{EC9D7C96-24F9-751F-8DB9-D104B38990D1}"/>
              </a:ext>
            </a:extLst>
          </p:cNvPr>
          <p:cNvSpPr/>
          <p:nvPr/>
        </p:nvSpPr>
        <p:spPr>
          <a:xfrm>
            <a:off x="6590486" y="2651760"/>
            <a:ext cx="5449113" cy="4145198"/>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a:extLst>
              <a:ext uri="{FF2B5EF4-FFF2-40B4-BE49-F238E27FC236}">
                <a16:creationId xmlns:a16="http://schemas.microsoft.com/office/drawing/2014/main" id="{3ABECE03-4953-1B18-EA73-1F759F2870F6}"/>
              </a:ext>
            </a:extLst>
          </p:cNvPr>
          <p:cNvSpPr/>
          <p:nvPr/>
        </p:nvSpPr>
        <p:spPr>
          <a:xfrm>
            <a:off x="9944798"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a:solidFill>
                  <a:schemeClr val="tx1"/>
                </a:solidFill>
              </a:rPr>
              <a:t>Hussein</a:t>
            </a:r>
          </a:p>
          <a:p>
            <a:pPr algn="ctr">
              <a:defRPr/>
            </a:pPr>
            <a:r>
              <a:rPr lang="fr-FR" sz="900">
                <a:solidFill>
                  <a:schemeClr val="tx1"/>
                </a:solidFill>
              </a:rPr>
              <a:t>1705-35</a:t>
            </a:r>
            <a:endParaRPr lang="fr-FR" sz="1000" dirty="0">
              <a:solidFill>
                <a:schemeClr val="tx1"/>
              </a:solidFill>
            </a:endParaRPr>
          </a:p>
        </p:txBody>
      </p:sp>
      <p:sp>
        <p:nvSpPr>
          <p:cNvPr id="180" name="Rectangle 179">
            <a:extLst>
              <a:ext uri="{FF2B5EF4-FFF2-40B4-BE49-F238E27FC236}">
                <a16:creationId xmlns:a16="http://schemas.microsoft.com/office/drawing/2014/main" id="{7E319C9C-541E-F3B8-99B9-71A59AE0508B}"/>
              </a:ext>
            </a:extLst>
          </p:cNvPr>
          <p:cNvSpPr/>
          <p:nvPr/>
        </p:nvSpPr>
        <p:spPr>
          <a:xfrm>
            <a:off x="9952214" y="37674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Mohammed Rachid</a:t>
            </a:r>
          </a:p>
          <a:p>
            <a:pPr algn="ctr">
              <a:defRPr/>
            </a:pPr>
            <a:r>
              <a:rPr lang="fr-FR" sz="900" dirty="0">
                <a:solidFill>
                  <a:schemeClr val="tx1"/>
                </a:solidFill>
              </a:rPr>
              <a:t>1756-59</a:t>
            </a:r>
          </a:p>
        </p:txBody>
      </p:sp>
      <p:cxnSp>
        <p:nvCxnSpPr>
          <p:cNvPr id="181" name="Connecteur droit avec flèche 180">
            <a:extLst>
              <a:ext uri="{FF2B5EF4-FFF2-40B4-BE49-F238E27FC236}">
                <a16:creationId xmlns:a16="http://schemas.microsoft.com/office/drawing/2014/main" id="{8803F4CD-2633-68D9-751F-45ED6C15461E}"/>
              </a:ext>
            </a:extLst>
          </p:cNvPr>
          <p:cNvCxnSpPr>
            <a:cxnSpLocks/>
            <a:stCxn id="179" idx="2"/>
            <a:endCxn id="180" idx="0"/>
          </p:cNvCxnSpPr>
          <p:nvPr/>
        </p:nvCxnSpPr>
        <p:spPr>
          <a:xfrm>
            <a:off x="10378473" y="3661333"/>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2" name="Rectangle 181">
            <a:extLst>
              <a:ext uri="{FF2B5EF4-FFF2-40B4-BE49-F238E27FC236}">
                <a16:creationId xmlns:a16="http://schemas.microsoft.com/office/drawing/2014/main" id="{4822FE54-7ACB-9F62-934B-910418429DA0}"/>
              </a:ext>
            </a:extLst>
          </p:cNvPr>
          <p:cNvSpPr/>
          <p:nvPr/>
        </p:nvSpPr>
        <p:spPr>
          <a:xfrm>
            <a:off x="10867065"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Hammouda</a:t>
            </a:r>
          </a:p>
          <a:p>
            <a:pPr algn="ctr">
              <a:defRPr/>
            </a:pPr>
            <a:r>
              <a:rPr lang="fr-FR" sz="900" dirty="0">
                <a:solidFill>
                  <a:schemeClr val="tx1"/>
                </a:solidFill>
              </a:rPr>
              <a:t>1782-1814</a:t>
            </a:r>
          </a:p>
        </p:txBody>
      </p:sp>
      <p:cxnSp>
        <p:nvCxnSpPr>
          <p:cNvPr id="183" name="Connecteur droit avec flèche 182">
            <a:extLst>
              <a:ext uri="{FF2B5EF4-FFF2-40B4-BE49-F238E27FC236}">
                <a16:creationId xmlns:a16="http://schemas.microsoft.com/office/drawing/2014/main" id="{3D4A946B-FCFB-C47A-3AD0-98874B0832AA}"/>
              </a:ext>
            </a:extLst>
          </p:cNvPr>
          <p:cNvCxnSpPr>
            <a:cxnSpLocks/>
            <a:stCxn id="184" idx="2"/>
            <a:endCxn id="182" idx="0"/>
          </p:cNvCxnSpPr>
          <p:nvPr/>
        </p:nvCxnSpPr>
        <p:spPr>
          <a:xfrm>
            <a:off x="11300740" y="4161636"/>
            <a:ext cx="0" cy="7276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4" name="Rectangle 183">
            <a:extLst>
              <a:ext uri="{FF2B5EF4-FFF2-40B4-BE49-F238E27FC236}">
                <a16:creationId xmlns:a16="http://schemas.microsoft.com/office/drawing/2014/main" id="{F01ECD9F-69E8-79C1-E773-1424CB512E3E}"/>
              </a:ext>
            </a:extLst>
          </p:cNvPr>
          <p:cNvSpPr/>
          <p:nvPr/>
        </p:nvSpPr>
        <p:spPr>
          <a:xfrm>
            <a:off x="10867065"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II</a:t>
            </a:r>
          </a:p>
          <a:p>
            <a:pPr algn="ctr">
              <a:defRPr/>
            </a:pPr>
            <a:r>
              <a:rPr lang="fr-FR" sz="900" dirty="0">
                <a:solidFill>
                  <a:schemeClr val="tx1"/>
                </a:solidFill>
              </a:rPr>
              <a:t>1759-82</a:t>
            </a:r>
          </a:p>
        </p:txBody>
      </p:sp>
      <p:cxnSp>
        <p:nvCxnSpPr>
          <p:cNvPr id="185" name="Connecteur : en angle 184">
            <a:extLst>
              <a:ext uri="{FF2B5EF4-FFF2-40B4-BE49-F238E27FC236}">
                <a16:creationId xmlns:a16="http://schemas.microsoft.com/office/drawing/2014/main" id="{78D5012E-6333-57E9-F28F-F1DD4F963E24}"/>
              </a:ext>
            </a:extLst>
          </p:cNvPr>
          <p:cNvCxnSpPr>
            <a:cxnSpLocks/>
            <a:stCxn id="179" idx="2"/>
            <a:endCxn id="184" idx="0"/>
          </p:cNvCxnSpPr>
          <p:nvPr/>
        </p:nvCxnSpPr>
        <p:spPr>
          <a:xfrm rot="16200000" flipH="1">
            <a:off x="10786532" y="3253273"/>
            <a:ext cx="10614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 name="Rectangle 185">
            <a:extLst>
              <a:ext uri="{FF2B5EF4-FFF2-40B4-BE49-F238E27FC236}">
                <a16:creationId xmlns:a16="http://schemas.microsoft.com/office/drawing/2014/main" id="{7BAC31CA-9B31-7958-DFA4-0E23438333A1}"/>
              </a:ext>
            </a:extLst>
          </p:cNvPr>
          <p:cNvSpPr/>
          <p:nvPr/>
        </p:nvSpPr>
        <p:spPr>
          <a:xfrm>
            <a:off x="9952214"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Mahmoud</a:t>
            </a:r>
          </a:p>
          <a:p>
            <a:pPr algn="ctr">
              <a:defRPr/>
            </a:pPr>
            <a:r>
              <a:rPr lang="fr-FR" sz="800" dirty="0">
                <a:solidFill>
                  <a:schemeClr val="tx1"/>
                </a:solidFill>
              </a:rPr>
              <a:t>1814-24</a:t>
            </a:r>
            <a:endParaRPr lang="fr-FR" sz="900" dirty="0">
              <a:solidFill>
                <a:schemeClr val="tx1"/>
              </a:solidFill>
            </a:endParaRPr>
          </a:p>
        </p:txBody>
      </p:sp>
      <p:cxnSp>
        <p:nvCxnSpPr>
          <p:cNvPr id="187" name="Connecteur droit avec flèche 186">
            <a:extLst>
              <a:ext uri="{FF2B5EF4-FFF2-40B4-BE49-F238E27FC236}">
                <a16:creationId xmlns:a16="http://schemas.microsoft.com/office/drawing/2014/main" id="{A2138B22-FC5B-5464-6A70-4091108A1AC1}"/>
              </a:ext>
            </a:extLst>
          </p:cNvPr>
          <p:cNvCxnSpPr>
            <a:cxnSpLocks/>
            <a:stCxn id="180" idx="2"/>
            <a:endCxn id="186" idx="0"/>
          </p:cNvCxnSpPr>
          <p:nvPr/>
        </p:nvCxnSpPr>
        <p:spPr>
          <a:xfrm>
            <a:off x="10385889" y="4161637"/>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8" name="Rectangle 187">
            <a:extLst>
              <a:ext uri="{FF2B5EF4-FFF2-40B4-BE49-F238E27FC236}">
                <a16:creationId xmlns:a16="http://schemas.microsoft.com/office/drawing/2014/main" id="{F53487EB-299F-48E2-55A3-06461B1930A6}"/>
              </a:ext>
            </a:extLst>
          </p:cNvPr>
          <p:cNvSpPr/>
          <p:nvPr/>
        </p:nvSpPr>
        <p:spPr>
          <a:xfrm>
            <a:off x="9952214"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Hussein II</a:t>
            </a:r>
          </a:p>
          <a:p>
            <a:pPr algn="ctr">
              <a:defRPr/>
            </a:pPr>
            <a:r>
              <a:rPr lang="fr-FR" sz="800" dirty="0">
                <a:solidFill>
                  <a:schemeClr val="tx1"/>
                </a:solidFill>
              </a:rPr>
              <a:t>1824-35</a:t>
            </a:r>
          </a:p>
        </p:txBody>
      </p:sp>
      <p:cxnSp>
        <p:nvCxnSpPr>
          <p:cNvPr id="189" name="Connecteur droit avec flèche 188">
            <a:extLst>
              <a:ext uri="{FF2B5EF4-FFF2-40B4-BE49-F238E27FC236}">
                <a16:creationId xmlns:a16="http://schemas.microsoft.com/office/drawing/2014/main" id="{AB58F0F9-147C-AF2F-D8B4-BBB2EBBF01A4}"/>
              </a:ext>
            </a:extLst>
          </p:cNvPr>
          <p:cNvCxnSpPr>
            <a:cxnSpLocks/>
            <a:stCxn id="186" idx="2"/>
            <a:endCxn id="188" idx="0"/>
          </p:cNvCxnSpPr>
          <p:nvPr/>
        </p:nvCxnSpPr>
        <p:spPr>
          <a:xfrm>
            <a:off x="10385889" y="4628552"/>
            <a:ext cx="0"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0" name="Connecteur : en angle 189">
            <a:extLst>
              <a:ext uri="{FF2B5EF4-FFF2-40B4-BE49-F238E27FC236}">
                <a16:creationId xmlns:a16="http://schemas.microsoft.com/office/drawing/2014/main" id="{2A93ACE8-AD01-7DD0-A787-F7B7F2BD4558}"/>
              </a:ext>
            </a:extLst>
          </p:cNvPr>
          <p:cNvCxnSpPr>
            <a:cxnSpLocks/>
            <a:stCxn id="186" idx="2"/>
            <a:endCxn id="191" idx="0"/>
          </p:cNvCxnSpPr>
          <p:nvPr/>
        </p:nvCxnSpPr>
        <p:spPr>
          <a:xfrm rot="16200000" flipH="1">
            <a:off x="10760498" y="4253942"/>
            <a:ext cx="174321" cy="92353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1" name="Rectangle 190">
            <a:extLst>
              <a:ext uri="{FF2B5EF4-FFF2-40B4-BE49-F238E27FC236}">
                <a16:creationId xmlns:a16="http://schemas.microsoft.com/office/drawing/2014/main" id="{ECDA4050-FA2D-E387-6688-BD8A61C989BC}"/>
              </a:ext>
            </a:extLst>
          </p:cNvPr>
          <p:cNvSpPr/>
          <p:nvPr/>
        </p:nvSpPr>
        <p:spPr>
          <a:xfrm>
            <a:off x="10875753"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Moustapha</a:t>
            </a:r>
          </a:p>
          <a:p>
            <a:pPr algn="ctr">
              <a:defRPr/>
            </a:pPr>
            <a:r>
              <a:rPr lang="fr-FR" sz="800" dirty="0">
                <a:solidFill>
                  <a:schemeClr val="tx1"/>
                </a:solidFill>
              </a:rPr>
              <a:t>1835-37</a:t>
            </a:r>
          </a:p>
        </p:txBody>
      </p:sp>
      <p:sp>
        <p:nvSpPr>
          <p:cNvPr id="192" name="Rectangle 191">
            <a:extLst>
              <a:ext uri="{FF2B5EF4-FFF2-40B4-BE49-F238E27FC236}">
                <a16:creationId xmlns:a16="http://schemas.microsoft.com/office/drawing/2014/main" id="{CF3DF60A-83FF-9299-716F-95EE8CE98267}"/>
              </a:ext>
            </a:extLst>
          </p:cNvPr>
          <p:cNvSpPr/>
          <p:nvPr/>
        </p:nvSpPr>
        <p:spPr>
          <a:xfrm>
            <a:off x="9022531" y="537812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III</a:t>
            </a:r>
          </a:p>
          <a:p>
            <a:pPr algn="ctr">
              <a:defRPr/>
            </a:pPr>
            <a:r>
              <a:rPr lang="fr-FR" sz="800" dirty="0">
                <a:solidFill>
                  <a:schemeClr val="tx1"/>
                </a:solidFill>
              </a:rPr>
              <a:t>1882-1902</a:t>
            </a:r>
          </a:p>
        </p:txBody>
      </p:sp>
      <p:sp>
        <p:nvSpPr>
          <p:cNvPr id="193" name="Rectangle 192">
            <a:extLst>
              <a:ext uri="{FF2B5EF4-FFF2-40B4-BE49-F238E27FC236}">
                <a16:creationId xmlns:a16="http://schemas.microsoft.com/office/drawing/2014/main" id="{2C94B56C-4DB1-24DF-DEAE-C86EF882A6AD}"/>
              </a:ext>
            </a:extLst>
          </p:cNvPr>
          <p:cNvSpPr/>
          <p:nvPr/>
        </p:nvSpPr>
        <p:spPr>
          <a:xfrm>
            <a:off x="9022531"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Hédi</a:t>
            </a:r>
          </a:p>
          <a:p>
            <a:pPr algn="ctr">
              <a:defRPr/>
            </a:pPr>
            <a:r>
              <a:rPr lang="fr-FR" sz="800" dirty="0">
                <a:solidFill>
                  <a:schemeClr val="tx1"/>
                </a:solidFill>
              </a:rPr>
              <a:t>1902-06</a:t>
            </a:r>
          </a:p>
        </p:txBody>
      </p:sp>
      <p:sp>
        <p:nvSpPr>
          <p:cNvPr id="194" name="Rectangle 193">
            <a:extLst>
              <a:ext uri="{FF2B5EF4-FFF2-40B4-BE49-F238E27FC236}">
                <a16:creationId xmlns:a16="http://schemas.microsoft.com/office/drawing/2014/main" id="{3A71176C-7F33-9BCA-9DE6-A87B81FA74D0}"/>
              </a:ext>
            </a:extLst>
          </p:cNvPr>
          <p:cNvSpPr/>
          <p:nvPr/>
        </p:nvSpPr>
        <p:spPr>
          <a:xfrm>
            <a:off x="7169310" y="63251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Moncef</a:t>
            </a:r>
          </a:p>
          <a:p>
            <a:pPr algn="ctr">
              <a:defRPr/>
            </a:pPr>
            <a:r>
              <a:rPr lang="fr-FR" sz="800" dirty="0">
                <a:solidFill>
                  <a:schemeClr val="tx1"/>
                </a:solidFill>
              </a:rPr>
              <a:t>1942-43</a:t>
            </a:r>
          </a:p>
        </p:txBody>
      </p:sp>
      <p:cxnSp>
        <p:nvCxnSpPr>
          <p:cNvPr id="195" name="Connecteur droit avec flèche 194">
            <a:extLst>
              <a:ext uri="{FF2B5EF4-FFF2-40B4-BE49-F238E27FC236}">
                <a16:creationId xmlns:a16="http://schemas.microsoft.com/office/drawing/2014/main" id="{CFA7A30D-2359-8C60-FC7D-B92DB14FCB9A}"/>
              </a:ext>
            </a:extLst>
          </p:cNvPr>
          <p:cNvCxnSpPr>
            <a:cxnSpLocks/>
            <a:stCxn id="205" idx="2"/>
            <a:endCxn id="194" idx="0"/>
          </p:cNvCxnSpPr>
          <p:nvPr/>
        </p:nvCxnSpPr>
        <p:spPr>
          <a:xfrm>
            <a:off x="7602985" y="6247561"/>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6" name="Rectangle 195">
            <a:extLst>
              <a:ext uri="{FF2B5EF4-FFF2-40B4-BE49-F238E27FC236}">
                <a16:creationId xmlns:a16="http://schemas.microsoft.com/office/drawing/2014/main" id="{473ACF07-A27C-0283-F417-A95648415C28}"/>
              </a:ext>
            </a:extLst>
          </p:cNvPr>
          <p:cNvSpPr/>
          <p:nvPr/>
        </p:nvSpPr>
        <p:spPr>
          <a:xfrm>
            <a:off x="9022531"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endParaRPr lang="fr-FR" sz="900" dirty="0">
              <a:solidFill>
                <a:schemeClr val="tx1"/>
              </a:solidFill>
            </a:endParaRPr>
          </a:p>
        </p:txBody>
      </p:sp>
      <p:sp>
        <p:nvSpPr>
          <p:cNvPr id="197" name="Rectangle 196">
            <a:extLst>
              <a:ext uri="{FF2B5EF4-FFF2-40B4-BE49-F238E27FC236}">
                <a16:creationId xmlns:a16="http://schemas.microsoft.com/office/drawing/2014/main" id="{EAD71695-958A-78B2-155C-A56B217512DE}"/>
              </a:ext>
            </a:extLst>
          </p:cNvPr>
          <p:cNvSpPr/>
          <p:nvPr/>
        </p:nvSpPr>
        <p:spPr>
          <a:xfrm>
            <a:off x="9022531" y="275206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Turki</a:t>
            </a:r>
            <a:endParaRPr lang="fr-FR" sz="900" dirty="0">
              <a:solidFill>
                <a:schemeClr val="tx1"/>
              </a:solidFill>
            </a:endParaRPr>
          </a:p>
        </p:txBody>
      </p:sp>
      <p:cxnSp>
        <p:nvCxnSpPr>
          <p:cNvPr id="198" name="Connecteur : en angle 197">
            <a:extLst>
              <a:ext uri="{FF2B5EF4-FFF2-40B4-BE49-F238E27FC236}">
                <a16:creationId xmlns:a16="http://schemas.microsoft.com/office/drawing/2014/main" id="{B0031FD7-90E9-A982-7071-DBD2C6525638}"/>
              </a:ext>
            </a:extLst>
          </p:cNvPr>
          <p:cNvCxnSpPr>
            <a:cxnSpLocks/>
            <a:stCxn id="197" idx="2"/>
            <a:endCxn id="179" idx="0"/>
          </p:cNvCxnSpPr>
          <p:nvPr/>
        </p:nvCxnSpPr>
        <p:spPr>
          <a:xfrm rot="16200000" flipH="1">
            <a:off x="9856860" y="2745565"/>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Connecteur droit avec flèche 198">
            <a:extLst>
              <a:ext uri="{FF2B5EF4-FFF2-40B4-BE49-F238E27FC236}">
                <a16:creationId xmlns:a16="http://schemas.microsoft.com/office/drawing/2014/main" id="{FE27F1BD-D68A-1EB5-0DB3-B98B19C4B4F9}"/>
              </a:ext>
            </a:extLst>
          </p:cNvPr>
          <p:cNvCxnSpPr>
            <a:cxnSpLocks/>
            <a:stCxn id="197" idx="2"/>
            <a:endCxn id="196" idx="0"/>
          </p:cNvCxnSpPr>
          <p:nvPr/>
        </p:nvCxnSpPr>
        <p:spPr>
          <a:xfrm>
            <a:off x="9456206" y="3146220"/>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0" name="Rectangle 199">
            <a:extLst>
              <a:ext uri="{FF2B5EF4-FFF2-40B4-BE49-F238E27FC236}">
                <a16:creationId xmlns:a16="http://schemas.microsoft.com/office/drawing/2014/main" id="{1186EA9A-2661-F1C2-FC4A-0637398C2CBA}"/>
              </a:ext>
            </a:extLst>
          </p:cNvPr>
          <p:cNvSpPr/>
          <p:nvPr/>
        </p:nvSpPr>
        <p:spPr>
          <a:xfrm>
            <a:off x="9037363"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1735-56</a:t>
            </a:r>
          </a:p>
        </p:txBody>
      </p:sp>
      <p:cxnSp>
        <p:nvCxnSpPr>
          <p:cNvPr id="201" name="Connecteur droit avec flèche 200">
            <a:extLst>
              <a:ext uri="{FF2B5EF4-FFF2-40B4-BE49-F238E27FC236}">
                <a16:creationId xmlns:a16="http://schemas.microsoft.com/office/drawing/2014/main" id="{119CE400-0E3A-D87D-F2CA-C9B8EBEF89D5}"/>
              </a:ext>
            </a:extLst>
          </p:cNvPr>
          <p:cNvCxnSpPr>
            <a:cxnSpLocks/>
            <a:stCxn id="196" idx="2"/>
            <a:endCxn id="200" idx="0"/>
          </p:cNvCxnSpPr>
          <p:nvPr/>
        </p:nvCxnSpPr>
        <p:spPr>
          <a:xfrm>
            <a:off x="9456206" y="3661333"/>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2" name="Rectangle 201">
            <a:extLst>
              <a:ext uri="{FF2B5EF4-FFF2-40B4-BE49-F238E27FC236}">
                <a16:creationId xmlns:a16="http://schemas.microsoft.com/office/drawing/2014/main" id="{CC1A8623-24A0-54F6-0FF1-5CA45AAF4EF4}"/>
              </a:ext>
            </a:extLst>
          </p:cNvPr>
          <p:cNvSpPr/>
          <p:nvPr/>
        </p:nvSpPr>
        <p:spPr>
          <a:xfrm>
            <a:off x="7169310"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a:p>
            <a:pPr algn="ctr">
              <a:defRPr/>
            </a:pPr>
            <a:r>
              <a:rPr lang="fr-FR" sz="800" dirty="0">
                <a:solidFill>
                  <a:schemeClr val="tx1"/>
                </a:solidFill>
              </a:rPr>
              <a:t>1855-59</a:t>
            </a:r>
          </a:p>
        </p:txBody>
      </p:sp>
      <p:sp>
        <p:nvSpPr>
          <p:cNvPr id="203" name="Rectangle 202">
            <a:extLst>
              <a:ext uri="{FF2B5EF4-FFF2-40B4-BE49-F238E27FC236}">
                <a16:creationId xmlns:a16="http://schemas.microsoft.com/office/drawing/2014/main" id="{5ED98F65-765C-1B8C-901F-C0F88AFC7B9D}"/>
              </a:ext>
            </a:extLst>
          </p:cNvPr>
          <p:cNvSpPr/>
          <p:nvPr/>
        </p:nvSpPr>
        <p:spPr>
          <a:xfrm>
            <a:off x="9944797" y="5376767"/>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Sadok</a:t>
            </a:r>
          </a:p>
          <a:p>
            <a:pPr algn="ctr">
              <a:defRPr/>
            </a:pPr>
            <a:r>
              <a:rPr lang="fr-FR" sz="800" dirty="0">
                <a:solidFill>
                  <a:schemeClr val="tx1"/>
                </a:solidFill>
              </a:rPr>
              <a:t>1859-82</a:t>
            </a:r>
          </a:p>
        </p:txBody>
      </p:sp>
      <p:cxnSp>
        <p:nvCxnSpPr>
          <p:cNvPr id="204" name="Connecteur : en angle 203">
            <a:extLst>
              <a:ext uri="{FF2B5EF4-FFF2-40B4-BE49-F238E27FC236}">
                <a16:creationId xmlns:a16="http://schemas.microsoft.com/office/drawing/2014/main" id="{4B34F5D9-2C28-5D17-93E3-4D172028859C}"/>
              </a:ext>
            </a:extLst>
          </p:cNvPr>
          <p:cNvCxnSpPr>
            <a:cxnSpLocks/>
            <a:stCxn id="188" idx="2"/>
            <a:endCxn id="192" idx="0"/>
          </p:cNvCxnSpPr>
          <p:nvPr/>
        </p:nvCxnSpPr>
        <p:spPr>
          <a:xfrm rot="5400000">
            <a:off x="9830498" y="4822737"/>
            <a:ext cx="181100"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5" name="Rectangle 204">
            <a:extLst>
              <a:ext uri="{FF2B5EF4-FFF2-40B4-BE49-F238E27FC236}">
                <a16:creationId xmlns:a16="http://schemas.microsoft.com/office/drawing/2014/main" id="{0F9D928C-0E69-EC60-CAA5-A4D055396FAC}"/>
              </a:ext>
            </a:extLst>
          </p:cNvPr>
          <p:cNvSpPr/>
          <p:nvPr/>
        </p:nvSpPr>
        <p:spPr>
          <a:xfrm>
            <a:off x="7169310" y="5853406"/>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Naceur</a:t>
            </a:r>
          </a:p>
          <a:p>
            <a:pPr algn="ctr">
              <a:defRPr/>
            </a:pPr>
            <a:r>
              <a:rPr lang="fr-FR" sz="800" dirty="0">
                <a:solidFill>
                  <a:schemeClr val="tx1"/>
                </a:solidFill>
              </a:rPr>
              <a:t>1906-22</a:t>
            </a:r>
          </a:p>
        </p:txBody>
      </p:sp>
      <p:cxnSp>
        <p:nvCxnSpPr>
          <p:cNvPr id="206" name="Connecteur droit avec flèche 205">
            <a:extLst>
              <a:ext uri="{FF2B5EF4-FFF2-40B4-BE49-F238E27FC236}">
                <a16:creationId xmlns:a16="http://schemas.microsoft.com/office/drawing/2014/main" id="{680B5C9D-A3CC-1B09-B39B-435AA36C8EEB}"/>
              </a:ext>
            </a:extLst>
          </p:cNvPr>
          <p:cNvCxnSpPr>
            <a:cxnSpLocks/>
            <a:stCxn id="202" idx="2"/>
            <a:endCxn id="205" idx="0"/>
          </p:cNvCxnSpPr>
          <p:nvPr/>
        </p:nvCxnSpPr>
        <p:spPr>
          <a:xfrm>
            <a:off x="7602985" y="5770922"/>
            <a:ext cx="0" cy="8248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7" name="Connecteur droit avec flèche 206">
            <a:extLst>
              <a:ext uri="{FF2B5EF4-FFF2-40B4-BE49-F238E27FC236}">
                <a16:creationId xmlns:a16="http://schemas.microsoft.com/office/drawing/2014/main" id="{9D69B8FD-5DF2-00FF-0E6D-8198B6C11C1C}"/>
              </a:ext>
            </a:extLst>
          </p:cNvPr>
          <p:cNvCxnSpPr>
            <a:cxnSpLocks/>
            <a:stCxn id="192" idx="2"/>
            <a:endCxn id="193" idx="0"/>
          </p:cNvCxnSpPr>
          <p:nvPr/>
        </p:nvCxnSpPr>
        <p:spPr>
          <a:xfrm>
            <a:off x="9456206" y="5772283"/>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8" name="Rectangle 207">
            <a:extLst>
              <a:ext uri="{FF2B5EF4-FFF2-40B4-BE49-F238E27FC236}">
                <a16:creationId xmlns:a16="http://schemas.microsoft.com/office/drawing/2014/main" id="{8E93DD3A-C506-F05C-E214-931981B1049A}"/>
              </a:ext>
            </a:extLst>
          </p:cNvPr>
          <p:cNvSpPr/>
          <p:nvPr/>
        </p:nvSpPr>
        <p:spPr>
          <a:xfrm>
            <a:off x="8098992" y="537676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p:txBody>
      </p:sp>
      <p:cxnSp>
        <p:nvCxnSpPr>
          <p:cNvPr id="209" name="Connecteur : en angle 208">
            <a:extLst>
              <a:ext uri="{FF2B5EF4-FFF2-40B4-BE49-F238E27FC236}">
                <a16:creationId xmlns:a16="http://schemas.microsoft.com/office/drawing/2014/main" id="{6549CF21-28DC-41B5-6997-6745F9EBE595}"/>
              </a:ext>
            </a:extLst>
          </p:cNvPr>
          <p:cNvCxnSpPr>
            <a:cxnSpLocks/>
            <a:stCxn id="188" idx="2"/>
            <a:endCxn id="208" idx="0"/>
          </p:cNvCxnSpPr>
          <p:nvPr/>
        </p:nvCxnSpPr>
        <p:spPr>
          <a:xfrm rot="5400000">
            <a:off x="9369408" y="4360287"/>
            <a:ext cx="179740" cy="185322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0" name="Rectangle 209">
            <a:extLst>
              <a:ext uri="{FF2B5EF4-FFF2-40B4-BE49-F238E27FC236}">
                <a16:creationId xmlns:a16="http://schemas.microsoft.com/office/drawing/2014/main" id="{5A1B7C4D-20C0-58EB-FA37-FBDD9EEF85A7}"/>
              </a:ext>
            </a:extLst>
          </p:cNvPr>
          <p:cNvSpPr/>
          <p:nvPr/>
        </p:nvSpPr>
        <p:spPr>
          <a:xfrm>
            <a:off x="8098992" y="585233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Habib</a:t>
            </a:r>
          </a:p>
          <a:p>
            <a:pPr algn="ctr">
              <a:defRPr/>
            </a:pPr>
            <a:r>
              <a:rPr lang="fr-FR" sz="800" dirty="0">
                <a:solidFill>
                  <a:schemeClr val="tx1"/>
                </a:solidFill>
              </a:rPr>
              <a:t>1922-29</a:t>
            </a:r>
          </a:p>
        </p:txBody>
      </p:sp>
      <p:cxnSp>
        <p:nvCxnSpPr>
          <p:cNvPr id="211" name="Connecteur droit avec flèche 210">
            <a:extLst>
              <a:ext uri="{FF2B5EF4-FFF2-40B4-BE49-F238E27FC236}">
                <a16:creationId xmlns:a16="http://schemas.microsoft.com/office/drawing/2014/main" id="{9E33D6B0-7B7B-E6F1-7A02-4A9FF335D589}"/>
              </a:ext>
            </a:extLst>
          </p:cNvPr>
          <p:cNvCxnSpPr>
            <a:cxnSpLocks/>
            <a:stCxn id="208" idx="2"/>
            <a:endCxn id="210" idx="0"/>
          </p:cNvCxnSpPr>
          <p:nvPr/>
        </p:nvCxnSpPr>
        <p:spPr>
          <a:xfrm>
            <a:off x="8532667" y="5770923"/>
            <a:ext cx="0" cy="8141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2" name="Rectangle 211">
            <a:extLst>
              <a:ext uri="{FF2B5EF4-FFF2-40B4-BE49-F238E27FC236}">
                <a16:creationId xmlns:a16="http://schemas.microsoft.com/office/drawing/2014/main" id="{F63C1577-552F-643C-E7C7-935A6C9C0C01}"/>
              </a:ext>
            </a:extLst>
          </p:cNvPr>
          <p:cNvSpPr/>
          <p:nvPr/>
        </p:nvSpPr>
        <p:spPr>
          <a:xfrm>
            <a:off x="9952214"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II</a:t>
            </a:r>
          </a:p>
          <a:p>
            <a:pPr algn="ctr">
              <a:defRPr/>
            </a:pPr>
            <a:r>
              <a:rPr lang="fr-FR" sz="800" dirty="0">
                <a:solidFill>
                  <a:schemeClr val="tx1"/>
                </a:solidFill>
              </a:rPr>
              <a:t>1929-42</a:t>
            </a:r>
          </a:p>
        </p:txBody>
      </p:sp>
      <p:cxnSp>
        <p:nvCxnSpPr>
          <p:cNvPr id="213" name="Connecteur : en angle 212">
            <a:extLst>
              <a:ext uri="{FF2B5EF4-FFF2-40B4-BE49-F238E27FC236}">
                <a16:creationId xmlns:a16="http://schemas.microsoft.com/office/drawing/2014/main" id="{8FB7B5DA-67FE-C3EB-DB69-909BD2D6C697}"/>
              </a:ext>
            </a:extLst>
          </p:cNvPr>
          <p:cNvCxnSpPr>
            <a:cxnSpLocks/>
            <a:stCxn id="192" idx="2"/>
            <a:endCxn id="212" idx="0"/>
          </p:cNvCxnSpPr>
          <p:nvPr/>
        </p:nvCxnSpPr>
        <p:spPr>
          <a:xfrm rot="16200000" flipH="1">
            <a:off x="9882237" y="5346251"/>
            <a:ext cx="77621"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4" name="Rectangle 213">
            <a:extLst>
              <a:ext uri="{FF2B5EF4-FFF2-40B4-BE49-F238E27FC236}">
                <a16:creationId xmlns:a16="http://schemas.microsoft.com/office/drawing/2014/main" id="{92386353-5F14-307B-D3FC-19222752EFAB}"/>
              </a:ext>
            </a:extLst>
          </p:cNvPr>
          <p:cNvSpPr/>
          <p:nvPr/>
        </p:nvSpPr>
        <p:spPr>
          <a:xfrm>
            <a:off x="8098992" y="632411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Lamine</a:t>
            </a:r>
          </a:p>
          <a:p>
            <a:pPr algn="ctr">
              <a:defRPr/>
            </a:pPr>
            <a:r>
              <a:rPr lang="fr-FR" sz="800" dirty="0">
                <a:solidFill>
                  <a:schemeClr val="tx1"/>
                </a:solidFill>
              </a:rPr>
              <a:t>1943-57</a:t>
            </a:r>
          </a:p>
        </p:txBody>
      </p:sp>
      <p:cxnSp>
        <p:nvCxnSpPr>
          <p:cNvPr id="215" name="Connecteur droit avec flèche 214">
            <a:extLst>
              <a:ext uri="{FF2B5EF4-FFF2-40B4-BE49-F238E27FC236}">
                <a16:creationId xmlns:a16="http://schemas.microsoft.com/office/drawing/2014/main" id="{45DFB483-6F2E-2FFC-1D01-E50CD9C24C51}"/>
              </a:ext>
            </a:extLst>
          </p:cNvPr>
          <p:cNvCxnSpPr>
            <a:cxnSpLocks/>
            <a:stCxn id="210" idx="2"/>
            <a:endCxn id="214" idx="0"/>
          </p:cNvCxnSpPr>
          <p:nvPr/>
        </p:nvCxnSpPr>
        <p:spPr>
          <a:xfrm>
            <a:off x="8532667" y="6246490"/>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cteur : en angle 215">
            <a:extLst>
              <a:ext uri="{FF2B5EF4-FFF2-40B4-BE49-F238E27FC236}">
                <a16:creationId xmlns:a16="http://schemas.microsoft.com/office/drawing/2014/main" id="{556C6B05-B9F1-ED26-068A-DD184BEF5DFE}"/>
              </a:ext>
            </a:extLst>
          </p:cNvPr>
          <p:cNvCxnSpPr>
            <a:cxnSpLocks/>
            <a:stCxn id="188" idx="2"/>
            <a:endCxn id="202" idx="0"/>
          </p:cNvCxnSpPr>
          <p:nvPr/>
        </p:nvCxnSpPr>
        <p:spPr>
          <a:xfrm rot="5400000">
            <a:off x="8904568" y="3895445"/>
            <a:ext cx="179739" cy="278290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Connecteur droit avec flèche 216">
            <a:extLst>
              <a:ext uri="{FF2B5EF4-FFF2-40B4-BE49-F238E27FC236}">
                <a16:creationId xmlns:a16="http://schemas.microsoft.com/office/drawing/2014/main" id="{73CD5184-B62D-B8A5-4F60-B5BEA128ED81}"/>
              </a:ext>
            </a:extLst>
          </p:cNvPr>
          <p:cNvCxnSpPr>
            <a:cxnSpLocks/>
            <a:stCxn id="188" idx="2"/>
            <a:endCxn id="203" idx="0"/>
          </p:cNvCxnSpPr>
          <p:nvPr/>
        </p:nvCxnSpPr>
        <p:spPr>
          <a:xfrm flipH="1">
            <a:off x="10378472" y="5197028"/>
            <a:ext cx="7417" cy="17973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8" name="Rectangle 217">
            <a:extLst>
              <a:ext uri="{FF2B5EF4-FFF2-40B4-BE49-F238E27FC236}">
                <a16:creationId xmlns:a16="http://schemas.microsoft.com/office/drawing/2014/main" id="{EADC746D-0B63-DDA5-DEC5-26E69D6ADA46}"/>
              </a:ext>
            </a:extLst>
          </p:cNvPr>
          <p:cNvSpPr/>
          <p:nvPr/>
        </p:nvSpPr>
        <p:spPr>
          <a:xfrm>
            <a:off x="10881896" y="5371349"/>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1837-55</a:t>
            </a:r>
          </a:p>
        </p:txBody>
      </p:sp>
      <p:cxnSp>
        <p:nvCxnSpPr>
          <p:cNvPr id="219" name="Connecteur droit avec flèche 218">
            <a:extLst>
              <a:ext uri="{FF2B5EF4-FFF2-40B4-BE49-F238E27FC236}">
                <a16:creationId xmlns:a16="http://schemas.microsoft.com/office/drawing/2014/main" id="{127C8783-562D-3025-C509-DFD14CDD80B2}"/>
              </a:ext>
            </a:extLst>
          </p:cNvPr>
          <p:cNvCxnSpPr>
            <a:cxnSpLocks/>
            <a:stCxn id="191" idx="2"/>
            <a:endCxn id="218" idx="0"/>
          </p:cNvCxnSpPr>
          <p:nvPr/>
        </p:nvCxnSpPr>
        <p:spPr>
          <a:xfrm>
            <a:off x="11309428" y="5197028"/>
            <a:ext cx="6143"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57EBB2E0-9710-246E-0D8F-BF3088E4289C}"/>
              </a:ext>
            </a:extLst>
          </p:cNvPr>
          <p:cNvSpPr/>
          <p:nvPr/>
        </p:nvSpPr>
        <p:spPr>
          <a:xfrm>
            <a:off x="10875753" y="3011775"/>
            <a:ext cx="867351" cy="610936"/>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TUNIS</a:t>
            </a:r>
          </a:p>
          <a:p>
            <a:pPr algn="ctr" eaLnBrk="1" hangingPunct="1">
              <a:defRPr/>
            </a:pPr>
            <a:r>
              <a:rPr lang="fr-FR" sz="1100" b="1" dirty="0">
                <a:solidFill>
                  <a:schemeClr val="tx1"/>
                </a:solidFill>
              </a:rPr>
              <a:t>Husseinites</a:t>
            </a:r>
          </a:p>
          <a:p>
            <a:pPr algn="ctr" eaLnBrk="1" hangingPunct="1">
              <a:defRPr/>
            </a:pPr>
            <a:r>
              <a:rPr lang="fr-FR" sz="1100" dirty="0">
                <a:solidFill>
                  <a:schemeClr val="tx1"/>
                </a:solidFill>
              </a:rPr>
              <a:t>1705-1957</a:t>
            </a:r>
          </a:p>
        </p:txBody>
      </p:sp>
    </p:spTree>
    <p:extLst>
      <p:ext uri="{BB962C8B-B14F-4D97-AF65-F5344CB8AC3E}">
        <p14:creationId xmlns:p14="http://schemas.microsoft.com/office/powerpoint/2010/main" val="1155683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CF885-65F5-51B9-56FE-120D701D6DB6}"/>
            </a:ext>
          </a:extLst>
        </p:cNvPr>
        <p:cNvGrpSpPr/>
        <p:nvPr/>
      </p:nvGrpSpPr>
      <p:grpSpPr>
        <a:xfrm>
          <a:off x="0" y="0"/>
          <a:ext cx="0" cy="0"/>
          <a:chOff x="0" y="0"/>
          <a:chExt cx="0" cy="0"/>
        </a:xfrm>
      </p:grpSpPr>
      <p:sp>
        <p:nvSpPr>
          <p:cNvPr id="169" name="Titre 2">
            <a:extLst>
              <a:ext uri="{FF2B5EF4-FFF2-40B4-BE49-F238E27FC236}">
                <a16:creationId xmlns:a16="http://schemas.microsoft.com/office/drawing/2014/main" id="{720EDF21-0E5F-69F8-ADB5-5B70CA602017}"/>
              </a:ext>
            </a:extLst>
          </p:cNvPr>
          <p:cNvSpPr/>
          <p:nvPr/>
        </p:nvSpPr>
        <p:spPr>
          <a:xfrm>
            <a:off x="106680" y="58320"/>
            <a:ext cx="11978640" cy="6741360"/>
          </a:xfrm>
          <a:prstGeom prst="rect">
            <a:avLst/>
          </a:prstGeom>
          <a:solidFill>
            <a:srgbClr val="FFC000"/>
          </a:solidFill>
          <a:ln w="381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pPr>
            <a:r>
              <a:rPr lang="fr-FR" altLang="fr-FR" sz="1500" b="1" dirty="0">
                <a:cs typeface="Arial" panose="020B0604020202020204" pitchFamily="34" charset="0"/>
              </a:rPr>
              <a:t>8</a:t>
            </a:r>
            <a:r>
              <a:rPr lang="fr-FR" altLang="fr-FR" sz="1500" b="1" baseline="30000" dirty="0">
                <a:cs typeface="Arial" panose="020B0604020202020204" pitchFamily="34" charset="0"/>
              </a:rPr>
              <a:t>ème</a:t>
            </a:r>
            <a:r>
              <a:rPr lang="fr-FR" altLang="fr-FR" sz="1500" b="1" dirty="0">
                <a:cs typeface="Arial" panose="020B0604020202020204" pitchFamily="34" charset="0"/>
              </a:rPr>
              <a:t> période : 1815-1914</a:t>
            </a:r>
            <a:br>
              <a:rPr lang="fr-FR" altLang="fr-FR" sz="1500" b="1" dirty="0">
                <a:cs typeface="Arial" panose="020B0604020202020204" pitchFamily="34" charset="0"/>
              </a:rPr>
            </a:br>
            <a:r>
              <a:rPr lang="fr-FR" sz="1500" b="1" kern="0" dirty="0">
                <a:ea typeface="Times New Roman" panose="02020603050405020304" pitchFamily="18" charset="0"/>
              </a:rPr>
              <a:t>Europe et Russie à la conquête de l’Orient et de l’Asie</a:t>
            </a:r>
            <a:endParaRPr lang="fr-FR" sz="1500" b="1" kern="0" dirty="0">
              <a:solidFill>
                <a:sysClr val="windowText" lastClr="000000"/>
              </a:solidFill>
              <a:ea typeface="Times New Roman" panose="02020603050405020304" pitchFamily="18" charset="0"/>
            </a:endParaRPr>
          </a:p>
          <a:p>
            <a:pPr algn="ctr">
              <a:lnSpc>
                <a:spcPct val="100000"/>
              </a:lnSpc>
            </a:pPr>
            <a:endParaRPr lang="fr-FR" altLang="fr-FR" sz="1500" b="1" kern="0" dirty="0">
              <a:cs typeface="Arial" panose="020B0604020202020204" pitchFamily="34" charset="0"/>
            </a:endParaRPr>
          </a:p>
          <a:p>
            <a:pPr algn="ctr"/>
            <a:r>
              <a:rPr lang="fr-FR" sz="1500" b="1" dirty="0"/>
              <a:t>1830-1914 : La conquête et la colonisation européenne de l’Afrique</a:t>
            </a:r>
          </a:p>
          <a:p>
            <a:endParaRPr lang="fr-FR" sz="1500" b="1" dirty="0"/>
          </a:p>
          <a:p>
            <a:r>
              <a:rPr lang="fr-FR" sz="1500" b="1" dirty="0">
                <a:solidFill>
                  <a:srgbClr val="FF0000"/>
                </a:solidFill>
              </a:rPr>
              <a:t>(1785-)1801-1876 : L’impérialisme européen en Afrique du Nord (1</a:t>
            </a:r>
            <a:r>
              <a:rPr lang="fr-FR" sz="1500" b="1" baseline="30000" dirty="0">
                <a:solidFill>
                  <a:srgbClr val="FF0000"/>
                </a:solidFill>
              </a:rPr>
              <a:t>ère</a:t>
            </a:r>
            <a:r>
              <a:rPr lang="fr-FR" sz="1500" b="1" dirty="0">
                <a:solidFill>
                  <a:srgbClr val="FF0000"/>
                </a:solidFill>
              </a:rPr>
              <a:t> période) : Fin de la course barbaresque ; Conquête de l’Algérie ; Reprise en main ottomane de Tripoli ; Modernisations, surendettements et protectorats-mises sous tutelle de la Tunisie et de l’Egypte</a:t>
            </a:r>
          </a:p>
          <a:p>
            <a:endParaRPr lang="fr-FR" sz="1500" b="1" dirty="0">
              <a:solidFill>
                <a:srgbClr val="FF0000"/>
              </a:solidFill>
            </a:endParaRPr>
          </a:p>
          <a:p>
            <a:r>
              <a:rPr lang="fr-FR" sz="1500" b="1" dirty="0">
                <a:solidFill>
                  <a:srgbClr val="FF0000"/>
                </a:solidFill>
              </a:rPr>
              <a:t>(1785-)1801-1816 : Guerres barbaresques et victoires des Etats-Unis et de la Grande-Bretagne contre les Régences de Tripoli et d’Alger ; La 1</a:t>
            </a:r>
            <a:r>
              <a:rPr lang="fr-FR" sz="1500" b="1" baseline="30000" dirty="0">
                <a:solidFill>
                  <a:srgbClr val="FF0000"/>
                </a:solidFill>
              </a:rPr>
              <a:t>ère</a:t>
            </a:r>
            <a:r>
              <a:rPr lang="fr-FR" sz="1500" b="1" dirty="0">
                <a:solidFill>
                  <a:srgbClr val="FF0000"/>
                </a:solidFill>
              </a:rPr>
              <a:t> guerre des Etats-Unis ; Début de la fin de la course barbaresque en Méditerranée</a:t>
            </a:r>
          </a:p>
          <a:p>
            <a:endParaRPr lang="fr-FR" sz="1500" b="1" dirty="0">
              <a:solidFill>
                <a:srgbClr val="FF0000"/>
              </a:solidFill>
            </a:endParaRPr>
          </a:p>
          <a:p>
            <a:r>
              <a:rPr lang="fr-FR" sz="1500" b="1" dirty="0">
                <a:solidFill>
                  <a:srgbClr val="FF0000"/>
                </a:solidFill>
              </a:rPr>
              <a:t>1830-1847 : La conquête française de l’Algérie</a:t>
            </a:r>
          </a:p>
          <a:p>
            <a:r>
              <a:rPr lang="fr-FR" sz="1500" dirty="0">
                <a:solidFill>
                  <a:srgbClr val="FF0000"/>
                </a:solidFill>
              </a:rPr>
              <a:t>1818-1830 : Le règne de Hussein, le dernier dey d’Alger </a:t>
            </a:r>
          </a:p>
          <a:p>
            <a:r>
              <a:rPr lang="fr-FR" sz="1500" dirty="0">
                <a:solidFill>
                  <a:srgbClr val="FF0000"/>
                </a:solidFill>
              </a:rPr>
              <a:t>1827-1830 : </a:t>
            </a:r>
            <a:r>
              <a:rPr lang="fr-FR" sz="1500" i="1" dirty="0">
                <a:solidFill>
                  <a:srgbClr val="FF0000"/>
                </a:solidFill>
              </a:rPr>
              <a:t>L’affaire de l’éventail</a:t>
            </a:r>
            <a:r>
              <a:rPr lang="fr-FR" sz="1500" dirty="0">
                <a:solidFill>
                  <a:srgbClr val="FF0000"/>
                </a:solidFill>
              </a:rPr>
              <a:t> déclenche un conflit diplomatique entre la France et Alger</a:t>
            </a:r>
          </a:p>
          <a:p>
            <a:r>
              <a:rPr lang="fr-FR" sz="1500" dirty="0">
                <a:solidFill>
                  <a:srgbClr val="FF0000"/>
                </a:solidFill>
              </a:rPr>
              <a:t>1830-1833 : La 1</a:t>
            </a:r>
            <a:r>
              <a:rPr lang="fr-FR" sz="1500" baseline="30000" dirty="0">
                <a:solidFill>
                  <a:srgbClr val="FF0000"/>
                </a:solidFill>
              </a:rPr>
              <a:t>ère</a:t>
            </a:r>
            <a:r>
              <a:rPr lang="fr-FR" sz="1500" dirty="0">
                <a:solidFill>
                  <a:srgbClr val="FF0000"/>
                </a:solidFill>
              </a:rPr>
              <a:t> conquête de l’Algérie : Débarqués à Sidi-</a:t>
            </a:r>
            <a:r>
              <a:rPr lang="fr-FR" sz="1500" dirty="0" err="1">
                <a:solidFill>
                  <a:srgbClr val="FF0000"/>
                </a:solidFill>
              </a:rPr>
              <a:t>Ferruch</a:t>
            </a:r>
            <a:r>
              <a:rPr lang="fr-FR" sz="1500" dirty="0">
                <a:solidFill>
                  <a:srgbClr val="FF0000"/>
                </a:solidFill>
              </a:rPr>
              <a:t>, les Français s’emparent d’Alger ; Puis des ports d’Oran à l’ouest, Bône et Bougie à l’est ; A l’est, à Constantine, le beylik turc Ahmed résiste</a:t>
            </a:r>
          </a:p>
          <a:p>
            <a:r>
              <a:rPr lang="fr-FR" sz="1500" dirty="0">
                <a:solidFill>
                  <a:srgbClr val="FF0000"/>
                </a:solidFill>
              </a:rPr>
              <a:t>1832-1837 : A l’ouest, en Oranie, résistance de l’émir Abdel Kader ; Les Français reconnaissent son autorité ; Puis se sentant menacés, ils s’emparent de Mascara et Tlemcen</a:t>
            </a:r>
          </a:p>
          <a:p>
            <a:r>
              <a:rPr lang="fr-FR" sz="1500" dirty="0">
                <a:solidFill>
                  <a:srgbClr val="FF0000"/>
                </a:solidFill>
              </a:rPr>
              <a:t>1837 : </a:t>
            </a:r>
            <a:r>
              <a:rPr lang="fr-FR" sz="1500" i="1" dirty="0">
                <a:solidFill>
                  <a:srgbClr val="FF0000"/>
                </a:solidFill>
              </a:rPr>
              <a:t>L’occupation restreinte</a:t>
            </a:r>
            <a:r>
              <a:rPr lang="fr-FR" sz="1500" dirty="0">
                <a:solidFill>
                  <a:srgbClr val="FF0000"/>
                </a:solidFill>
              </a:rPr>
              <a:t> du général Bugeaud : Traité de la Tafna entre le général Bugeaud et l’émir Abdel-Kader ; A l’intérieur, création d’un émirat arabe, vassal de la France ; A l’est, les Français s’emparent de Constantine, dernier bastion turc</a:t>
            </a:r>
          </a:p>
          <a:p>
            <a:r>
              <a:rPr lang="fr-FR" sz="1500" dirty="0">
                <a:solidFill>
                  <a:srgbClr val="FF0000"/>
                </a:solidFill>
              </a:rPr>
              <a:t>1839-1847 : La </a:t>
            </a:r>
            <a:r>
              <a:rPr lang="fr-FR" sz="1500" i="1" dirty="0">
                <a:solidFill>
                  <a:srgbClr val="FF0000"/>
                </a:solidFill>
              </a:rPr>
              <a:t>conquête absolue</a:t>
            </a:r>
            <a:r>
              <a:rPr lang="fr-FR" sz="1500" dirty="0">
                <a:solidFill>
                  <a:srgbClr val="FF0000"/>
                </a:solidFill>
              </a:rPr>
              <a:t> de l’Algérie</a:t>
            </a:r>
          </a:p>
          <a:p>
            <a:r>
              <a:rPr lang="fr-FR" sz="1500" dirty="0">
                <a:solidFill>
                  <a:srgbClr val="FF0000"/>
                </a:solidFill>
              </a:rPr>
              <a:t>     1839 : Parties de Constantine, les troupes françaises traversent le territoire d’Abdel Kader</a:t>
            </a:r>
          </a:p>
          <a:p>
            <a:r>
              <a:rPr lang="fr-FR" sz="1500" dirty="0">
                <a:solidFill>
                  <a:srgbClr val="FF0000"/>
                </a:solidFill>
              </a:rPr>
              <a:t>     1839-1840 : Abdel Kader attaque Alger, la guerre reprend</a:t>
            </a:r>
          </a:p>
          <a:p>
            <a:r>
              <a:rPr lang="fr-FR" sz="1500" dirty="0">
                <a:solidFill>
                  <a:srgbClr val="FF0000"/>
                </a:solidFill>
              </a:rPr>
              <a:t>     1841-1843 : Bugeaud encercle l’émirat par le sud ; Le duc d’Aumale s’empare de la smala d’Abdel Kader ;</a:t>
            </a:r>
          </a:p>
          <a:p>
            <a:r>
              <a:rPr lang="fr-FR" sz="1500" dirty="0">
                <a:solidFill>
                  <a:srgbClr val="FF0000"/>
                </a:solidFill>
              </a:rPr>
              <a:t>     Il se réfugie au Maroc d’où il poursuit la lutte </a:t>
            </a:r>
          </a:p>
          <a:p>
            <a:r>
              <a:rPr lang="fr-FR" sz="1500" dirty="0">
                <a:solidFill>
                  <a:srgbClr val="FF0000"/>
                </a:solidFill>
              </a:rPr>
              <a:t>     1844-1845 : Guerre entre la France et le Maroc du sultan alaouite Moulay Abderrahman : Bombardement français de Tanger et de Mogador ;</a:t>
            </a:r>
          </a:p>
          <a:p>
            <a:r>
              <a:rPr lang="fr-FR" sz="1500" dirty="0">
                <a:solidFill>
                  <a:srgbClr val="FF0000"/>
                </a:solidFill>
              </a:rPr>
              <a:t>     Victoire de Bugeaud sur l’oued Isly ; Traité de Lalla </a:t>
            </a:r>
            <a:r>
              <a:rPr lang="fr-FR" sz="1500" dirty="0" err="1">
                <a:solidFill>
                  <a:srgbClr val="FF0000"/>
                </a:solidFill>
              </a:rPr>
              <a:t>Maghnia</a:t>
            </a:r>
            <a:r>
              <a:rPr lang="fr-FR" sz="1500" dirty="0">
                <a:solidFill>
                  <a:srgbClr val="FF0000"/>
                </a:solidFill>
              </a:rPr>
              <a:t> fixant la frontière</a:t>
            </a:r>
          </a:p>
          <a:p>
            <a:r>
              <a:rPr lang="fr-FR" sz="1500" dirty="0">
                <a:solidFill>
                  <a:srgbClr val="FF0000"/>
                </a:solidFill>
              </a:rPr>
              <a:t>     1845-1847 : Pourchassés par les Français, Abdel Kader se rend au duc d’Aumale ;</a:t>
            </a:r>
          </a:p>
          <a:p>
            <a:r>
              <a:rPr lang="fr-FR" sz="1500" dirty="0">
                <a:solidFill>
                  <a:srgbClr val="FF0000"/>
                </a:solidFill>
              </a:rPr>
              <a:t>     Envoyé en France, il restera prisonnier, avant de s’installer à Damas en 1855 </a:t>
            </a:r>
          </a:p>
          <a:p>
            <a:pPr>
              <a:lnSpc>
                <a:spcPct val="100000"/>
              </a:lnSpc>
            </a:pPr>
            <a:endParaRPr lang="fr-FR" altLang="fr-FR" sz="1600" b="1" kern="0" dirty="0">
              <a:cs typeface="Arial" panose="020B0604020202020204" pitchFamily="34" charset="0"/>
            </a:endParaRPr>
          </a:p>
        </p:txBody>
      </p:sp>
      <p:sp>
        <p:nvSpPr>
          <p:cNvPr id="2" name="PlaceHolder 1">
            <a:extLst>
              <a:ext uri="{FF2B5EF4-FFF2-40B4-BE49-F238E27FC236}">
                <a16:creationId xmlns:a16="http://schemas.microsoft.com/office/drawing/2014/main" id="{EE47C2E6-ACC8-BDAA-1D42-941F3C440815}"/>
              </a:ext>
            </a:extLst>
          </p:cNvPr>
          <p:cNvSpPr>
            <a:spLocks noGrp="1"/>
          </p:cNvSpPr>
          <p:nvPr>
            <p:ph type="sldNum" sz="quarter" idx="12"/>
          </p:nvPr>
        </p:nvSpPr>
        <p:spPr>
          <a:prstGeom prst="rect">
            <a:avLst/>
          </a:prstGeom>
          <a:noFill/>
          <a:ln w="0">
            <a:noFill/>
          </a:ln>
        </p:spPr>
        <p:txBody>
          <a:bodyPr lIns="90000" tIns="45000" rIns="90000" bIns="45000" anchor="ctr">
            <a:noAutofit/>
          </a:bodyPr>
          <a:lstStyle>
            <a:defPPr>
              <a:defRPr lang="fr-FR"/>
            </a:defPPr>
            <a:lvl1pPr marL="0" indent="0" algn="r" defTabSz="914400" rtl="0" eaLnBrk="1" latinLnBrk="0" hangingPunct="1">
              <a:lnSpc>
                <a:spcPct val="100000"/>
              </a:lnSpc>
              <a:buNone/>
              <a:tabLst>
                <a:tab pos="0" algn="l"/>
              </a:tabLst>
              <a:defRPr lang="fr-FR" sz="1200" b="0" strike="noStrike" kern="1200" spc="-1">
                <a:solidFill>
                  <a:srgbClr val="8B8B8B"/>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896438-8A0B-4EA3-9B45-871AE853AD8F}" type="slidenum">
              <a:rPr lang="fr-FR" smtClean="0"/>
              <a:pPr/>
              <a:t>2</a:t>
            </a:fld>
            <a:endParaRPr/>
          </a:p>
        </p:txBody>
      </p:sp>
    </p:spTree>
    <p:extLst>
      <p:ext uri="{BB962C8B-B14F-4D97-AF65-F5344CB8AC3E}">
        <p14:creationId xmlns:p14="http://schemas.microsoft.com/office/powerpoint/2010/main" val="301472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EBA89-37C8-FDD5-F72E-F06AE8F2118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C3B83F7-895D-A3B5-6DCC-D1C085787B53}"/>
              </a:ext>
            </a:extLst>
          </p:cNvPr>
          <p:cNvSpPr/>
          <p:nvPr/>
        </p:nvSpPr>
        <p:spPr>
          <a:xfrm>
            <a:off x="75220" y="138665"/>
            <a:ext cx="6425602" cy="6324808"/>
          </a:xfrm>
          <a:prstGeom prst="rect">
            <a:avLst/>
          </a:prstGeom>
          <a:solidFill>
            <a:schemeClr val="tx2">
              <a:lumMod val="20000"/>
              <a:lumOff val="80000"/>
            </a:schemeClr>
          </a:solidFill>
          <a:ln w="38100">
            <a:solidFill>
              <a:schemeClr val="tx1"/>
            </a:solidFill>
          </a:ln>
        </p:spPr>
        <p:txBody>
          <a:bodyPr wrap="square">
            <a:spAutoFit/>
          </a:bodyPr>
          <a:lstStyle/>
          <a:p>
            <a:r>
              <a:rPr lang="fr-FR" sz="1500" dirty="0"/>
              <a:t>*1870-71 : La guerre franco-prussienne éloigne pour un temps le péril français</a:t>
            </a:r>
          </a:p>
          <a:p>
            <a:r>
              <a:rPr lang="fr-FR" sz="1500" dirty="0"/>
              <a:t>Tandis que la Tunisie endettée sombre dans le chaos</a:t>
            </a:r>
          </a:p>
          <a:p>
            <a:endParaRPr lang="fr-FR" sz="1500" dirty="0"/>
          </a:p>
          <a:p>
            <a:r>
              <a:rPr lang="fr-FR" sz="1500" dirty="0"/>
              <a:t>*1873 : </a:t>
            </a:r>
            <a:r>
              <a:rPr lang="fr-FR" sz="1500" u="sng" dirty="0" err="1"/>
              <a:t>Kheïr</a:t>
            </a:r>
            <a:r>
              <a:rPr lang="fr-FR" sz="1500" u="sng" dirty="0"/>
              <a:t> </a:t>
            </a:r>
            <a:r>
              <a:rPr lang="fr-FR" sz="1500" u="sng" dirty="0" err="1"/>
              <a:t>ed-Din</a:t>
            </a:r>
            <a:r>
              <a:rPr lang="fr-FR" sz="1500" dirty="0"/>
              <a:t> succède à </a:t>
            </a:r>
            <a:r>
              <a:rPr lang="fr-FR" sz="1500" dirty="0" err="1"/>
              <a:t>Khaznadar</a:t>
            </a:r>
            <a:r>
              <a:rPr lang="fr-FR" sz="1500" dirty="0"/>
              <a:t> comme Grand vizir</a:t>
            </a:r>
          </a:p>
          <a:p>
            <a:r>
              <a:rPr lang="fr-FR" sz="1500" i="1" dirty="0"/>
              <a:t>Il est l’homme de la dernière chance pour échapper à la prise mortelle de l’Europe.</a:t>
            </a:r>
            <a:r>
              <a:rPr lang="fr-FR" sz="1500" dirty="0"/>
              <a:t> Le Maghreb, Daniel Rivet, p. 152 ; </a:t>
            </a:r>
            <a:r>
              <a:rPr lang="fr-FR" sz="1500" b="1" dirty="0"/>
              <a:t>Mais</a:t>
            </a:r>
            <a:r>
              <a:rPr lang="fr-FR" sz="1500" dirty="0"/>
              <a:t>…</a:t>
            </a:r>
          </a:p>
          <a:p>
            <a:endParaRPr lang="fr-FR" sz="1500" dirty="0"/>
          </a:p>
          <a:p>
            <a:r>
              <a:rPr lang="fr-FR" sz="1500" dirty="0"/>
              <a:t>*1877 : Ayant voulu soutenir les Ottomans, </a:t>
            </a:r>
            <a:r>
              <a:rPr lang="fr-FR" sz="1500" dirty="0" err="1"/>
              <a:t>Kheïr</a:t>
            </a:r>
            <a:r>
              <a:rPr lang="fr-FR" sz="1500" dirty="0"/>
              <a:t> </a:t>
            </a:r>
            <a:r>
              <a:rPr lang="fr-FR" sz="1500" dirty="0" err="1"/>
              <a:t>ed-Din</a:t>
            </a:r>
            <a:r>
              <a:rPr lang="fr-FR" sz="1500" dirty="0"/>
              <a:t> doit démissionner</a:t>
            </a:r>
          </a:p>
          <a:p>
            <a:r>
              <a:rPr lang="fr-FR" sz="1500" dirty="0"/>
              <a:t>NB : 1878-79 : Grand vizir du sultan ottoman Abdülhamid II</a:t>
            </a:r>
          </a:p>
          <a:p>
            <a:endParaRPr lang="fr-FR" sz="1500" dirty="0"/>
          </a:p>
          <a:p>
            <a:r>
              <a:rPr lang="fr-FR" sz="1500" dirty="0"/>
              <a:t>*1878 : Congrès de Berlin : Bismarck pousse la France à intervenir</a:t>
            </a:r>
          </a:p>
          <a:p>
            <a:r>
              <a:rPr lang="fr-FR" sz="1500" dirty="0"/>
              <a:t>Manque le prétexte…</a:t>
            </a:r>
          </a:p>
          <a:p>
            <a:endParaRPr lang="fr-FR" sz="1500" dirty="0"/>
          </a:p>
          <a:p>
            <a:r>
              <a:rPr lang="fr-FR" sz="1500" dirty="0"/>
              <a:t>*Fév.-mai 1881 : Dans l’est algérien, attaque des </a:t>
            </a:r>
            <a:r>
              <a:rPr lang="fr-FR" sz="1500" dirty="0" err="1"/>
              <a:t>Khroumirs</a:t>
            </a:r>
            <a:r>
              <a:rPr lang="fr-FR" sz="1500" dirty="0"/>
              <a:t>, tribu tunisienne Conséquence : Intervention militaire française</a:t>
            </a:r>
          </a:p>
          <a:p>
            <a:r>
              <a:rPr lang="fr-FR" sz="1500" dirty="0"/>
              <a:t>Et </a:t>
            </a:r>
            <a:r>
              <a:rPr lang="fr-FR" sz="1500" u="sng" dirty="0"/>
              <a:t>traité du Bardo avec Sadok Bey</a:t>
            </a:r>
          </a:p>
          <a:p>
            <a:r>
              <a:rPr lang="fr-FR" sz="1500" dirty="0"/>
              <a:t>Qui instaure le protectorat de la France ; </a:t>
            </a:r>
            <a:r>
              <a:rPr lang="fr-FR" sz="1500" b="1" dirty="0"/>
              <a:t>A revoir…</a:t>
            </a:r>
          </a:p>
          <a:p>
            <a:endParaRPr lang="fr-FR" sz="1500" dirty="0"/>
          </a:p>
          <a:p>
            <a:r>
              <a:rPr lang="fr-FR" sz="1500" dirty="0"/>
              <a:t>*Et pendant ce temps en Egypte…</a:t>
            </a:r>
          </a:p>
          <a:p>
            <a:r>
              <a:rPr lang="fr-FR" sz="1500" dirty="0"/>
              <a:t>*1867 : Ouverture du canal de Suez</a:t>
            </a:r>
          </a:p>
          <a:p>
            <a:r>
              <a:rPr lang="fr-FR" sz="1500" dirty="0"/>
              <a:t>Alors, échec tunisien et réussite égyptienne </a:t>
            </a:r>
          </a:p>
          <a:p>
            <a:endParaRPr lang="fr-FR" sz="1500" dirty="0"/>
          </a:p>
          <a:p>
            <a:r>
              <a:rPr lang="fr-FR" sz="1500" dirty="0"/>
              <a:t>*En réalité, </a:t>
            </a:r>
            <a:r>
              <a:rPr lang="fr-FR" sz="1500" b="1" dirty="0"/>
              <a:t>un scénario identique</a:t>
            </a:r>
          </a:p>
          <a:p>
            <a:r>
              <a:rPr lang="fr-FR" sz="1500" dirty="0"/>
              <a:t>Endettement extérieur et mise sous tutelle</a:t>
            </a:r>
          </a:p>
          <a:p>
            <a:r>
              <a:rPr lang="fr-FR" sz="1500" b="1" dirty="0"/>
              <a:t>L’Egypte, une autre conquête financière…</a:t>
            </a:r>
          </a:p>
          <a:p>
            <a:endParaRPr lang="fr-FR" sz="1500" dirty="0"/>
          </a:p>
          <a:p>
            <a:r>
              <a:rPr lang="fr-FR" sz="1500" dirty="0"/>
              <a:t>*Retour en 1831…</a:t>
            </a:r>
          </a:p>
        </p:txBody>
      </p:sp>
      <p:pic>
        <p:nvPicPr>
          <p:cNvPr id="173" name="Image 172">
            <a:extLst>
              <a:ext uri="{FF2B5EF4-FFF2-40B4-BE49-F238E27FC236}">
                <a16:creationId xmlns:a16="http://schemas.microsoft.com/office/drawing/2014/main" id="{2C638B80-1037-F245-EE08-5B2909A4A61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2599" t="24727" r="2776" b="49809"/>
          <a:stretch>
            <a:fillRect/>
          </a:stretch>
        </p:blipFill>
        <p:spPr>
          <a:xfrm rot="16200000">
            <a:off x="6702136" y="27015"/>
            <a:ext cx="5225815" cy="5449113"/>
          </a:xfrm>
          <a:prstGeom prst="rect">
            <a:avLst/>
          </a:prstGeom>
          <a:ln w="38100">
            <a:solidFill>
              <a:schemeClr val="tx1"/>
            </a:solidFill>
          </a:ln>
        </p:spPr>
      </p:pic>
      <p:sp>
        <p:nvSpPr>
          <p:cNvPr id="174" name="Ellipse 173">
            <a:extLst>
              <a:ext uri="{FF2B5EF4-FFF2-40B4-BE49-F238E27FC236}">
                <a16:creationId xmlns:a16="http://schemas.microsoft.com/office/drawing/2014/main" id="{AC3121CF-F507-8A69-253D-BC1937DFA9A5}"/>
              </a:ext>
            </a:extLst>
          </p:cNvPr>
          <p:cNvSpPr/>
          <p:nvPr/>
        </p:nvSpPr>
        <p:spPr>
          <a:xfrm>
            <a:off x="10130836"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5" name="Ellipse 174">
            <a:extLst>
              <a:ext uri="{FF2B5EF4-FFF2-40B4-BE49-F238E27FC236}">
                <a16:creationId xmlns:a16="http://schemas.microsoft.com/office/drawing/2014/main" id="{A55A5E1E-3A19-2B20-5399-A80440AD7770}"/>
              </a:ext>
            </a:extLst>
          </p:cNvPr>
          <p:cNvSpPr/>
          <p:nvPr/>
        </p:nvSpPr>
        <p:spPr>
          <a:xfrm>
            <a:off x="10720116" y="176690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176" name="Ellipse 175">
            <a:extLst>
              <a:ext uri="{FF2B5EF4-FFF2-40B4-BE49-F238E27FC236}">
                <a16:creationId xmlns:a16="http://schemas.microsoft.com/office/drawing/2014/main" id="{9AD83A1A-D49B-58EF-A9AA-3093FC2DF50C}"/>
              </a:ext>
            </a:extLst>
          </p:cNvPr>
          <p:cNvSpPr/>
          <p:nvPr/>
        </p:nvSpPr>
        <p:spPr>
          <a:xfrm>
            <a:off x="8249541" y="639142"/>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177" name="Rectangle 176">
            <a:extLst>
              <a:ext uri="{FF2B5EF4-FFF2-40B4-BE49-F238E27FC236}">
                <a16:creationId xmlns:a16="http://schemas.microsoft.com/office/drawing/2014/main" id="{5FFEE458-935A-DAC4-0C81-404213E8C3CD}"/>
              </a:ext>
            </a:extLst>
          </p:cNvPr>
          <p:cNvSpPr/>
          <p:nvPr/>
        </p:nvSpPr>
        <p:spPr>
          <a:xfrm>
            <a:off x="6590486" y="2651760"/>
            <a:ext cx="5449113" cy="4145198"/>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Rectangle 177">
            <a:extLst>
              <a:ext uri="{FF2B5EF4-FFF2-40B4-BE49-F238E27FC236}">
                <a16:creationId xmlns:a16="http://schemas.microsoft.com/office/drawing/2014/main" id="{990115C6-5F20-9387-C714-9E2949BC91B2}"/>
              </a:ext>
            </a:extLst>
          </p:cNvPr>
          <p:cNvSpPr/>
          <p:nvPr/>
        </p:nvSpPr>
        <p:spPr>
          <a:xfrm>
            <a:off x="10875753" y="3011775"/>
            <a:ext cx="867351" cy="610936"/>
          </a:xfrm>
          <a:prstGeom prst="rect">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TUNIS</a:t>
            </a:r>
          </a:p>
          <a:p>
            <a:pPr algn="ctr" eaLnBrk="1" hangingPunct="1">
              <a:defRPr/>
            </a:pPr>
            <a:r>
              <a:rPr lang="fr-FR" sz="1100" b="1" dirty="0">
                <a:solidFill>
                  <a:schemeClr val="tx1"/>
                </a:solidFill>
              </a:rPr>
              <a:t>Husseinites</a:t>
            </a:r>
          </a:p>
          <a:p>
            <a:pPr algn="ctr" eaLnBrk="1" hangingPunct="1">
              <a:defRPr/>
            </a:pPr>
            <a:r>
              <a:rPr lang="fr-FR" sz="1100" dirty="0">
                <a:solidFill>
                  <a:schemeClr val="tx1"/>
                </a:solidFill>
              </a:rPr>
              <a:t>1705-1957</a:t>
            </a:r>
          </a:p>
        </p:txBody>
      </p:sp>
      <p:sp>
        <p:nvSpPr>
          <p:cNvPr id="179" name="Rectangle 178">
            <a:extLst>
              <a:ext uri="{FF2B5EF4-FFF2-40B4-BE49-F238E27FC236}">
                <a16:creationId xmlns:a16="http://schemas.microsoft.com/office/drawing/2014/main" id="{8FF847C1-0C33-EB10-2A21-EE81894240BF}"/>
              </a:ext>
            </a:extLst>
          </p:cNvPr>
          <p:cNvSpPr/>
          <p:nvPr/>
        </p:nvSpPr>
        <p:spPr>
          <a:xfrm>
            <a:off x="9944798"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a:solidFill>
                  <a:schemeClr val="tx1"/>
                </a:solidFill>
              </a:rPr>
              <a:t>Hussein</a:t>
            </a:r>
          </a:p>
          <a:p>
            <a:pPr algn="ctr">
              <a:defRPr/>
            </a:pPr>
            <a:r>
              <a:rPr lang="fr-FR" sz="900">
                <a:solidFill>
                  <a:schemeClr val="tx1"/>
                </a:solidFill>
              </a:rPr>
              <a:t>1705-35</a:t>
            </a:r>
            <a:endParaRPr lang="fr-FR" sz="1000" dirty="0">
              <a:solidFill>
                <a:schemeClr val="tx1"/>
              </a:solidFill>
            </a:endParaRPr>
          </a:p>
        </p:txBody>
      </p:sp>
      <p:sp>
        <p:nvSpPr>
          <p:cNvPr id="180" name="Rectangle 179">
            <a:extLst>
              <a:ext uri="{FF2B5EF4-FFF2-40B4-BE49-F238E27FC236}">
                <a16:creationId xmlns:a16="http://schemas.microsoft.com/office/drawing/2014/main" id="{FA77F514-A23B-74E4-C4B5-69542A55BC70}"/>
              </a:ext>
            </a:extLst>
          </p:cNvPr>
          <p:cNvSpPr/>
          <p:nvPr/>
        </p:nvSpPr>
        <p:spPr>
          <a:xfrm>
            <a:off x="9952214" y="37674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Mohammed Rachid</a:t>
            </a:r>
          </a:p>
          <a:p>
            <a:pPr algn="ctr">
              <a:defRPr/>
            </a:pPr>
            <a:r>
              <a:rPr lang="fr-FR" sz="900" dirty="0">
                <a:solidFill>
                  <a:schemeClr val="tx1"/>
                </a:solidFill>
              </a:rPr>
              <a:t>1756-59</a:t>
            </a:r>
          </a:p>
        </p:txBody>
      </p:sp>
      <p:cxnSp>
        <p:nvCxnSpPr>
          <p:cNvPr id="181" name="Connecteur droit avec flèche 180">
            <a:extLst>
              <a:ext uri="{FF2B5EF4-FFF2-40B4-BE49-F238E27FC236}">
                <a16:creationId xmlns:a16="http://schemas.microsoft.com/office/drawing/2014/main" id="{569C99FD-3922-4163-1BBF-B60B8D3FC389}"/>
              </a:ext>
            </a:extLst>
          </p:cNvPr>
          <p:cNvCxnSpPr>
            <a:cxnSpLocks/>
            <a:stCxn id="179" idx="2"/>
            <a:endCxn id="180" idx="0"/>
          </p:cNvCxnSpPr>
          <p:nvPr/>
        </p:nvCxnSpPr>
        <p:spPr>
          <a:xfrm>
            <a:off x="10378473" y="3661333"/>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2" name="Rectangle 181">
            <a:extLst>
              <a:ext uri="{FF2B5EF4-FFF2-40B4-BE49-F238E27FC236}">
                <a16:creationId xmlns:a16="http://schemas.microsoft.com/office/drawing/2014/main" id="{3B9A9E91-1D5E-125E-2B3F-F9FC51AA0FF8}"/>
              </a:ext>
            </a:extLst>
          </p:cNvPr>
          <p:cNvSpPr/>
          <p:nvPr/>
        </p:nvSpPr>
        <p:spPr>
          <a:xfrm>
            <a:off x="10867065"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Hammouda</a:t>
            </a:r>
          </a:p>
          <a:p>
            <a:pPr algn="ctr">
              <a:defRPr/>
            </a:pPr>
            <a:r>
              <a:rPr lang="fr-FR" sz="900" dirty="0">
                <a:solidFill>
                  <a:schemeClr val="tx1"/>
                </a:solidFill>
              </a:rPr>
              <a:t>1782-1814</a:t>
            </a:r>
          </a:p>
        </p:txBody>
      </p:sp>
      <p:cxnSp>
        <p:nvCxnSpPr>
          <p:cNvPr id="183" name="Connecteur droit avec flèche 182">
            <a:extLst>
              <a:ext uri="{FF2B5EF4-FFF2-40B4-BE49-F238E27FC236}">
                <a16:creationId xmlns:a16="http://schemas.microsoft.com/office/drawing/2014/main" id="{28488B27-CF3C-D21F-7115-C9783369AF5B}"/>
              </a:ext>
            </a:extLst>
          </p:cNvPr>
          <p:cNvCxnSpPr>
            <a:cxnSpLocks/>
            <a:stCxn id="184" idx="2"/>
            <a:endCxn id="182" idx="0"/>
          </p:cNvCxnSpPr>
          <p:nvPr/>
        </p:nvCxnSpPr>
        <p:spPr>
          <a:xfrm>
            <a:off x="11300740" y="4161636"/>
            <a:ext cx="0" cy="7276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4" name="Rectangle 183">
            <a:extLst>
              <a:ext uri="{FF2B5EF4-FFF2-40B4-BE49-F238E27FC236}">
                <a16:creationId xmlns:a16="http://schemas.microsoft.com/office/drawing/2014/main" id="{4DAB38A7-1A45-1ED4-6C4D-C9782676AC65}"/>
              </a:ext>
            </a:extLst>
          </p:cNvPr>
          <p:cNvSpPr/>
          <p:nvPr/>
        </p:nvSpPr>
        <p:spPr>
          <a:xfrm>
            <a:off x="10867065"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II</a:t>
            </a:r>
          </a:p>
          <a:p>
            <a:pPr algn="ctr">
              <a:defRPr/>
            </a:pPr>
            <a:r>
              <a:rPr lang="fr-FR" sz="900" dirty="0">
                <a:solidFill>
                  <a:schemeClr val="tx1"/>
                </a:solidFill>
              </a:rPr>
              <a:t>1759-82</a:t>
            </a:r>
          </a:p>
        </p:txBody>
      </p:sp>
      <p:cxnSp>
        <p:nvCxnSpPr>
          <p:cNvPr id="185" name="Connecteur : en angle 184">
            <a:extLst>
              <a:ext uri="{FF2B5EF4-FFF2-40B4-BE49-F238E27FC236}">
                <a16:creationId xmlns:a16="http://schemas.microsoft.com/office/drawing/2014/main" id="{63A618EB-029F-ADCD-12A3-31B4E62C2A5B}"/>
              </a:ext>
            </a:extLst>
          </p:cNvPr>
          <p:cNvCxnSpPr>
            <a:cxnSpLocks/>
            <a:stCxn id="179" idx="2"/>
            <a:endCxn id="184" idx="0"/>
          </p:cNvCxnSpPr>
          <p:nvPr/>
        </p:nvCxnSpPr>
        <p:spPr>
          <a:xfrm rot="16200000" flipH="1">
            <a:off x="10786532" y="3253273"/>
            <a:ext cx="10614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6" name="Rectangle 185">
            <a:extLst>
              <a:ext uri="{FF2B5EF4-FFF2-40B4-BE49-F238E27FC236}">
                <a16:creationId xmlns:a16="http://schemas.microsoft.com/office/drawing/2014/main" id="{732681EC-10D8-A7B0-2557-2E5D55644E07}"/>
              </a:ext>
            </a:extLst>
          </p:cNvPr>
          <p:cNvSpPr/>
          <p:nvPr/>
        </p:nvSpPr>
        <p:spPr>
          <a:xfrm>
            <a:off x="9952214" y="423439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Mahmoud</a:t>
            </a:r>
          </a:p>
          <a:p>
            <a:pPr algn="ctr">
              <a:defRPr/>
            </a:pPr>
            <a:r>
              <a:rPr lang="fr-FR" sz="800" dirty="0">
                <a:solidFill>
                  <a:schemeClr val="tx1"/>
                </a:solidFill>
              </a:rPr>
              <a:t>1814-24</a:t>
            </a:r>
            <a:endParaRPr lang="fr-FR" sz="900" dirty="0">
              <a:solidFill>
                <a:schemeClr val="tx1"/>
              </a:solidFill>
            </a:endParaRPr>
          </a:p>
        </p:txBody>
      </p:sp>
      <p:cxnSp>
        <p:nvCxnSpPr>
          <p:cNvPr id="187" name="Connecteur droit avec flèche 186">
            <a:extLst>
              <a:ext uri="{FF2B5EF4-FFF2-40B4-BE49-F238E27FC236}">
                <a16:creationId xmlns:a16="http://schemas.microsoft.com/office/drawing/2014/main" id="{1EDE35C1-CC8F-01D1-D21E-E3CA16295E0B}"/>
              </a:ext>
            </a:extLst>
          </p:cNvPr>
          <p:cNvCxnSpPr>
            <a:cxnSpLocks/>
            <a:stCxn id="180" idx="2"/>
            <a:endCxn id="186" idx="0"/>
          </p:cNvCxnSpPr>
          <p:nvPr/>
        </p:nvCxnSpPr>
        <p:spPr>
          <a:xfrm>
            <a:off x="10385889" y="4161637"/>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8" name="Rectangle 187">
            <a:extLst>
              <a:ext uri="{FF2B5EF4-FFF2-40B4-BE49-F238E27FC236}">
                <a16:creationId xmlns:a16="http://schemas.microsoft.com/office/drawing/2014/main" id="{CCB851AB-7E57-E91C-B61F-2A3A9F44C9B1}"/>
              </a:ext>
            </a:extLst>
          </p:cNvPr>
          <p:cNvSpPr/>
          <p:nvPr/>
        </p:nvSpPr>
        <p:spPr>
          <a:xfrm>
            <a:off x="9952214"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Hussein II</a:t>
            </a:r>
          </a:p>
          <a:p>
            <a:pPr algn="ctr">
              <a:defRPr/>
            </a:pPr>
            <a:r>
              <a:rPr lang="fr-FR" sz="800" dirty="0">
                <a:solidFill>
                  <a:schemeClr val="tx1"/>
                </a:solidFill>
              </a:rPr>
              <a:t>1824-35</a:t>
            </a:r>
          </a:p>
        </p:txBody>
      </p:sp>
      <p:cxnSp>
        <p:nvCxnSpPr>
          <p:cNvPr id="189" name="Connecteur droit avec flèche 188">
            <a:extLst>
              <a:ext uri="{FF2B5EF4-FFF2-40B4-BE49-F238E27FC236}">
                <a16:creationId xmlns:a16="http://schemas.microsoft.com/office/drawing/2014/main" id="{17A0DB9A-A5BA-F298-2572-87CCDA639A93}"/>
              </a:ext>
            </a:extLst>
          </p:cNvPr>
          <p:cNvCxnSpPr>
            <a:cxnSpLocks/>
            <a:stCxn id="186" idx="2"/>
            <a:endCxn id="188" idx="0"/>
          </p:cNvCxnSpPr>
          <p:nvPr/>
        </p:nvCxnSpPr>
        <p:spPr>
          <a:xfrm>
            <a:off x="10385889" y="4628552"/>
            <a:ext cx="0"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0" name="Connecteur : en angle 189">
            <a:extLst>
              <a:ext uri="{FF2B5EF4-FFF2-40B4-BE49-F238E27FC236}">
                <a16:creationId xmlns:a16="http://schemas.microsoft.com/office/drawing/2014/main" id="{13FCB034-8660-8590-359A-2413893BECB5}"/>
              </a:ext>
            </a:extLst>
          </p:cNvPr>
          <p:cNvCxnSpPr>
            <a:cxnSpLocks/>
            <a:stCxn id="186" idx="2"/>
            <a:endCxn id="191" idx="0"/>
          </p:cNvCxnSpPr>
          <p:nvPr/>
        </p:nvCxnSpPr>
        <p:spPr>
          <a:xfrm rot="16200000" flipH="1">
            <a:off x="10760498" y="4253942"/>
            <a:ext cx="174321" cy="92353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1" name="Rectangle 190">
            <a:extLst>
              <a:ext uri="{FF2B5EF4-FFF2-40B4-BE49-F238E27FC236}">
                <a16:creationId xmlns:a16="http://schemas.microsoft.com/office/drawing/2014/main" id="{C580BEAE-2B9C-46B7-C46B-7BD6DED3B322}"/>
              </a:ext>
            </a:extLst>
          </p:cNvPr>
          <p:cNvSpPr/>
          <p:nvPr/>
        </p:nvSpPr>
        <p:spPr>
          <a:xfrm>
            <a:off x="10875753" y="4802873"/>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Moustapha</a:t>
            </a:r>
          </a:p>
          <a:p>
            <a:pPr algn="ctr">
              <a:defRPr/>
            </a:pPr>
            <a:r>
              <a:rPr lang="fr-FR" sz="800" dirty="0">
                <a:solidFill>
                  <a:schemeClr val="tx1"/>
                </a:solidFill>
              </a:rPr>
              <a:t>1835-37</a:t>
            </a:r>
          </a:p>
        </p:txBody>
      </p:sp>
      <p:sp>
        <p:nvSpPr>
          <p:cNvPr id="192" name="Rectangle 191">
            <a:extLst>
              <a:ext uri="{FF2B5EF4-FFF2-40B4-BE49-F238E27FC236}">
                <a16:creationId xmlns:a16="http://schemas.microsoft.com/office/drawing/2014/main" id="{0B2D2F86-1CE8-E986-D8F2-C76439FD97B8}"/>
              </a:ext>
            </a:extLst>
          </p:cNvPr>
          <p:cNvSpPr/>
          <p:nvPr/>
        </p:nvSpPr>
        <p:spPr>
          <a:xfrm>
            <a:off x="9022531" y="537812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III</a:t>
            </a:r>
          </a:p>
          <a:p>
            <a:pPr algn="ctr">
              <a:defRPr/>
            </a:pPr>
            <a:r>
              <a:rPr lang="fr-FR" sz="800" dirty="0">
                <a:solidFill>
                  <a:schemeClr val="tx1"/>
                </a:solidFill>
              </a:rPr>
              <a:t>1882-1902</a:t>
            </a:r>
          </a:p>
        </p:txBody>
      </p:sp>
      <p:sp>
        <p:nvSpPr>
          <p:cNvPr id="193" name="Rectangle 192">
            <a:extLst>
              <a:ext uri="{FF2B5EF4-FFF2-40B4-BE49-F238E27FC236}">
                <a16:creationId xmlns:a16="http://schemas.microsoft.com/office/drawing/2014/main" id="{F166A352-7792-6813-EEEB-EF5C765A245C}"/>
              </a:ext>
            </a:extLst>
          </p:cNvPr>
          <p:cNvSpPr/>
          <p:nvPr/>
        </p:nvSpPr>
        <p:spPr>
          <a:xfrm>
            <a:off x="9022531"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Hédi</a:t>
            </a:r>
          </a:p>
          <a:p>
            <a:pPr algn="ctr">
              <a:defRPr/>
            </a:pPr>
            <a:r>
              <a:rPr lang="fr-FR" sz="800" dirty="0">
                <a:solidFill>
                  <a:schemeClr val="tx1"/>
                </a:solidFill>
              </a:rPr>
              <a:t>1902-06</a:t>
            </a:r>
          </a:p>
        </p:txBody>
      </p:sp>
      <p:sp>
        <p:nvSpPr>
          <p:cNvPr id="194" name="Rectangle 193">
            <a:extLst>
              <a:ext uri="{FF2B5EF4-FFF2-40B4-BE49-F238E27FC236}">
                <a16:creationId xmlns:a16="http://schemas.microsoft.com/office/drawing/2014/main" id="{3E2A36CA-DCA1-9633-C3D7-195D8FEFCE5D}"/>
              </a:ext>
            </a:extLst>
          </p:cNvPr>
          <p:cNvSpPr/>
          <p:nvPr/>
        </p:nvSpPr>
        <p:spPr>
          <a:xfrm>
            <a:off x="7169310" y="6325182"/>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Moncef</a:t>
            </a:r>
          </a:p>
          <a:p>
            <a:pPr algn="ctr">
              <a:defRPr/>
            </a:pPr>
            <a:r>
              <a:rPr lang="fr-FR" sz="800" dirty="0">
                <a:solidFill>
                  <a:schemeClr val="tx1"/>
                </a:solidFill>
              </a:rPr>
              <a:t>1942-43</a:t>
            </a:r>
          </a:p>
        </p:txBody>
      </p:sp>
      <p:cxnSp>
        <p:nvCxnSpPr>
          <p:cNvPr id="195" name="Connecteur droit avec flèche 194">
            <a:extLst>
              <a:ext uri="{FF2B5EF4-FFF2-40B4-BE49-F238E27FC236}">
                <a16:creationId xmlns:a16="http://schemas.microsoft.com/office/drawing/2014/main" id="{8D2D8F68-5C36-4E86-9FF8-6B4DC6CA50FE}"/>
              </a:ext>
            </a:extLst>
          </p:cNvPr>
          <p:cNvCxnSpPr>
            <a:cxnSpLocks/>
            <a:stCxn id="205" idx="2"/>
            <a:endCxn id="194" idx="0"/>
          </p:cNvCxnSpPr>
          <p:nvPr/>
        </p:nvCxnSpPr>
        <p:spPr>
          <a:xfrm>
            <a:off x="7602985" y="6247561"/>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6" name="Rectangle 195">
            <a:extLst>
              <a:ext uri="{FF2B5EF4-FFF2-40B4-BE49-F238E27FC236}">
                <a16:creationId xmlns:a16="http://schemas.microsoft.com/office/drawing/2014/main" id="{5266ED53-DE2B-51EC-B685-C0F06A32ECB8}"/>
              </a:ext>
            </a:extLst>
          </p:cNvPr>
          <p:cNvSpPr/>
          <p:nvPr/>
        </p:nvSpPr>
        <p:spPr>
          <a:xfrm>
            <a:off x="9022531" y="326717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endParaRPr lang="fr-FR" sz="900" dirty="0">
              <a:solidFill>
                <a:schemeClr val="tx1"/>
              </a:solidFill>
            </a:endParaRPr>
          </a:p>
        </p:txBody>
      </p:sp>
      <p:sp>
        <p:nvSpPr>
          <p:cNvPr id="197" name="Rectangle 196">
            <a:extLst>
              <a:ext uri="{FF2B5EF4-FFF2-40B4-BE49-F238E27FC236}">
                <a16:creationId xmlns:a16="http://schemas.microsoft.com/office/drawing/2014/main" id="{5A3718F6-95D9-54F8-76DA-8E3D88629D90}"/>
              </a:ext>
            </a:extLst>
          </p:cNvPr>
          <p:cNvSpPr/>
          <p:nvPr/>
        </p:nvSpPr>
        <p:spPr>
          <a:xfrm>
            <a:off x="9022531" y="275206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Ali Turki</a:t>
            </a:r>
            <a:endParaRPr lang="fr-FR" sz="900" dirty="0">
              <a:solidFill>
                <a:schemeClr val="tx1"/>
              </a:solidFill>
            </a:endParaRPr>
          </a:p>
        </p:txBody>
      </p:sp>
      <p:cxnSp>
        <p:nvCxnSpPr>
          <p:cNvPr id="198" name="Connecteur : en angle 197">
            <a:extLst>
              <a:ext uri="{FF2B5EF4-FFF2-40B4-BE49-F238E27FC236}">
                <a16:creationId xmlns:a16="http://schemas.microsoft.com/office/drawing/2014/main" id="{E30A2D7B-24FE-3FD9-2F77-C897E2BD9F71}"/>
              </a:ext>
            </a:extLst>
          </p:cNvPr>
          <p:cNvCxnSpPr>
            <a:cxnSpLocks/>
            <a:stCxn id="197" idx="2"/>
            <a:endCxn id="179" idx="0"/>
          </p:cNvCxnSpPr>
          <p:nvPr/>
        </p:nvCxnSpPr>
        <p:spPr>
          <a:xfrm rot="16200000" flipH="1">
            <a:off x="9856860" y="2745565"/>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Connecteur droit avec flèche 198">
            <a:extLst>
              <a:ext uri="{FF2B5EF4-FFF2-40B4-BE49-F238E27FC236}">
                <a16:creationId xmlns:a16="http://schemas.microsoft.com/office/drawing/2014/main" id="{E552EDB6-ADBB-BB63-9CE0-CD1BF7931CF0}"/>
              </a:ext>
            </a:extLst>
          </p:cNvPr>
          <p:cNvCxnSpPr>
            <a:cxnSpLocks/>
            <a:stCxn id="197" idx="2"/>
            <a:endCxn id="196" idx="0"/>
          </p:cNvCxnSpPr>
          <p:nvPr/>
        </p:nvCxnSpPr>
        <p:spPr>
          <a:xfrm>
            <a:off x="9456206" y="3146220"/>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0" name="Rectangle 199">
            <a:extLst>
              <a:ext uri="{FF2B5EF4-FFF2-40B4-BE49-F238E27FC236}">
                <a16:creationId xmlns:a16="http://schemas.microsoft.com/office/drawing/2014/main" id="{46EE0614-E33D-FD88-BC44-BB685071BB9D}"/>
              </a:ext>
            </a:extLst>
          </p:cNvPr>
          <p:cNvSpPr/>
          <p:nvPr/>
        </p:nvSpPr>
        <p:spPr>
          <a:xfrm>
            <a:off x="9037363" y="376748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Ali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1735-56</a:t>
            </a:r>
          </a:p>
        </p:txBody>
      </p:sp>
      <p:cxnSp>
        <p:nvCxnSpPr>
          <p:cNvPr id="201" name="Connecteur droit avec flèche 200">
            <a:extLst>
              <a:ext uri="{FF2B5EF4-FFF2-40B4-BE49-F238E27FC236}">
                <a16:creationId xmlns:a16="http://schemas.microsoft.com/office/drawing/2014/main" id="{DE29F689-E8DC-00A9-B488-F98D61B291F0}"/>
              </a:ext>
            </a:extLst>
          </p:cNvPr>
          <p:cNvCxnSpPr>
            <a:cxnSpLocks/>
            <a:stCxn id="196" idx="2"/>
            <a:endCxn id="200" idx="0"/>
          </p:cNvCxnSpPr>
          <p:nvPr/>
        </p:nvCxnSpPr>
        <p:spPr>
          <a:xfrm>
            <a:off x="9456206" y="3661333"/>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2" name="Rectangle 201">
            <a:extLst>
              <a:ext uri="{FF2B5EF4-FFF2-40B4-BE49-F238E27FC236}">
                <a16:creationId xmlns:a16="http://schemas.microsoft.com/office/drawing/2014/main" id="{ABD89ACC-49D4-4578-0844-E5B80BA9DA75}"/>
              </a:ext>
            </a:extLst>
          </p:cNvPr>
          <p:cNvSpPr/>
          <p:nvPr/>
        </p:nvSpPr>
        <p:spPr>
          <a:xfrm>
            <a:off x="7169310" y="5376767"/>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a:p>
            <a:pPr algn="ctr">
              <a:defRPr/>
            </a:pPr>
            <a:r>
              <a:rPr lang="fr-FR" sz="800" dirty="0">
                <a:solidFill>
                  <a:schemeClr val="tx1"/>
                </a:solidFill>
              </a:rPr>
              <a:t>1855-59</a:t>
            </a:r>
          </a:p>
        </p:txBody>
      </p:sp>
      <p:sp>
        <p:nvSpPr>
          <p:cNvPr id="203" name="Rectangle 202">
            <a:extLst>
              <a:ext uri="{FF2B5EF4-FFF2-40B4-BE49-F238E27FC236}">
                <a16:creationId xmlns:a16="http://schemas.microsoft.com/office/drawing/2014/main" id="{373B762E-7EA0-B41E-6EF4-3E661CD200AE}"/>
              </a:ext>
            </a:extLst>
          </p:cNvPr>
          <p:cNvSpPr/>
          <p:nvPr/>
        </p:nvSpPr>
        <p:spPr>
          <a:xfrm>
            <a:off x="9944797" y="5376767"/>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Sadok</a:t>
            </a:r>
          </a:p>
          <a:p>
            <a:pPr algn="ctr">
              <a:defRPr/>
            </a:pPr>
            <a:r>
              <a:rPr lang="fr-FR" sz="800" dirty="0">
                <a:solidFill>
                  <a:schemeClr val="tx1"/>
                </a:solidFill>
              </a:rPr>
              <a:t>1859-82</a:t>
            </a:r>
          </a:p>
        </p:txBody>
      </p:sp>
      <p:cxnSp>
        <p:nvCxnSpPr>
          <p:cNvPr id="204" name="Connecteur : en angle 203">
            <a:extLst>
              <a:ext uri="{FF2B5EF4-FFF2-40B4-BE49-F238E27FC236}">
                <a16:creationId xmlns:a16="http://schemas.microsoft.com/office/drawing/2014/main" id="{A6206952-6464-EDF5-B624-07897FB1678A}"/>
              </a:ext>
            </a:extLst>
          </p:cNvPr>
          <p:cNvCxnSpPr>
            <a:cxnSpLocks/>
            <a:stCxn id="188" idx="2"/>
            <a:endCxn id="192" idx="0"/>
          </p:cNvCxnSpPr>
          <p:nvPr/>
        </p:nvCxnSpPr>
        <p:spPr>
          <a:xfrm rot="5400000">
            <a:off x="9830498" y="4822737"/>
            <a:ext cx="181100"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5" name="Rectangle 204">
            <a:extLst>
              <a:ext uri="{FF2B5EF4-FFF2-40B4-BE49-F238E27FC236}">
                <a16:creationId xmlns:a16="http://schemas.microsoft.com/office/drawing/2014/main" id="{BD95A209-CDD5-51EB-B4D2-552888581516}"/>
              </a:ext>
            </a:extLst>
          </p:cNvPr>
          <p:cNvSpPr/>
          <p:nvPr/>
        </p:nvSpPr>
        <p:spPr>
          <a:xfrm>
            <a:off x="7169310" y="5853406"/>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Naceur</a:t>
            </a:r>
          </a:p>
          <a:p>
            <a:pPr algn="ctr">
              <a:defRPr/>
            </a:pPr>
            <a:r>
              <a:rPr lang="fr-FR" sz="800" dirty="0">
                <a:solidFill>
                  <a:schemeClr val="tx1"/>
                </a:solidFill>
              </a:rPr>
              <a:t>1906-22</a:t>
            </a:r>
          </a:p>
        </p:txBody>
      </p:sp>
      <p:cxnSp>
        <p:nvCxnSpPr>
          <p:cNvPr id="206" name="Connecteur droit avec flèche 205">
            <a:extLst>
              <a:ext uri="{FF2B5EF4-FFF2-40B4-BE49-F238E27FC236}">
                <a16:creationId xmlns:a16="http://schemas.microsoft.com/office/drawing/2014/main" id="{71177437-2AFB-83A9-57A4-A89B9BD28B22}"/>
              </a:ext>
            </a:extLst>
          </p:cNvPr>
          <p:cNvCxnSpPr>
            <a:cxnSpLocks/>
            <a:stCxn id="202" idx="2"/>
            <a:endCxn id="205" idx="0"/>
          </p:cNvCxnSpPr>
          <p:nvPr/>
        </p:nvCxnSpPr>
        <p:spPr>
          <a:xfrm>
            <a:off x="7602985" y="5770922"/>
            <a:ext cx="0" cy="82484"/>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7" name="Connecteur droit avec flèche 206">
            <a:extLst>
              <a:ext uri="{FF2B5EF4-FFF2-40B4-BE49-F238E27FC236}">
                <a16:creationId xmlns:a16="http://schemas.microsoft.com/office/drawing/2014/main" id="{F1608E9B-A8BC-F916-D3E6-0B49B08B552F}"/>
              </a:ext>
            </a:extLst>
          </p:cNvPr>
          <p:cNvCxnSpPr>
            <a:cxnSpLocks/>
            <a:stCxn id="192" idx="2"/>
            <a:endCxn id="193" idx="0"/>
          </p:cNvCxnSpPr>
          <p:nvPr/>
        </p:nvCxnSpPr>
        <p:spPr>
          <a:xfrm>
            <a:off x="9456206" y="5772283"/>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8" name="Rectangle 207">
            <a:extLst>
              <a:ext uri="{FF2B5EF4-FFF2-40B4-BE49-F238E27FC236}">
                <a16:creationId xmlns:a16="http://schemas.microsoft.com/office/drawing/2014/main" id="{F1C5B211-5B34-B754-A0F9-28F45F40FE4B}"/>
              </a:ext>
            </a:extLst>
          </p:cNvPr>
          <p:cNvSpPr/>
          <p:nvPr/>
        </p:nvSpPr>
        <p:spPr>
          <a:xfrm>
            <a:off x="8098992" y="5376768"/>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Mohammed</a:t>
            </a:r>
          </a:p>
        </p:txBody>
      </p:sp>
      <p:cxnSp>
        <p:nvCxnSpPr>
          <p:cNvPr id="209" name="Connecteur : en angle 208">
            <a:extLst>
              <a:ext uri="{FF2B5EF4-FFF2-40B4-BE49-F238E27FC236}">
                <a16:creationId xmlns:a16="http://schemas.microsoft.com/office/drawing/2014/main" id="{471972A4-60AA-CFC4-FC96-6704F8D3B4EF}"/>
              </a:ext>
            </a:extLst>
          </p:cNvPr>
          <p:cNvCxnSpPr>
            <a:cxnSpLocks/>
            <a:stCxn id="188" idx="2"/>
            <a:endCxn id="208" idx="0"/>
          </p:cNvCxnSpPr>
          <p:nvPr/>
        </p:nvCxnSpPr>
        <p:spPr>
          <a:xfrm rot="5400000">
            <a:off x="9369408" y="4360287"/>
            <a:ext cx="179740" cy="185322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0" name="Rectangle 209">
            <a:extLst>
              <a:ext uri="{FF2B5EF4-FFF2-40B4-BE49-F238E27FC236}">
                <a16:creationId xmlns:a16="http://schemas.microsoft.com/office/drawing/2014/main" id="{9674B076-1D82-3ACD-90C7-F8B72523F086}"/>
              </a:ext>
            </a:extLst>
          </p:cNvPr>
          <p:cNvSpPr/>
          <p:nvPr/>
        </p:nvSpPr>
        <p:spPr>
          <a:xfrm>
            <a:off x="8098992" y="5852335"/>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Habib</a:t>
            </a:r>
          </a:p>
          <a:p>
            <a:pPr algn="ctr">
              <a:defRPr/>
            </a:pPr>
            <a:r>
              <a:rPr lang="fr-FR" sz="800" dirty="0">
                <a:solidFill>
                  <a:schemeClr val="tx1"/>
                </a:solidFill>
              </a:rPr>
              <a:t>1922-29</a:t>
            </a:r>
          </a:p>
        </p:txBody>
      </p:sp>
      <p:cxnSp>
        <p:nvCxnSpPr>
          <p:cNvPr id="211" name="Connecteur droit avec flèche 210">
            <a:extLst>
              <a:ext uri="{FF2B5EF4-FFF2-40B4-BE49-F238E27FC236}">
                <a16:creationId xmlns:a16="http://schemas.microsoft.com/office/drawing/2014/main" id="{FCAD0C2B-1CA8-E2B0-3EFB-D2BE2A7A2C90}"/>
              </a:ext>
            </a:extLst>
          </p:cNvPr>
          <p:cNvCxnSpPr>
            <a:cxnSpLocks/>
            <a:stCxn id="208" idx="2"/>
            <a:endCxn id="210" idx="0"/>
          </p:cNvCxnSpPr>
          <p:nvPr/>
        </p:nvCxnSpPr>
        <p:spPr>
          <a:xfrm>
            <a:off x="8532667" y="5770923"/>
            <a:ext cx="0" cy="8141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2" name="Rectangle 211">
            <a:extLst>
              <a:ext uri="{FF2B5EF4-FFF2-40B4-BE49-F238E27FC236}">
                <a16:creationId xmlns:a16="http://schemas.microsoft.com/office/drawing/2014/main" id="{7FFB501A-C128-FFDB-9949-AD177C9C6B68}"/>
              </a:ext>
            </a:extLst>
          </p:cNvPr>
          <p:cNvSpPr/>
          <p:nvPr/>
        </p:nvSpPr>
        <p:spPr>
          <a:xfrm>
            <a:off x="9952214" y="5849904"/>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II</a:t>
            </a:r>
          </a:p>
          <a:p>
            <a:pPr algn="ctr">
              <a:defRPr/>
            </a:pPr>
            <a:r>
              <a:rPr lang="fr-FR" sz="800" dirty="0">
                <a:solidFill>
                  <a:schemeClr val="tx1"/>
                </a:solidFill>
              </a:rPr>
              <a:t>1929-42</a:t>
            </a:r>
          </a:p>
        </p:txBody>
      </p:sp>
      <p:cxnSp>
        <p:nvCxnSpPr>
          <p:cNvPr id="213" name="Connecteur : en angle 212">
            <a:extLst>
              <a:ext uri="{FF2B5EF4-FFF2-40B4-BE49-F238E27FC236}">
                <a16:creationId xmlns:a16="http://schemas.microsoft.com/office/drawing/2014/main" id="{9BEDBA38-0B06-9901-8881-6FD97CB4D418}"/>
              </a:ext>
            </a:extLst>
          </p:cNvPr>
          <p:cNvCxnSpPr>
            <a:cxnSpLocks/>
            <a:stCxn id="192" idx="2"/>
            <a:endCxn id="212" idx="0"/>
          </p:cNvCxnSpPr>
          <p:nvPr/>
        </p:nvCxnSpPr>
        <p:spPr>
          <a:xfrm rot="16200000" flipH="1">
            <a:off x="9882237" y="5346251"/>
            <a:ext cx="77621" cy="92968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4" name="Rectangle 213">
            <a:extLst>
              <a:ext uri="{FF2B5EF4-FFF2-40B4-BE49-F238E27FC236}">
                <a16:creationId xmlns:a16="http://schemas.microsoft.com/office/drawing/2014/main" id="{2C0DE530-A70B-4412-1B7D-24F601626170}"/>
              </a:ext>
            </a:extLst>
          </p:cNvPr>
          <p:cNvSpPr/>
          <p:nvPr/>
        </p:nvSpPr>
        <p:spPr>
          <a:xfrm>
            <a:off x="8098992" y="6324111"/>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Lamine</a:t>
            </a:r>
          </a:p>
          <a:p>
            <a:pPr algn="ctr">
              <a:defRPr/>
            </a:pPr>
            <a:r>
              <a:rPr lang="fr-FR" sz="800" dirty="0">
                <a:solidFill>
                  <a:schemeClr val="tx1"/>
                </a:solidFill>
              </a:rPr>
              <a:t>1943-57</a:t>
            </a:r>
          </a:p>
        </p:txBody>
      </p:sp>
      <p:cxnSp>
        <p:nvCxnSpPr>
          <p:cNvPr id="215" name="Connecteur droit avec flèche 214">
            <a:extLst>
              <a:ext uri="{FF2B5EF4-FFF2-40B4-BE49-F238E27FC236}">
                <a16:creationId xmlns:a16="http://schemas.microsoft.com/office/drawing/2014/main" id="{E0354060-F518-E2E2-2E23-CF1653617CCE}"/>
              </a:ext>
            </a:extLst>
          </p:cNvPr>
          <p:cNvCxnSpPr>
            <a:cxnSpLocks/>
            <a:stCxn id="210" idx="2"/>
            <a:endCxn id="214" idx="0"/>
          </p:cNvCxnSpPr>
          <p:nvPr/>
        </p:nvCxnSpPr>
        <p:spPr>
          <a:xfrm>
            <a:off x="8532667" y="6246490"/>
            <a:ext cx="0" cy="776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cteur : en angle 215">
            <a:extLst>
              <a:ext uri="{FF2B5EF4-FFF2-40B4-BE49-F238E27FC236}">
                <a16:creationId xmlns:a16="http://schemas.microsoft.com/office/drawing/2014/main" id="{B5DC23B9-D09F-CFDA-8215-92E9A07EEEA1}"/>
              </a:ext>
            </a:extLst>
          </p:cNvPr>
          <p:cNvCxnSpPr>
            <a:cxnSpLocks/>
            <a:stCxn id="188" idx="2"/>
            <a:endCxn id="202" idx="0"/>
          </p:cNvCxnSpPr>
          <p:nvPr/>
        </p:nvCxnSpPr>
        <p:spPr>
          <a:xfrm rot="5400000">
            <a:off x="8904568" y="3895445"/>
            <a:ext cx="179739" cy="278290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7" name="Connecteur droit avec flèche 216">
            <a:extLst>
              <a:ext uri="{FF2B5EF4-FFF2-40B4-BE49-F238E27FC236}">
                <a16:creationId xmlns:a16="http://schemas.microsoft.com/office/drawing/2014/main" id="{3B2741C1-F2CB-D62B-D65C-DA0CCDD51C4E}"/>
              </a:ext>
            </a:extLst>
          </p:cNvPr>
          <p:cNvCxnSpPr>
            <a:cxnSpLocks/>
            <a:stCxn id="188" idx="2"/>
            <a:endCxn id="203" idx="0"/>
          </p:cNvCxnSpPr>
          <p:nvPr/>
        </p:nvCxnSpPr>
        <p:spPr>
          <a:xfrm flipH="1">
            <a:off x="10378472" y="5197028"/>
            <a:ext cx="7417" cy="17973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8" name="Rectangle 217">
            <a:extLst>
              <a:ext uri="{FF2B5EF4-FFF2-40B4-BE49-F238E27FC236}">
                <a16:creationId xmlns:a16="http://schemas.microsoft.com/office/drawing/2014/main" id="{9CA8F765-8854-7F71-3461-87E015DD9CB2}"/>
              </a:ext>
            </a:extLst>
          </p:cNvPr>
          <p:cNvSpPr/>
          <p:nvPr/>
        </p:nvSpPr>
        <p:spPr>
          <a:xfrm>
            <a:off x="10881896" y="5371349"/>
            <a:ext cx="867350" cy="394155"/>
          </a:xfrm>
          <a:prstGeom prst="rect">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Ahmed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1837-55</a:t>
            </a:r>
          </a:p>
        </p:txBody>
      </p:sp>
      <p:cxnSp>
        <p:nvCxnSpPr>
          <p:cNvPr id="219" name="Connecteur droit avec flèche 218">
            <a:extLst>
              <a:ext uri="{FF2B5EF4-FFF2-40B4-BE49-F238E27FC236}">
                <a16:creationId xmlns:a16="http://schemas.microsoft.com/office/drawing/2014/main" id="{06CED5CB-551F-4AE8-5CDE-B5EFA8DD4BAF}"/>
              </a:ext>
            </a:extLst>
          </p:cNvPr>
          <p:cNvCxnSpPr>
            <a:cxnSpLocks/>
            <a:stCxn id="191" idx="2"/>
            <a:endCxn id="218" idx="0"/>
          </p:cNvCxnSpPr>
          <p:nvPr/>
        </p:nvCxnSpPr>
        <p:spPr>
          <a:xfrm>
            <a:off x="11309428" y="5197028"/>
            <a:ext cx="6143" cy="17432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7078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476" y="116631"/>
            <a:ext cx="5783873" cy="6001643"/>
          </a:xfrm>
          <a:prstGeom prst="rect">
            <a:avLst/>
          </a:prstGeom>
          <a:solidFill>
            <a:schemeClr val="tx2">
              <a:lumMod val="20000"/>
              <a:lumOff val="80000"/>
            </a:schemeClr>
          </a:solidFill>
          <a:ln w="38100">
            <a:solidFill>
              <a:schemeClr val="tx1"/>
            </a:solidFill>
          </a:ln>
        </p:spPr>
        <p:txBody>
          <a:bodyPr wrap="square">
            <a:spAutoFit/>
          </a:bodyPr>
          <a:lstStyle/>
          <a:p>
            <a:r>
              <a:rPr lang="fr-FR" sz="1600" b="1" dirty="0">
                <a:ea typeface="Times New Roman" panose="02020603050405020304" pitchFamily="18" charset="0"/>
              </a:rPr>
              <a:t>(1805-)1841-1876 : La conquête financière franco-britannique de la province ottomane d’Egypte de Mehmet Ali et ses descendants : </a:t>
            </a:r>
            <a:r>
              <a:rPr lang="fr-FR" sz="1600" b="1" dirty="0"/>
              <a:t>Modernisation économique et autonomie politique ; Construction du canal de Suez ; Emprunts, surendettement et mise sous tutelle financière</a:t>
            </a:r>
          </a:p>
          <a:p>
            <a:endParaRPr lang="fr-FR" sz="1600" dirty="0">
              <a:ea typeface="Times New Roman" panose="02020603050405020304" pitchFamily="18" charset="0"/>
            </a:endParaRPr>
          </a:p>
          <a:p>
            <a:r>
              <a:rPr lang="fr-FR" sz="1600" dirty="0">
                <a:ea typeface="Times New Roman" panose="02020603050405020304" pitchFamily="18" charset="0"/>
              </a:rPr>
              <a:t>*Nombreux rappels…</a:t>
            </a:r>
          </a:p>
          <a:p>
            <a:endParaRPr lang="fr-FR" sz="1600" dirty="0">
              <a:ea typeface="Times New Roman" panose="02020603050405020304" pitchFamily="18" charset="0"/>
            </a:endParaRPr>
          </a:p>
          <a:p>
            <a:r>
              <a:rPr lang="fr-FR" sz="1600" dirty="0">
                <a:ea typeface="Times New Roman" panose="02020603050405020304" pitchFamily="18" charset="0"/>
              </a:rPr>
              <a:t>*1831-33 : 1</a:t>
            </a:r>
            <a:r>
              <a:rPr lang="fr-FR" sz="1600" baseline="30000" dirty="0">
                <a:ea typeface="Times New Roman" panose="02020603050405020304" pitchFamily="18" charset="0"/>
              </a:rPr>
              <a:t>ère</a:t>
            </a:r>
            <a:r>
              <a:rPr lang="fr-FR" sz="1600" dirty="0">
                <a:ea typeface="Times New Roman" panose="02020603050405020304" pitchFamily="18" charset="0"/>
              </a:rPr>
              <a:t> guerre turco-égyptienne…</a:t>
            </a:r>
          </a:p>
          <a:p>
            <a:r>
              <a:rPr lang="fr-FR" sz="1600" dirty="0">
                <a:ea typeface="Times New Roman" panose="02020603050405020304" pitchFamily="18" charset="0"/>
              </a:rPr>
              <a:t>Mehmet Ali, </a:t>
            </a:r>
            <a:r>
              <a:rPr lang="fr-FR" sz="1600" i="1" dirty="0">
                <a:ea typeface="Times New Roman" panose="02020603050405020304" pitchFamily="18" charset="0"/>
              </a:rPr>
              <a:t>pacha</a:t>
            </a:r>
            <a:r>
              <a:rPr lang="fr-FR" sz="1600" dirty="0">
                <a:ea typeface="Times New Roman" panose="02020603050405020304" pitchFamily="18" charset="0"/>
              </a:rPr>
              <a:t> ottoman d’Egypte, conquiert et obtient la Syrie</a:t>
            </a:r>
          </a:p>
          <a:p>
            <a:endParaRPr lang="fr-FR" sz="1600" dirty="0">
              <a:ea typeface="Times New Roman" panose="02020603050405020304" pitchFamily="18" charset="0"/>
            </a:endParaRPr>
          </a:p>
          <a:p>
            <a:r>
              <a:rPr lang="fr-FR" sz="1600" dirty="0">
                <a:ea typeface="Times New Roman" panose="02020603050405020304" pitchFamily="18" charset="0"/>
              </a:rPr>
              <a:t>*Avril 1839 : Malgré les conseils de prudence des Européens</a:t>
            </a:r>
          </a:p>
          <a:p>
            <a:r>
              <a:rPr lang="fr-FR" sz="1600" u="sng" dirty="0">
                <a:ea typeface="Times New Roman" panose="02020603050405020304" pitchFamily="18" charset="0"/>
              </a:rPr>
              <a:t>Mahmoud II</a:t>
            </a:r>
            <a:r>
              <a:rPr lang="fr-FR" sz="1600" dirty="0">
                <a:ea typeface="Times New Roman" panose="02020603050405020304" pitchFamily="18" charset="0"/>
              </a:rPr>
              <a:t> prend l’initiative d’une reconquête de la Syrie ; </a:t>
            </a:r>
            <a:r>
              <a:rPr lang="fr-FR" sz="1600" b="1" dirty="0">
                <a:ea typeface="Times New Roman" panose="02020603050405020304" pitchFamily="18" charset="0"/>
              </a:rPr>
              <a:t>Mais…</a:t>
            </a:r>
          </a:p>
          <a:p>
            <a:endParaRPr lang="fr-FR" sz="1600" dirty="0">
              <a:ea typeface="Times New Roman" panose="02020603050405020304" pitchFamily="18" charset="0"/>
            </a:endParaRPr>
          </a:p>
          <a:p>
            <a:r>
              <a:rPr lang="fr-FR" sz="1600" dirty="0">
                <a:ea typeface="Times New Roman" panose="02020603050405020304" pitchFamily="18" charset="0"/>
              </a:rPr>
              <a:t>*Juin 1839 : Malgré des révoltes anti-égyptiennes en Syrie</a:t>
            </a:r>
          </a:p>
          <a:p>
            <a:r>
              <a:rPr lang="fr-FR" sz="1600" u="sng" dirty="0">
                <a:ea typeface="Times New Roman" panose="02020603050405020304" pitchFamily="18" charset="0"/>
              </a:rPr>
              <a:t>Ibrahim Pacha</a:t>
            </a:r>
            <a:r>
              <a:rPr lang="fr-FR" sz="1600" dirty="0">
                <a:ea typeface="Times New Roman" panose="02020603050405020304" pitchFamily="18" charset="0"/>
              </a:rPr>
              <a:t>, fils de Mehmet Ali, vainc l’armée ottomane à </a:t>
            </a:r>
            <a:r>
              <a:rPr lang="fr-FR" sz="1600" dirty="0" err="1">
                <a:ea typeface="Times New Roman" panose="02020603050405020304" pitchFamily="18" charset="0"/>
              </a:rPr>
              <a:t>Nézib</a:t>
            </a:r>
            <a:endParaRPr lang="fr-FR" sz="1600" dirty="0">
              <a:ea typeface="Times New Roman" panose="02020603050405020304" pitchFamily="18" charset="0"/>
            </a:endParaRPr>
          </a:p>
          <a:p>
            <a:r>
              <a:rPr lang="fr-FR" sz="1600" dirty="0">
                <a:ea typeface="Times New Roman" panose="02020603050405020304" pitchFamily="18" charset="0"/>
              </a:rPr>
              <a:t>Au nord d’Alep, sur le haut Euphrate</a:t>
            </a:r>
          </a:p>
          <a:p>
            <a:endParaRPr lang="fr-FR" sz="1600" dirty="0">
              <a:ea typeface="Times New Roman" panose="02020603050405020304" pitchFamily="18" charset="0"/>
            </a:endParaRPr>
          </a:p>
          <a:p>
            <a:r>
              <a:rPr lang="fr-FR" sz="1600" dirty="0">
                <a:ea typeface="Times New Roman" panose="02020603050405020304" pitchFamily="18" charset="0"/>
              </a:rPr>
              <a:t>*Juillet 1839 : Fort de cette victoire</a:t>
            </a:r>
          </a:p>
          <a:p>
            <a:r>
              <a:rPr lang="fr-FR" sz="1600" dirty="0">
                <a:ea typeface="Times New Roman" panose="02020603050405020304" pitchFamily="18" charset="0"/>
              </a:rPr>
              <a:t>Et avec le soutien de la France de </a:t>
            </a:r>
            <a:r>
              <a:rPr lang="fr-FR" sz="1600" u="sng" dirty="0">
                <a:ea typeface="Times New Roman" panose="02020603050405020304" pitchFamily="18" charset="0"/>
              </a:rPr>
              <a:t>Louis-Philippe</a:t>
            </a:r>
          </a:p>
          <a:p>
            <a:r>
              <a:rPr lang="fr-FR" sz="1600" u="sng" dirty="0">
                <a:ea typeface="Times New Roman" panose="02020603050405020304" pitchFamily="18" charset="0"/>
              </a:rPr>
              <a:t>Mehmet Ali</a:t>
            </a:r>
            <a:r>
              <a:rPr lang="fr-FR" sz="1600" dirty="0">
                <a:ea typeface="Times New Roman" panose="02020603050405020304" pitchFamily="18" charset="0"/>
              </a:rPr>
              <a:t> réclame le gouvernement</a:t>
            </a:r>
          </a:p>
          <a:p>
            <a:r>
              <a:rPr lang="fr-FR" sz="1600" dirty="0">
                <a:ea typeface="Times New Roman" panose="02020603050405020304" pitchFamily="18" charset="0"/>
              </a:rPr>
              <a:t>De l’Egypte, de la Syrie et de la Crète à titre héréditaire</a:t>
            </a:r>
          </a:p>
          <a:p>
            <a:endParaRPr lang="fr-FR" sz="1600" dirty="0">
              <a:ea typeface="Times New Roman" panose="02020603050405020304" pitchFamily="18" charset="0"/>
            </a:endParaRPr>
          </a:p>
          <a:p>
            <a:r>
              <a:rPr lang="fr-FR" sz="1600" dirty="0">
                <a:ea typeface="Times New Roman" panose="02020603050405020304" pitchFamily="18" charset="0"/>
              </a:rPr>
              <a:t>*Les autres puissances européennes réagissent…</a:t>
            </a:r>
          </a:p>
        </p:txBody>
      </p:sp>
      <p:pic>
        <p:nvPicPr>
          <p:cNvPr id="16" name="Image 15" descr="Une image contenant texte, carte, atlas&#10;&#10;Description générée automatiquement">
            <a:extLst>
              <a:ext uri="{FF2B5EF4-FFF2-40B4-BE49-F238E27FC236}">
                <a16:creationId xmlns:a16="http://schemas.microsoft.com/office/drawing/2014/main" id="{85B9DA4F-3091-605E-7F7D-A6BA56CFBC97}"/>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2979" t="148" r="42832" b="74550"/>
          <a:stretch/>
        </p:blipFill>
        <p:spPr>
          <a:xfrm>
            <a:off x="6032179" y="116631"/>
            <a:ext cx="5992346" cy="5000132"/>
          </a:xfrm>
          <a:prstGeom prst="rect">
            <a:avLst/>
          </a:prstGeom>
          <a:ln w="38100">
            <a:solidFill>
              <a:schemeClr val="tx1"/>
            </a:solidFill>
          </a:ln>
        </p:spPr>
      </p:pic>
      <p:sp>
        <p:nvSpPr>
          <p:cNvPr id="19" name="Ellipse 18">
            <a:extLst>
              <a:ext uri="{FF2B5EF4-FFF2-40B4-BE49-F238E27FC236}">
                <a16:creationId xmlns:a16="http://schemas.microsoft.com/office/drawing/2014/main" id="{45CAD3F6-92EA-6A82-D31B-67E6CDFD1765}"/>
              </a:ext>
            </a:extLst>
          </p:cNvPr>
          <p:cNvSpPr/>
          <p:nvPr/>
        </p:nvSpPr>
        <p:spPr>
          <a:xfrm>
            <a:off x="10879270" y="2459494"/>
            <a:ext cx="160149" cy="157203"/>
          </a:xfrm>
          <a:prstGeom prst="ellipse">
            <a:avLst/>
          </a:prstGeom>
          <a:solidFill>
            <a:schemeClr val="accent6">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a:extLst>
              <a:ext uri="{FF2B5EF4-FFF2-40B4-BE49-F238E27FC236}">
                <a16:creationId xmlns:a16="http://schemas.microsoft.com/office/drawing/2014/main" id="{2D84EEB8-6D8D-FABF-0AEF-B658CC06F485}"/>
              </a:ext>
            </a:extLst>
          </p:cNvPr>
          <p:cNvSpPr/>
          <p:nvPr/>
        </p:nvSpPr>
        <p:spPr>
          <a:xfrm>
            <a:off x="9251947" y="3911168"/>
            <a:ext cx="160149" cy="157203"/>
          </a:xfrm>
          <a:prstGeom prst="ellipse">
            <a:avLst/>
          </a:prstGeom>
          <a:solidFill>
            <a:schemeClr val="accent6">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id="{35CE3461-3E7D-1520-A8C5-73C566C83B7E}"/>
              </a:ext>
            </a:extLst>
          </p:cNvPr>
          <p:cNvSpPr/>
          <p:nvPr/>
        </p:nvSpPr>
        <p:spPr>
          <a:xfrm>
            <a:off x="6630150" y="1816314"/>
            <a:ext cx="160149" cy="157203"/>
          </a:xfrm>
          <a:prstGeom prst="ellipse">
            <a:avLst/>
          </a:prstGeom>
          <a:solidFill>
            <a:schemeClr val="accent6">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id="{7E80A8F1-09E8-A55E-F99A-D0119BEB67B8}"/>
              </a:ext>
            </a:extLst>
          </p:cNvPr>
          <p:cNvSpPr/>
          <p:nvPr/>
        </p:nvSpPr>
        <p:spPr>
          <a:xfrm>
            <a:off x="10316164" y="883833"/>
            <a:ext cx="160149" cy="157203"/>
          </a:xfrm>
          <a:prstGeom prst="ellipse">
            <a:avLst/>
          </a:prstGeom>
          <a:solidFill>
            <a:schemeClr val="accent6">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 name="Connecteur droit avec flèche 23">
            <a:extLst>
              <a:ext uri="{FF2B5EF4-FFF2-40B4-BE49-F238E27FC236}">
                <a16:creationId xmlns:a16="http://schemas.microsoft.com/office/drawing/2014/main" id="{2ACA8D57-C2C4-ACA6-417B-C0ADAF8B79F2}"/>
              </a:ext>
            </a:extLst>
          </p:cNvPr>
          <p:cNvCxnSpPr>
            <a:cxnSpLocks/>
            <a:stCxn id="19" idx="0"/>
            <a:endCxn id="25" idx="4"/>
          </p:cNvCxnSpPr>
          <p:nvPr/>
        </p:nvCxnSpPr>
        <p:spPr>
          <a:xfrm flipV="1">
            <a:off x="10959345" y="883833"/>
            <a:ext cx="247177" cy="1575661"/>
          </a:xfrm>
          <a:prstGeom prst="straightConnector1">
            <a:avLst/>
          </a:prstGeom>
          <a:ln w="762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Ellipse 24">
            <a:extLst>
              <a:ext uri="{FF2B5EF4-FFF2-40B4-BE49-F238E27FC236}">
                <a16:creationId xmlns:a16="http://schemas.microsoft.com/office/drawing/2014/main" id="{6F365B80-B943-590E-35DA-36ADFEAFACEB}"/>
              </a:ext>
            </a:extLst>
          </p:cNvPr>
          <p:cNvSpPr/>
          <p:nvPr/>
        </p:nvSpPr>
        <p:spPr>
          <a:xfrm>
            <a:off x="11126447" y="726630"/>
            <a:ext cx="160149" cy="157203"/>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3" name="Connecteur droit avec flèche 32">
            <a:extLst>
              <a:ext uri="{FF2B5EF4-FFF2-40B4-BE49-F238E27FC236}">
                <a16:creationId xmlns:a16="http://schemas.microsoft.com/office/drawing/2014/main" id="{7884C326-9214-5FEA-B8B4-06FC9A114028}"/>
              </a:ext>
            </a:extLst>
          </p:cNvPr>
          <p:cNvCxnSpPr>
            <a:cxnSpLocks/>
            <a:endCxn id="25" idx="1"/>
          </p:cNvCxnSpPr>
          <p:nvPr/>
        </p:nvCxnSpPr>
        <p:spPr>
          <a:xfrm>
            <a:off x="9412096" y="542441"/>
            <a:ext cx="1737804" cy="207211"/>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FA5EA408-6616-C05D-BA70-CEE379BAB583}"/>
              </a:ext>
            </a:extLst>
          </p:cNvPr>
          <p:cNvCxnSpPr>
            <a:cxnSpLocks/>
          </p:cNvCxnSpPr>
          <p:nvPr/>
        </p:nvCxnSpPr>
        <p:spPr>
          <a:xfrm>
            <a:off x="8632556" y="116631"/>
            <a:ext cx="779540" cy="425810"/>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9" name="Ellipse 38">
            <a:extLst>
              <a:ext uri="{FF2B5EF4-FFF2-40B4-BE49-F238E27FC236}">
                <a16:creationId xmlns:a16="http://schemas.microsoft.com/office/drawing/2014/main" id="{2FF5AA36-AA29-F1A5-D188-6E29ADC49EA7}"/>
              </a:ext>
            </a:extLst>
          </p:cNvPr>
          <p:cNvSpPr/>
          <p:nvPr/>
        </p:nvSpPr>
        <p:spPr>
          <a:xfrm>
            <a:off x="8632556" y="3423571"/>
            <a:ext cx="160149" cy="157203"/>
          </a:xfrm>
          <a:prstGeom prst="ellipse">
            <a:avLst/>
          </a:prstGeom>
          <a:solidFill>
            <a:schemeClr val="accent6">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a:extLst>
              <a:ext uri="{FF2B5EF4-FFF2-40B4-BE49-F238E27FC236}">
                <a16:creationId xmlns:a16="http://schemas.microsoft.com/office/drawing/2014/main" id="{70B71313-281C-4313-CF84-C097D90609E9}"/>
              </a:ext>
            </a:extLst>
          </p:cNvPr>
          <p:cNvSpPr/>
          <p:nvPr/>
        </p:nvSpPr>
        <p:spPr>
          <a:xfrm>
            <a:off x="5806307" y="3832566"/>
            <a:ext cx="160149" cy="157203"/>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77071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44BA9-5907-A79D-2485-D57C7BF7CC4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1E72838-2111-2CDA-CD0A-ACF723867F63}"/>
              </a:ext>
            </a:extLst>
          </p:cNvPr>
          <p:cNvSpPr/>
          <p:nvPr/>
        </p:nvSpPr>
        <p:spPr>
          <a:xfrm>
            <a:off x="167476" y="116631"/>
            <a:ext cx="6899751" cy="3785652"/>
          </a:xfrm>
          <a:prstGeom prst="rect">
            <a:avLst/>
          </a:prstGeom>
          <a:solidFill>
            <a:schemeClr val="tx2">
              <a:lumMod val="20000"/>
              <a:lumOff val="80000"/>
            </a:schemeClr>
          </a:solidFill>
          <a:ln w="38100">
            <a:solidFill>
              <a:schemeClr val="tx1"/>
            </a:solidFill>
          </a:ln>
        </p:spPr>
        <p:txBody>
          <a:bodyPr wrap="square">
            <a:spAutoFit/>
          </a:bodyPr>
          <a:lstStyle/>
          <a:p>
            <a:r>
              <a:rPr lang="fr-FR" sz="1600" dirty="0">
                <a:ea typeface="Times New Roman" panose="02020603050405020304" pitchFamily="18" charset="0"/>
              </a:rPr>
              <a:t>*Juillet 1840 : </a:t>
            </a:r>
            <a:r>
              <a:rPr lang="fr-FR" sz="1600" u="sng" dirty="0">
                <a:ea typeface="Times New Roman" panose="02020603050405020304" pitchFamily="18" charset="0"/>
              </a:rPr>
              <a:t>Palmerston</a:t>
            </a:r>
            <a:r>
              <a:rPr lang="fr-FR" sz="1600" dirty="0">
                <a:ea typeface="Times New Roman" panose="02020603050405020304" pitchFamily="18" charset="0"/>
              </a:rPr>
              <a:t> menace la France de </a:t>
            </a:r>
            <a:r>
              <a:rPr lang="fr-FR" sz="1600" u="sng" dirty="0">
                <a:ea typeface="Times New Roman" panose="02020603050405020304" pitchFamily="18" charset="0"/>
              </a:rPr>
              <a:t>Thiers</a:t>
            </a:r>
            <a:r>
              <a:rPr lang="fr-FR" sz="1600" dirty="0">
                <a:ea typeface="Times New Roman" panose="02020603050405020304" pitchFamily="18" charset="0"/>
              </a:rPr>
              <a:t>…</a:t>
            </a:r>
            <a:endParaRPr lang="fr-FR" sz="1600" u="sng" dirty="0">
              <a:ea typeface="Times New Roman" panose="02020603050405020304" pitchFamily="18" charset="0"/>
            </a:endParaRPr>
          </a:p>
          <a:p>
            <a:endParaRPr lang="fr-FR" sz="1600" dirty="0">
              <a:ea typeface="Times New Roman" panose="02020603050405020304" pitchFamily="18" charset="0"/>
            </a:endParaRPr>
          </a:p>
          <a:p>
            <a:r>
              <a:rPr lang="fr-FR" sz="1600" i="1" dirty="0">
                <a:ea typeface="Times New Roman" panose="02020603050405020304" pitchFamily="18" charset="0"/>
              </a:rPr>
              <a:t>*Il enjoint à son chargé d’affaires à Paris</a:t>
            </a:r>
          </a:p>
          <a:p>
            <a:r>
              <a:rPr lang="fr-FR" sz="1600" i="1" dirty="0">
                <a:ea typeface="Times New Roman" panose="02020603050405020304" pitchFamily="18" charset="0"/>
              </a:rPr>
              <a:t>De déclarer le plus amicalement et le moins agressivement possible…</a:t>
            </a:r>
          </a:p>
          <a:p>
            <a:endParaRPr lang="fr-FR" sz="1600" i="1" dirty="0">
              <a:ea typeface="Times New Roman" panose="02020603050405020304" pitchFamily="18" charset="0"/>
            </a:endParaRPr>
          </a:p>
          <a:p>
            <a:r>
              <a:rPr lang="fr-FR" sz="1600" i="1" dirty="0">
                <a:ea typeface="Times New Roman" panose="02020603050405020304" pitchFamily="18" charset="0"/>
              </a:rPr>
              <a:t>Que si la France jette le gant, nous ne refuserons pas de le relever.</a:t>
            </a:r>
          </a:p>
          <a:p>
            <a:r>
              <a:rPr lang="fr-FR" sz="1600" i="1" dirty="0">
                <a:ea typeface="Times New Roman" panose="02020603050405020304" pitchFamily="18" charset="0"/>
              </a:rPr>
              <a:t>Et que si elle commence la guerre, elle perdra certainement ses vaisseaux,</a:t>
            </a:r>
          </a:p>
          <a:p>
            <a:r>
              <a:rPr lang="fr-FR" sz="1600" i="1" dirty="0">
                <a:ea typeface="Times New Roman" panose="02020603050405020304" pitchFamily="18" charset="0"/>
              </a:rPr>
              <a:t>ses colonies et son commerce, bien avant la fin du conflit</a:t>
            </a:r>
          </a:p>
          <a:p>
            <a:endParaRPr lang="fr-FR" sz="1600" i="1" dirty="0">
              <a:ea typeface="Times New Roman" panose="02020603050405020304" pitchFamily="18" charset="0"/>
            </a:endParaRPr>
          </a:p>
          <a:p>
            <a:r>
              <a:rPr lang="fr-FR" sz="1600" b="1" i="1" dirty="0">
                <a:ea typeface="Times New Roman" panose="02020603050405020304" pitchFamily="18" charset="0"/>
              </a:rPr>
              <a:t>Que son armée à Alger ne lui donnera plus de soucis,</a:t>
            </a:r>
          </a:p>
          <a:p>
            <a:r>
              <a:rPr lang="fr-FR" sz="1600" b="1" dirty="0">
                <a:ea typeface="Times New Roman" panose="02020603050405020304" pitchFamily="18" charset="0"/>
              </a:rPr>
              <a:t>NB : 1839 : Reprise de la guerre avec Abdel-Kader</a:t>
            </a:r>
          </a:p>
          <a:p>
            <a:r>
              <a:rPr lang="fr-FR" sz="1600" i="1" dirty="0">
                <a:ea typeface="Times New Roman" panose="02020603050405020304" pitchFamily="18" charset="0"/>
              </a:rPr>
              <a:t>et que </a:t>
            </a:r>
            <a:r>
              <a:rPr lang="fr-FR" sz="1600" i="1" u="sng" dirty="0">
                <a:ea typeface="Times New Roman" panose="02020603050405020304" pitchFamily="18" charset="0"/>
              </a:rPr>
              <a:t>Mohamed Ali</a:t>
            </a:r>
            <a:r>
              <a:rPr lang="fr-FR" sz="1600" i="1" dirty="0">
                <a:ea typeface="Times New Roman" panose="02020603050405020304" pitchFamily="18" charset="0"/>
              </a:rPr>
              <a:t> sera tout simplement balancé dans le Nil !</a:t>
            </a:r>
          </a:p>
          <a:p>
            <a:r>
              <a:rPr lang="fr-FR" sz="1600" dirty="0">
                <a:ea typeface="Times New Roman" panose="02020603050405020304" pitchFamily="18" charset="0"/>
              </a:rPr>
              <a:t>La question d’Orient, Jacques Frémeaux, p. 95</a:t>
            </a:r>
          </a:p>
          <a:p>
            <a:endParaRPr lang="fr-FR" sz="1600" dirty="0">
              <a:ea typeface="Times New Roman" panose="02020603050405020304" pitchFamily="18" charset="0"/>
            </a:endParaRPr>
          </a:p>
          <a:p>
            <a:r>
              <a:rPr lang="fr-FR" sz="1600" dirty="0">
                <a:ea typeface="Times New Roman" panose="02020603050405020304" pitchFamily="18" charset="0"/>
              </a:rPr>
              <a:t>NB : La jeune reine </a:t>
            </a:r>
            <a:r>
              <a:rPr lang="fr-FR" sz="1600" u="sng" dirty="0">
                <a:ea typeface="Times New Roman" panose="02020603050405020304" pitchFamily="18" charset="0"/>
              </a:rPr>
              <a:t>Victoria</a:t>
            </a:r>
            <a:r>
              <a:rPr lang="fr-FR" sz="1600" dirty="0">
                <a:ea typeface="Times New Roman" panose="02020603050405020304" pitchFamily="18" charset="0"/>
              </a:rPr>
              <a:t> (1837) est choquée par le ton agressif…</a:t>
            </a:r>
          </a:p>
        </p:txBody>
      </p:sp>
    </p:spTree>
    <p:extLst>
      <p:ext uri="{BB962C8B-B14F-4D97-AF65-F5344CB8AC3E}">
        <p14:creationId xmlns:p14="http://schemas.microsoft.com/office/powerpoint/2010/main" val="2254267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1AAFC-25CA-E56B-BA2F-13221F130B8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75681D3-BAF0-3917-C9A9-E0584296F942}"/>
              </a:ext>
            </a:extLst>
          </p:cNvPr>
          <p:cNvSpPr/>
          <p:nvPr/>
        </p:nvSpPr>
        <p:spPr>
          <a:xfrm>
            <a:off x="167476" y="116631"/>
            <a:ext cx="5783873" cy="3046988"/>
          </a:xfrm>
          <a:prstGeom prst="rect">
            <a:avLst/>
          </a:prstGeom>
          <a:solidFill>
            <a:schemeClr val="tx2">
              <a:lumMod val="20000"/>
              <a:lumOff val="80000"/>
            </a:schemeClr>
          </a:solidFill>
          <a:ln w="38100">
            <a:solidFill>
              <a:schemeClr val="tx1"/>
            </a:solidFill>
          </a:ln>
        </p:spPr>
        <p:txBody>
          <a:bodyPr wrap="square">
            <a:spAutoFit/>
          </a:bodyPr>
          <a:lstStyle/>
          <a:p>
            <a:r>
              <a:rPr lang="fr-FR" sz="1600" dirty="0">
                <a:ea typeface="Times New Roman" panose="02020603050405020304" pitchFamily="18" charset="0"/>
              </a:rPr>
              <a:t>*Juillet 1840 : Il faut sauver l’Empire ottoman…</a:t>
            </a:r>
          </a:p>
          <a:p>
            <a:r>
              <a:rPr lang="fr-FR" sz="1600" dirty="0">
                <a:ea typeface="Times New Roman" panose="02020603050405020304" pitchFamily="18" charset="0"/>
              </a:rPr>
              <a:t>*Convention de Londres : GB, Russie, Prusse, Autriche, Ottomans</a:t>
            </a:r>
          </a:p>
          <a:p>
            <a:r>
              <a:rPr lang="fr-FR" sz="1600" dirty="0">
                <a:ea typeface="Times New Roman" panose="02020603050405020304" pitchFamily="18" charset="0"/>
              </a:rPr>
              <a:t>Mais pas la France ; Ultimatum à </a:t>
            </a:r>
            <a:r>
              <a:rPr lang="fr-FR" sz="1600" u="sng" dirty="0">
                <a:ea typeface="Times New Roman" panose="02020603050405020304" pitchFamily="18" charset="0"/>
              </a:rPr>
              <a:t>Mehmet Ali</a:t>
            </a:r>
            <a:r>
              <a:rPr lang="fr-FR" sz="1600" dirty="0">
                <a:ea typeface="Times New Roman" panose="02020603050405020304" pitchFamily="18" charset="0"/>
              </a:rPr>
              <a:t>…</a:t>
            </a:r>
          </a:p>
          <a:p>
            <a:endParaRPr lang="fr-FR" sz="1600" dirty="0">
              <a:ea typeface="Times New Roman" panose="02020603050405020304" pitchFamily="18" charset="0"/>
            </a:endParaRPr>
          </a:p>
          <a:p>
            <a:r>
              <a:rPr lang="fr-FR" sz="1600" dirty="0">
                <a:ea typeface="Times New Roman" panose="02020603050405020304" pitchFamily="18" charset="0"/>
              </a:rPr>
              <a:t>*Sept. 1840 : N’ayant pas été obéi...</a:t>
            </a:r>
          </a:p>
          <a:p>
            <a:r>
              <a:rPr lang="fr-FR" sz="1600" dirty="0">
                <a:ea typeface="Times New Roman" panose="02020603050405020304" pitchFamily="18" charset="0"/>
              </a:rPr>
              <a:t>Le nouveau sultan </a:t>
            </a:r>
            <a:r>
              <a:rPr lang="fr-FR" sz="1600" u="sng" dirty="0" err="1"/>
              <a:t>Abdülmecid</a:t>
            </a:r>
            <a:r>
              <a:rPr lang="fr-FR" sz="1600" dirty="0"/>
              <a:t> dépose Mehmet Ali</a:t>
            </a:r>
            <a:endParaRPr lang="fr-FR" sz="1600" dirty="0">
              <a:ea typeface="Times New Roman" panose="02020603050405020304" pitchFamily="18" charset="0"/>
            </a:endParaRPr>
          </a:p>
          <a:p>
            <a:endParaRPr lang="fr-FR" sz="1600" dirty="0">
              <a:ea typeface="Times New Roman" panose="02020603050405020304" pitchFamily="18" charset="0"/>
            </a:endParaRPr>
          </a:p>
          <a:p>
            <a:r>
              <a:rPr lang="fr-FR" sz="1600" dirty="0">
                <a:ea typeface="Times New Roman" panose="02020603050405020304" pitchFamily="18" charset="0"/>
              </a:rPr>
              <a:t>*Oct 1840 : Une expédition austro-britannique envoyée en Syrie</a:t>
            </a:r>
          </a:p>
          <a:p>
            <a:r>
              <a:rPr lang="fr-FR" sz="1600" dirty="0">
                <a:ea typeface="Times New Roman" panose="02020603050405020304" pitchFamily="18" charset="0"/>
              </a:rPr>
              <a:t>Elle bombarde et prend Beyrouth et Acre ; Et…</a:t>
            </a:r>
          </a:p>
          <a:p>
            <a:endParaRPr lang="fr-FR" sz="1600" dirty="0">
              <a:ea typeface="Times New Roman" panose="02020603050405020304" pitchFamily="18" charset="0"/>
            </a:endParaRPr>
          </a:p>
          <a:p>
            <a:r>
              <a:rPr lang="fr-FR" sz="1600" dirty="0">
                <a:ea typeface="Times New Roman" panose="02020603050405020304" pitchFamily="18" charset="0"/>
              </a:rPr>
              <a:t>*Nov. 1840 : La flotte britannique de l’amiral </a:t>
            </a:r>
            <a:r>
              <a:rPr lang="fr-FR" sz="1600" u="sng" dirty="0">
                <a:ea typeface="Times New Roman" panose="02020603050405020304" pitchFamily="18" charset="0"/>
              </a:rPr>
              <a:t>Charles Napier</a:t>
            </a:r>
          </a:p>
          <a:p>
            <a:r>
              <a:rPr lang="fr-FR" sz="1600" dirty="0">
                <a:ea typeface="Times New Roman" panose="02020603050405020304" pitchFamily="18" charset="0"/>
              </a:rPr>
              <a:t>Menace directement Alexandrie…</a:t>
            </a:r>
          </a:p>
        </p:txBody>
      </p:sp>
      <p:pic>
        <p:nvPicPr>
          <p:cNvPr id="2" name="Image 1" descr="Une image contenant texte, carte, atlas&#10;&#10;Description générée automatiquement">
            <a:extLst>
              <a:ext uri="{FF2B5EF4-FFF2-40B4-BE49-F238E27FC236}">
                <a16:creationId xmlns:a16="http://schemas.microsoft.com/office/drawing/2014/main" id="{DE654FAB-F1A2-5B32-6831-EDB13DC036C1}"/>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2979" t="148" r="42832" b="74550"/>
          <a:stretch/>
        </p:blipFill>
        <p:spPr>
          <a:xfrm>
            <a:off x="6032179" y="116631"/>
            <a:ext cx="5992346" cy="5000132"/>
          </a:xfrm>
          <a:prstGeom prst="rect">
            <a:avLst/>
          </a:prstGeom>
          <a:ln w="38100">
            <a:solidFill>
              <a:schemeClr val="tx1"/>
            </a:solidFill>
          </a:ln>
        </p:spPr>
      </p:pic>
      <p:sp>
        <p:nvSpPr>
          <p:cNvPr id="5" name="Ellipse 4">
            <a:extLst>
              <a:ext uri="{FF2B5EF4-FFF2-40B4-BE49-F238E27FC236}">
                <a16:creationId xmlns:a16="http://schemas.microsoft.com/office/drawing/2014/main" id="{0B8D5AC5-F48A-C498-4E98-957B0BC8FD5A}"/>
              </a:ext>
            </a:extLst>
          </p:cNvPr>
          <p:cNvSpPr/>
          <p:nvPr/>
        </p:nvSpPr>
        <p:spPr>
          <a:xfrm>
            <a:off x="10879270" y="2459494"/>
            <a:ext cx="160149" cy="157203"/>
          </a:xfrm>
          <a:prstGeom prst="ellipse">
            <a:avLst/>
          </a:prstGeom>
          <a:solidFill>
            <a:schemeClr val="accent6">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5E090B3E-7E03-4443-BD26-E04EB18AF9EB}"/>
              </a:ext>
            </a:extLst>
          </p:cNvPr>
          <p:cNvSpPr/>
          <p:nvPr/>
        </p:nvSpPr>
        <p:spPr>
          <a:xfrm>
            <a:off x="9251947" y="3911168"/>
            <a:ext cx="160149" cy="157203"/>
          </a:xfrm>
          <a:prstGeom prst="ellipse">
            <a:avLst/>
          </a:prstGeom>
          <a:solidFill>
            <a:schemeClr val="accent6">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2B5B27BA-4F55-B230-88B1-2CEF9C55DAFD}"/>
              </a:ext>
            </a:extLst>
          </p:cNvPr>
          <p:cNvSpPr/>
          <p:nvPr/>
        </p:nvSpPr>
        <p:spPr>
          <a:xfrm>
            <a:off x="6630150" y="1816314"/>
            <a:ext cx="160149" cy="157203"/>
          </a:xfrm>
          <a:prstGeom prst="ellipse">
            <a:avLst/>
          </a:prstGeom>
          <a:solidFill>
            <a:schemeClr val="accent6">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D0729BDF-9362-AB43-60A3-E4C5F9374CD9}"/>
              </a:ext>
            </a:extLst>
          </p:cNvPr>
          <p:cNvSpPr/>
          <p:nvPr/>
        </p:nvSpPr>
        <p:spPr>
          <a:xfrm>
            <a:off x="10316164" y="883833"/>
            <a:ext cx="160149" cy="157203"/>
          </a:xfrm>
          <a:prstGeom prst="ellipse">
            <a:avLst/>
          </a:prstGeom>
          <a:solidFill>
            <a:schemeClr val="accent6">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9A230175-66AC-2C4C-163F-1C8D8E342E5F}"/>
              </a:ext>
            </a:extLst>
          </p:cNvPr>
          <p:cNvSpPr/>
          <p:nvPr/>
        </p:nvSpPr>
        <p:spPr>
          <a:xfrm>
            <a:off x="10599505" y="2183471"/>
            <a:ext cx="160149" cy="157203"/>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1592757E-C3F3-D610-AA1C-0330DC7AF741}"/>
              </a:ext>
            </a:extLst>
          </p:cNvPr>
          <p:cNvSpPr/>
          <p:nvPr/>
        </p:nvSpPr>
        <p:spPr>
          <a:xfrm>
            <a:off x="8632556" y="3423571"/>
            <a:ext cx="160149" cy="157203"/>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2" name="Connecteur droit avec flèche 31">
            <a:extLst>
              <a:ext uri="{FF2B5EF4-FFF2-40B4-BE49-F238E27FC236}">
                <a16:creationId xmlns:a16="http://schemas.microsoft.com/office/drawing/2014/main" id="{78291D0F-5E14-3A5C-FEC1-4072EDE828E2}"/>
              </a:ext>
            </a:extLst>
          </p:cNvPr>
          <p:cNvCxnSpPr>
            <a:cxnSpLocks/>
          </p:cNvCxnSpPr>
          <p:nvPr/>
        </p:nvCxnSpPr>
        <p:spPr>
          <a:xfrm>
            <a:off x="6096000" y="2183471"/>
            <a:ext cx="2524060" cy="120678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Ellipse 32">
            <a:extLst>
              <a:ext uri="{FF2B5EF4-FFF2-40B4-BE49-F238E27FC236}">
                <a16:creationId xmlns:a16="http://schemas.microsoft.com/office/drawing/2014/main" id="{7A9A8F2A-E4D4-0FA6-B53C-B9F9D9655A48}"/>
              </a:ext>
            </a:extLst>
          </p:cNvPr>
          <p:cNvSpPr/>
          <p:nvPr/>
        </p:nvSpPr>
        <p:spPr>
          <a:xfrm>
            <a:off x="10403407" y="2616697"/>
            <a:ext cx="160149" cy="157203"/>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5" name="Connecteur droit avec flèche 34">
            <a:extLst>
              <a:ext uri="{FF2B5EF4-FFF2-40B4-BE49-F238E27FC236}">
                <a16:creationId xmlns:a16="http://schemas.microsoft.com/office/drawing/2014/main" id="{81F538AC-FAE1-7C6A-3E8D-2EB74779B35B}"/>
              </a:ext>
            </a:extLst>
          </p:cNvPr>
          <p:cNvCxnSpPr>
            <a:cxnSpLocks/>
            <a:endCxn id="18" idx="2"/>
          </p:cNvCxnSpPr>
          <p:nvPr/>
        </p:nvCxnSpPr>
        <p:spPr>
          <a:xfrm>
            <a:off x="6096000" y="2169215"/>
            <a:ext cx="4503505" cy="9285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328D52C6-3784-4720-4090-E3808D7D92BB}"/>
              </a:ext>
            </a:extLst>
          </p:cNvPr>
          <p:cNvCxnSpPr>
            <a:cxnSpLocks/>
            <a:endCxn id="33" idx="1"/>
          </p:cNvCxnSpPr>
          <p:nvPr/>
        </p:nvCxnSpPr>
        <p:spPr>
          <a:xfrm>
            <a:off x="8792705" y="2210227"/>
            <a:ext cx="1634155" cy="42949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89936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8C2AF-822C-D31E-0932-06A00D3A3E5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704D000-C689-13C6-2988-1F785776A2B1}"/>
              </a:ext>
            </a:extLst>
          </p:cNvPr>
          <p:cNvSpPr/>
          <p:nvPr/>
        </p:nvSpPr>
        <p:spPr>
          <a:xfrm>
            <a:off x="167476" y="116631"/>
            <a:ext cx="5783873" cy="3046988"/>
          </a:xfrm>
          <a:prstGeom prst="rect">
            <a:avLst/>
          </a:prstGeom>
          <a:solidFill>
            <a:schemeClr val="tx2">
              <a:lumMod val="20000"/>
              <a:lumOff val="80000"/>
            </a:schemeClr>
          </a:solidFill>
          <a:ln w="38100">
            <a:solidFill>
              <a:schemeClr val="tx1"/>
            </a:solidFill>
          </a:ln>
        </p:spPr>
        <p:txBody>
          <a:bodyPr wrap="square">
            <a:spAutoFit/>
          </a:bodyPr>
          <a:lstStyle/>
          <a:p>
            <a:r>
              <a:rPr lang="fr-FR" sz="1600" dirty="0">
                <a:ea typeface="Times New Roman" panose="02020603050405020304" pitchFamily="18" charset="0"/>
              </a:rPr>
              <a:t>*Nov. 1840 : A Alexandrie, </a:t>
            </a:r>
            <a:r>
              <a:rPr lang="fr-FR" sz="1600" u="sng" dirty="0">
                <a:ea typeface="Times New Roman" panose="02020603050405020304" pitchFamily="18" charset="0"/>
              </a:rPr>
              <a:t>Mehmet Ali</a:t>
            </a:r>
            <a:endParaRPr lang="fr-FR" sz="1600" dirty="0">
              <a:ea typeface="Times New Roman" panose="02020603050405020304" pitchFamily="18" charset="0"/>
            </a:endParaRPr>
          </a:p>
          <a:p>
            <a:r>
              <a:rPr lang="fr-FR" sz="1600" dirty="0">
                <a:ea typeface="Times New Roman" panose="02020603050405020304" pitchFamily="18" charset="0"/>
              </a:rPr>
              <a:t>Négocie directement avec </a:t>
            </a:r>
            <a:r>
              <a:rPr lang="fr-FR" sz="1600" u="sng" dirty="0">
                <a:ea typeface="Times New Roman" panose="02020603050405020304" pitchFamily="18" charset="0"/>
              </a:rPr>
              <a:t>Charles Napier</a:t>
            </a:r>
          </a:p>
          <a:p>
            <a:endParaRPr lang="fr-FR" sz="1600" dirty="0">
              <a:ea typeface="Times New Roman" panose="02020603050405020304" pitchFamily="18" charset="0"/>
            </a:endParaRPr>
          </a:p>
          <a:p>
            <a:r>
              <a:rPr lang="fr-FR" sz="1600" dirty="0">
                <a:ea typeface="Times New Roman" panose="02020603050405020304" pitchFamily="18" charset="0"/>
              </a:rPr>
              <a:t>*Nov. 1840-Jan. 1841 : Mehmet Ali restitue la flotte turque ; Et…</a:t>
            </a:r>
          </a:p>
          <a:p>
            <a:endParaRPr lang="fr-FR" sz="1600" dirty="0">
              <a:ea typeface="Times New Roman" panose="02020603050405020304" pitchFamily="18" charset="0"/>
            </a:endParaRPr>
          </a:p>
          <a:p>
            <a:r>
              <a:rPr lang="fr-FR" sz="1600" dirty="0">
                <a:solidFill>
                  <a:srgbClr val="FF0000"/>
                </a:solidFill>
                <a:ea typeface="Times New Roman" panose="02020603050405020304" pitchFamily="18" charset="0"/>
              </a:rPr>
              <a:t>NB : Juillet 1839 : A la mort de Mahmoud II, son fils </a:t>
            </a:r>
            <a:r>
              <a:rPr lang="fr-FR" sz="1600" dirty="0" err="1">
                <a:solidFill>
                  <a:srgbClr val="FF0000"/>
                </a:solidFill>
              </a:rPr>
              <a:t>Abdülmecid</a:t>
            </a:r>
            <a:r>
              <a:rPr lang="fr-FR" sz="1600" dirty="0">
                <a:solidFill>
                  <a:srgbClr val="FF0000"/>
                </a:solidFill>
                <a:ea typeface="Times New Roman" panose="02020603050405020304" pitchFamily="18" charset="0"/>
              </a:rPr>
              <a:t>,</a:t>
            </a:r>
          </a:p>
          <a:p>
            <a:r>
              <a:rPr lang="fr-FR" sz="1600" dirty="0">
                <a:solidFill>
                  <a:srgbClr val="FF0000"/>
                </a:solidFill>
                <a:ea typeface="Times New Roman" panose="02020603050405020304" pitchFamily="18" charset="0"/>
              </a:rPr>
              <a:t>16 ans, lui avait succédé ; Et la flotte ottomane avait trahi le nouveau sultan, et était venue mouiller à Alexandrie…</a:t>
            </a:r>
          </a:p>
          <a:p>
            <a:endParaRPr lang="fr-FR" sz="1600" dirty="0">
              <a:ea typeface="Times New Roman" panose="02020603050405020304" pitchFamily="18" charset="0"/>
            </a:endParaRPr>
          </a:p>
          <a:p>
            <a:r>
              <a:rPr lang="fr-FR" sz="1600" dirty="0">
                <a:ea typeface="Times New Roman" panose="02020603050405020304" pitchFamily="18" charset="0"/>
              </a:rPr>
              <a:t>*Il renonce à la Syrie, la Crète ; Et à l’Arabie : soulagement des GB</a:t>
            </a:r>
          </a:p>
          <a:p>
            <a:r>
              <a:rPr lang="fr-FR" sz="1600" dirty="0">
                <a:ea typeface="Times New Roman" panose="02020603050405020304" pitchFamily="18" charset="0"/>
              </a:rPr>
              <a:t>NB : 1811-18 : Conquête égypto-ottomane de l’Arabie</a:t>
            </a:r>
          </a:p>
          <a:p>
            <a:r>
              <a:rPr lang="fr-FR" sz="1600" dirty="0">
                <a:ea typeface="Times New Roman" panose="02020603050405020304" pitchFamily="18" charset="0"/>
              </a:rPr>
              <a:t>Et fin du 1</a:t>
            </a:r>
            <a:r>
              <a:rPr lang="fr-FR" sz="1600" baseline="30000" dirty="0">
                <a:ea typeface="Times New Roman" panose="02020603050405020304" pitchFamily="18" charset="0"/>
              </a:rPr>
              <a:t>er</a:t>
            </a:r>
            <a:r>
              <a:rPr lang="fr-FR" sz="1600" dirty="0">
                <a:ea typeface="Times New Roman" panose="02020603050405020304" pitchFamily="18" charset="0"/>
              </a:rPr>
              <a:t> Etat saoudien ; </a:t>
            </a:r>
            <a:r>
              <a:rPr lang="fr-FR" sz="1600" b="1" dirty="0">
                <a:ea typeface="Times New Roman" panose="02020603050405020304" pitchFamily="18" charset="0"/>
              </a:rPr>
              <a:t>1841 : En Egypte…</a:t>
            </a:r>
          </a:p>
        </p:txBody>
      </p:sp>
      <p:pic>
        <p:nvPicPr>
          <p:cNvPr id="33" name="Image 32" descr="Une image contenant texte, carte, atlas&#10;&#10;Description générée automatiquement">
            <a:extLst>
              <a:ext uri="{FF2B5EF4-FFF2-40B4-BE49-F238E27FC236}">
                <a16:creationId xmlns:a16="http://schemas.microsoft.com/office/drawing/2014/main" id="{91CC732D-482C-E589-0D46-4E67AFEC4DA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131540" y="106830"/>
            <a:ext cx="5892984" cy="6644340"/>
          </a:xfrm>
          <a:prstGeom prst="rect">
            <a:avLst/>
          </a:prstGeom>
          <a:ln w="38100">
            <a:solidFill>
              <a:schemeClr val="tx1"/>
            </a:solidFill>
          </a:ln>
        </p:spPr>
      </p:pic>
      <p:sp>
        <p:nvSpPr>
          <p:cNvPr id="34" name="Ellipse 33">
            <a:extLst>
              <a:ext uri="{FF2B5EF4-FFF2-40B4-BE49-F238E27FC236}">
                <a16:creationId xmlns:a16="http://schemas.microsoft.com/office/drawing/2014/main" id="{EA725CBC-2082-16B6-D60C-0E80E912834A}"/>
              </a:ext>
            </a:extLst>
          </p:cNvPr>
          <p:cNvSpPr/>
          <p:nvPr/>
        </p:nvSpPr>
        <p:spPr>
          <a:xfrm>
            <a:off x="8557140" y="1345514"/>
            <a:ext cx="160149" cy="157203"/>
          </a:xfrm>
          <a:prstGeom prst="ellipse">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a:extLst>
              <a:ext uri="{FF2B5EF4-FFF2-40B4-BE49-F238E27FC236}">
                <a16:creationId xmlns:a16="http://schemas.microsoft.com/office/drawing/2014/main" id="{F366BD94-6365-7EB7-8B83-685620AAEAB3}"/>
              </a:ext>
            </a:extLst>
          </p:cNvPr>
          <p:cNvSpPr/>
          <p:nvPr/>
        </p:nvSpPr>
        <p:spPr>
          <a:xfrm>
            <a:off x="7669483" y="622332"/>
            <a:ext cx="160149" cy="157203"/>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a:extLst>
              <a:ext uri="{FF2B5EF4-FFF2-40B4-BE49-F238E27FC236}">
                <a16:creationId xmlns:a16="http://schemas.microsoft.com/office/drawing/2014/main" id="{EB74BC85-5227-EEAE-E6D8-F0CF1AD93A37}"/>
              </a:ext>
            </a:extLst>
          </p:cNvPr>
          <p:cNvSpPr/>
          <p:nvPr/>
        </p:nvSpPr>
        <p:spPr>
          <a:xfrm>
            <a:off x="8917883" y="3350398"/>
            <a:ext cx="160149" cy="157203"/>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a:extLst>
              <a:ext uri="{FF2B5EF4-FFF2-40B4-BE49-F238E27FC236}">
                <a16:creationId xmlns:a16="http://schemas.microsoft.com/office/drawing/2014/main" id="{BA5BAEF3-8E7C-5B1B-2A9B-AE48DA879561}"/>
              </a:ext>
            </a:extLst>
          </p:cNvPr>
          <p:cNvSpPr/>
          <p:nvPr/>
        </p:nvSpPr>
        <p:spPr>
          <a:xfrm>
            <a:off x="9065125" y="779535"/>
            <a:ext cx="160149" cy="157203"/>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a:extLst>
              <a:ext uri="{FF2B5EF4-FFF2-40B4-BE49-F238E27FC236}">
                <a16:creationId xmlns:a16="http://schemas.microsoft.com/office/drawing/2014/main" id="{04E2407D-ACD5-C5BD-8A04-70040DF701C9}"/>
              </a:ext>
            </a:extLst>
          </p:cNvPr>
          <p:cNvSpPr/>
          <p:nvPr/>
        </p:nvSpPr>
        <p:spPr>
          <a:xfrm>
            <a:off x="9728174" y="2490890"/>
            <a:ext cx="160149" cy="157203"/>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30559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CBBE7-5FD8-1F38-01B9-2DAE50513BD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5B14763-3DE9-8866-D275-19AFEC612E46}"/>
              </a:ext>
            </a:extLst>
          </p:cNvPr>
          <p:cNvSpPr/>
          <p:nvPr/>
        </p:nvSpPr>
        <p:spPr>
          <a:xfrm>
            <a:off x="167476" y="116631"/>
            <a:ext cx="5783873" cy="4478149"/>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ea typeface="Times New Roman" panose="02020603050405020304" pitchFamily="18" charset="0"/>
              </a:rPr>
              <a:t>(1805-)1841-1848 : Mehmet Ali obtient du sultan ottoman le titre de pacha héréditaire : …</a:t>
            </a:r>
          </a:p>
          <a:p>
            <a:endParaRPr lang="fr-FR" sz="1500" dirty="0">
              <a:ea typeface="Times New Roman" panose="02020603050405020304" pitchFamily="18" charset="0"/>
            </a:endParaRPr>
          </a:p>
          <a:p>
            <a:r>
              <a:rPr lang="fr-FR" sz="1500" dirty="0">
                <a:ea typeface="Times New Roman" panose="02020603050405020304" pitchFamily="18" charset="0"/>
              </a:rPr>
              <a:t>*Fév. 1841 : </a:t>
            </a:r>
            <a:r>
              <a:rPr lang="fr-FR" sz="1500" u="sng" dirty="0">
                <a:ea typeface="Times New Roman" panose="02020603050405020304" pitchFamily="18" charset="0"/>
              </a:rPr>
              <a:t>Mehmet Ali</a:t>
            </a:r>
            <a:r>
              <a:rPr lang="fr-FR" sz="1500" dirty="0">
                <a:ea typeface="Times New Roman" panose="02020603050405020304" pitchFamily="18" charset="0"/>
              </a:rPr>
              <a:t> obtient du sultan </a:t>
            </a:r>
            <a:r>
              <a:rPr lang="fr-FR" sz="1500" u="sng" dirty="0" err="1">
                <a:ea typeface="Times New Roman" panose="02020603050405020304" pitchFamily="18" charset="0"/>
              </a:rPr>
              <a:t>Abdül-Mejdid</a:t>
            </a:r>
            <a:endParaRPr lang="fr-FR" sz="1500" u="sng" dirty="0">
              <a:ea typeface="Times New Roman" panose="02020603050405020304" pitchFamily="18" charset="0"/>
            </a:endParaRPr>
          </a:p>
          <a:p>
            <a:r>
              <a:rPr lang="fr-FR" sz="1500" dirty="0">
                <a:ea typeface="Times New Roman" panose="02020603050405020304" pitchFamily="18" charset="0"/>
              </a:rPr>
              <a:t>Devient </a:t>
            </a:r>
            <a:r>
              <a:rPr lang="fr-FR" sz="1500" i="1" dirty="0">
                <a:ea typeface="Times New Roman" panose="02020603050405020304" pitchFamily="18" charset="0"/>
              </a:rPr>
              <a:t>wali</a:t>
            </a:r>
            <a:r>
              <a:rPr lang="fr-FR" sz="1500" dirty="0">
                <a:ea typeface="Times New Roman" panose="02020603050405020304" pitchFamily="18" charset="0"/>
              </a:rPr>
              <a:t> ou pacha d’Egypte </a:t>
            </a:r>
            <a:r>
              <a:rPr lang="fr-FR" sz="1500" u="sng" dirty="0">
                <a:ea typeface="Times New Roman" panose="02020603050405020304" pitchFamily="18" charset="0"/>
              </a:rPr>
              <a:t>à titre héréditaire</a:t>
            </a:r>
            <a:r>
              <a:rPr lang="fr-FR" sz="1500" dirty="0">
                <a:ea typeface="Times New Roman" panose="02020603050405020304" pitchFamily="18" charset="0"/>
              </a:rPr>
              <a:t>…</a:t>
            </a:r>
          </a:p>
          <a:p>
            <a:endParaRPr lang="fr-FR" sz="1500" dirty="0">
              <a:ea typeface="Times New Roman" panose="02020603050405020304" pitchFamily="18" charset="0"/>
            </a:endParaRPr>
          </a:p>
          <a:p>
            <a:r>
              <a:rPr lang="fr-FR" sz="1500" dirty="0">
                <a:ea typeface="Times New Roman" panose="02020603050405020304" pitchFamily="18" charset="0"/>
              </a:rPr>
              <a:t>*Ainsi que la conservation de ses conquêtes au Soudan (1821-24)</a:t>
            </a:r>
          </a:p>
          <a:p>
            <a:r>
              <a:rPr lang="fr-FR" sz="1500" dirty="0">
                <a:ea typeface="Times New Roman" panose="02020603050405020304" pitchFamily="18" charset="0"/>
              </a:rPr>
              <a:t>NB : Ennuyeux pour la GB ; </a:t>
            </a:r>
            <a:r>
              <a:rPr lang="fr-FR" sz="1500" b="1" dirty="0">
                <a:ea typeface="Times New Roman" panose="02020603050405020304" pitchFamily="18" charset="0"/>
              </a:rPr>
              <a:t>A suivre…</a:t>
            </a:r>
          </a:p>
          <a:p>
            <a:endParaRPr lang="fr-FR" sz="1500" dirty="0">
              <a:ea typeface="Times New Roman" panose="02020603050405020304" pitchFamily="18" charset="0"/>
            </a:endParaRPr>
          </a:p>
          <a:p>
            <a:r>
              <a:rPr lang="fr-FR" sz="1500" dirty="0">
                <a:ea typeface="Times New Roman" panose="02020603050405020304" pitchFamily="18" charset="0"/>
              </a:rPr>
              <a:t>*1841 : Pour Mehmet Ali</a:t>
            </a:r>
          </a:p>
          <a:p>
            <a:r>
              <a:rPr lang="fr-FR" sz="1500" dirty="0">
                <a:ea typeface="Times New Roman" panose="02020603050405020304" pitchFamily="18" charset="0"/>
              </a:rPr>
              <a:t>Poursuivre la modernisation de l’Egypte ; C’est-à-dire…</a:t>
            </a:r>
          </a:p>
          <a:p>
            <a:endParaRPr lang="fr-FR" sz="1500" i="1" dirty="0">
              <a:ea typeface="Times New Roman" panose="02020603050405020304" pitchFamily="18" charset="0"/>
            </a:endParaRPr>
          </a:p>
          <a:p>
            <a:r>
              <a:rPr lang="fr-FR" sz="1500" i="1" dirty="0">
                <a:ea typeface="Times New Roman" panose="02020603050405020304" pitchFamily="18" charset="0"/>
              </a:rPr>
              <a:t>*Faire de l’Egypte un Etat indépendant </a:t>
            </a:r>
            <a:r>
              <a:rPr lang="fr-FR" sz="1500" i="1" u="sng" dirty="0">
                <a:ea typeface="Times New Roman" panose="02020603050405020304" pitchFamily="18" charset="0"/>
              </a:rPr>
              <a:t>dans</a:t>
            </a:r>
            <a:r>
              <a:rPr lang="fr-FR" sz="1500" i="1" dirty="0">
                <a:ea typeface="Times New Roman" panose="02020603050405020304" pitchFamily="18" charset="0"/>
              </a:rPr>
              <a:t> l’Empire ottoman</a:t>
            </a:r>
          </a:p>
          <a:p>
            <a:r>
              <a:rPr lang="fr-FR" sz="1500" i="1" dirty="0">
                <a:ea typeface="Times New Roman" panose="02020603050405020304" pitchFamily="18" charset="0"/>
              </a:rPr>
              <a:t>*Doter l’Egypte d’institutions militaires, politiques, économiques et culturelles et supplanter la Turquie sénescente comme centre d’un nouvel empire islamique.</a:t>
            </a:r>
          </a:p>
          <a:p>
            <a:r>
              <a:rPr lang="fr-FR" sz="1500" dirty="0">
                <a:ea typeface="Times New Roman" panose="02020603050405020304" pitchFamily="18" charset="0"/>
              </a:rPr>
              <a:t>Histoire générale de l’Afrique VI, p. 182</a:t>
            </a:r>
          </a:p>
          <a:p>
            <a:endParaRPr lang="fr-FR" sz="1500" dirty="0">
              <a:ea typeface="Times New Roman" panose="02020603050405020304" pitchFamily="18" charset="0"/>
            </a:endParaRPr>
          </a:p>
          <a:p>
            <a:r>
              <a:rPr lang="fr-FR" sz="1500" dirty="0">
                <a:ea typeface="Times New Roman" panose="02020603050405020304" pitchFamily="18" charset="0"/>
              </a:rPr>
              <a:t>*Depuis 1805, la modernisation égyptienne ; Tableau…</a:t>
            </a:r>
          </a:p>
        </p:txBody>
      </p:sp>
      <p:pic>
        <p:nvPicPr>
          <p:cNvPr id="33" name="Image 32" descr="Une image contenant texte, carte, atlas&#10;&#10;Description générée automatiquement">
            <a:extLst>
              <a:ext uri="{FF2B5EF4-FFF2-40B4-BE49-F238E27FC236}">
                <a16:creationId xmlns:a16="http://schemas.microsoft.com/office/drawing/2014/main" id="{1E547383-6C75-5A6C-5FE9-17643DD1DF4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131540" y="106830"/>
            <a:ext cx="5892984" cy="6644340"/>
          </a:xfrm>
          <a:prstGeom prst="rect">
            <a:avLst/>
          </a:prstGeom>
          <a:ln w="38100">
            <a:solidFill>
              <a:schemeClr val="tx1"/>
            </a:solidFill>
          </a:ln>
        </p:spPr>
      </p:pic>
      <p:sp>
        <p:nvSpPr>
          <p:cNvPr id="34" name="Ellipse 33">
            <a:extLst>
              <a:ext uri="{FF2B5EF4-FFF2-40B4-BE49-F238E27FC236}">
                <a16:creationId xmlns:a16="http://schemas.microsoft.com/office/drawing/2014/main" id="{41ADB1E5-F1EA-642D-D061-94E60E199632}"/>
              </a:ext>
            </a:extLst>
          </p:cNvPr>
          <p:cNvSpPr/>
          <p:nvPr/>
        </p:nvSpPr>
        <p:spPr>
          <a:xfrm>
            <a:off x="8557140" y="1345514"/>
            <a:ext cx="160149" cy="157203"/>
          </a:xfrm>
          <a:prstGeom prst="ellipse">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a:extLst>
              <a:ext uri="{FF2B5EF4-FFF2-40B4-BE49-F238E27FC236}">
                <a16:creationId xmlns:a16="http://schemas.microsoft.com/office/drawing/2014/main" id="{800595D9-14B7-25B6-5BCD-9B130B6666AC}"/>
              </a:ext>
            </a:extLst>
          </p:cNvPr>
          <p:cNvSpPr/>
          <p:nvPr/>
        </p:nvSpPr>
        <p:spPr>
          <a:xfrm>
            <a:off x="8917883" y="3350398"/>
            <a:ext cx="160149" cy="157203"/>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548219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B1173-0386-B817-F08E-890B79206EB6}"/>
            </a:ext>
          </a:extLst>
        </p:cNvPr>
        <p:cNvGrpSpPr/>
        <p:nvPr/>
      </p:nvGrpSpPr>
      <p:grpSpPr>
        <a:xfrm>
          <a:off x="0" y="0"/>
          <a:ext cx="0" cy="0"/>
          <a:chOff x="0" y="0"/>
          <a:chExt cx="0" cy="0"/>
        </a:xfrm>
      </p:grpSpPr>
      <p:pic>
        <p:nvPicPr>
          <p:cNvPr id="33" name="Image 32" descr="Une image contenant texte, carte, atlas&#10;&#10;Description générée automatiquement">
            <a:extLst>
              <a:ext uri="{FF2B5EF4-FFF2-40B4-BE49-F238E27FC236}">
                <a16:creationId xmlns:a16="http://schemas.microsoft.com/office/drawing/2014/main" id="{85E6A939-CE01-7C19-AEB5-25A2108828E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131540" y="106830"/>
            <a:ext cx="5892984" cy="6644340"/>
          </a:xfrm>
          <a:prstGeom prst="rect">
            <a:avLst/>
          </a:prstGeom>
          <a:ln w="38100">
            <a:solidFill>
              <a:schemeClr val="tx1"/>
            </a:solidFill>
          </a:ln>
        </p:spPr>
      </p:pic>
      <p:sp>
        <p:nvSpPr>
          <p:cNvPr id="34" name="Ellipse 33">
            <a:extLst>
              <a:ext uri="{FF2B5EF4-FFF2-40B4-BE49-F238E27FC236}">
                <a16:creationId xmlns:a16="http://schemas.microsoft.com/office/drawing/2014/main" id="{00191ED1-CCA1-D014-9A45-02D4375142DE}"/>
              </a:ext>
            </a:extLst>
          </p:cNvPr>
          <p:cNvSpPr/>
          <p:nvPr/>
        </p:nvSpPr>
        <p:spPr>
          <a:xfrm>
            <a:off x="8557140" y="1345514"/>
            <a:ext cx="160149" cy="157203"/>
          </a:xfrm>
          <a:prstGeom prst="ellipse">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a:extLst>
              <a:ext uri="{FF2B5EF4-FFF2-40B4-BE49-F238E27FC236}">
                <a16:creationId xmlns:a16="http://schemas.microsoft.com/office/drawing/2014/main" id="{73EB7BC0-E962-6224-8EA9-A6EF7A9D40C1}"/>
              </a:ext>
            </a:extLst>
          </p:cNvPr>
          <p:cNvSpPr/>
          <p:nvPr/>
        </p:nvSpPr>
        <p:spPr>
          <a:xfrm>
            <a:off x="8917883" y="3350398"/>
            <a:ext cx="160149" cy="157203"/>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6118961D-364C-DEF7-3BA5-137EEEE4EE9D}"/>
              </a:ext>
            </a:extLst>
          </p:cNvPr>
          <p:cNvSpPr/>
          <p:nvPr/>
        </p:nvSpPr>
        <p:spPr>
          <a:xfrm>
            <a:off x="158162" y="95661"/>
            <a:ext cx="5892984" cy="6278642"/>
          </a:xfrm>
          <a:prstGeom prst="rect">
            <a:avLst/>
          </a:prstGeom>
          <a:solidFill>
            <a:schemeClr val="tx2">
              <a:lumMod val="20000"/>
              <a:lumOff val="80000"/>
            </a:schemeClr>
          </a:solidFill>
          <a:ln w="38100">
            <a:solidFill>
              <a:schemeClr val="tx1"/>
            </a:solidFill>
          </a:ln>
        </p:spPr>
        <p:txBody>
          <a:bodyPr wrap="square">
            <a:spAutoFit/>
          </a:bodyPr>
          <a:lstStyle/>
          <a:p>
            <a:r>
              <a:rPr lang="fr-FR" sz="1400" b="1" dirty="0">
                <a:ea typeface="Times New Roman" panose="02020603050405020304" pitchFamily="18" charset="0"/>
              </a:rPr>
              <a:t>(1805-)1841-1848 : ... Faire de l’Egypte un Etat indépendant moderne dans l’Empire ottoman et créer une économie nationale intégrée au système international</a:t>
            </a:r>
          </a:p>
          <a:p>
            <a:endParaRPr lang="fr-FR" sz="1500" dirty="0">
              <a:ea typeface="Times New Roman" panose="02020603050405020304" pitchFamily="18" charset="0"/>
            </a:endParaRPr>
          </a:p>
          <a:p>
            <a:r>
              <a:rPr lang="fr-FR" sz="1500" b="1" dirty="0">
                <a:ea typeface="Times New Roman" panose="02020603050405020304" pitchFamily="18" charset="0"/>
              </a:rPr>
              <a:t>*Modernisation militaire et sanitaire…</a:t>
            </a:r>
          </a:p>
          <a:p>
            <a:r>
              <a:rPr lang="fr-FR" sz="1500" dirty="0">
                <a:ea typeface="Times New Roman" panose="02020603050405020304" pitchFamily="18" charset="0"/>
              </a:rPr>
              <a:t>*1823 : A son armée d’esclaves noirs, il rajoute une armée de conscrits</a:t>
            </a:r>
            <a:endParaRPr lang="fr-FR" sz="1500" i="1" dirty="0">
              <a:ea typeface="Times New Roman" panose="02020603050405020304" pitchFamily="18" charset="0"/>
            </a:endParaRPr>
          </a:p>
          <a:p>
            <a:r>
              <a:rPr lang="fr-FR" sz="1500" dirty="0">
                <a:ea typeface="Times New Roman" panose="02020603050405020304" pitchFamily="18" charset="0"/>
              </a:rPr>
              <a:t>*Achats d’armements ; </a:t>
            </a:r>
            <a:r>
              <a:rPr lang="fr-FR" sz="1500" u="sng" dirty="0">
                <a:ea typeface="Times New Roman" panose="02020603050405020304" pitchFamily="18" charset="0"/>
              </a:rPr>
              <a:t>Et</a:t>
            </a:r>
            <a:r>
              <a:rPr lang="fr-FR" sz="1500" dirty="0">
                <a:ea typeface="Times New Roman" panose="02020603050405020304" pitchFamily="18" charset="0"/>
              </a:rPr>
              <a:t> Industries et arsenaux ; </a:t>
            </a:r>
            <a:r>
              <a:rPr lang="fr-FR" sz="1500" u="sng" dirty="0">
                <a:ea typeface="Times New Roman" panose="02020603050405020304" pitchFamily="18" charset="0"/>
              </a:rPr>
              <a:t>Avec l’aide de Français</a:t>
            </a:r>
            <a:endParaRPr lang="fr-FR" sz="1500" dirty="0">
              <a:ea typeface="Times New Roman" panose="02020603050405020304" pitchFamily="18" charset="0"/>
            </a:endParaRPr>
          </a:p>
          <a:p>
            <a:r>
              <a:rPr lang="fr-FR" sz="1500" dirty="0">
                <a:ea typeface="Times New Roman" panose="02020603050405020304" pitchFamily="18" charset="0"/>
              </a:rPr>
              <a:t>*Ecoles d’officiers dirigés par </a:t>
            </a:r>
            <a:r>
              <a:rPr lang="fr-FR" sz="1500" u="sng" dirty="0">
                <a:ea typeface="Times New Roman" panose="02020603050405020304" pitchFamily="18" charset="0"/>
              </a:rPr>
              <a:t>Joseph Sève</a:t>
            </a:r>
            <a:r>
              <a:rPr lang="fr-FR" sz="1500" dirty="0">
                <a:ea typeface="Times New Roman" panose="02020603050405020304" pitchFamily="18" charset="0"/>
              </a:rPr>
              <a:t>, </a:t>
            </a:r>
            <a:r>
              <a:rPr lang="fr-FR" sz="1500" i="1" dirty="0">
                <a:ea typeface="Times New Roman" panose="02020603050405020304" pitchFamily="18" charset="0"/>
              </a:rPr>
              <a:t>Soliman Pacha</a:t>
            </a:r>
          </a:p>
          <a:p>
            <a:r>
              <a:rPr lang="fr-FR" sz="1500" dirty="0">
                <a:ea typeface="Times New Roman" panose="02020603050405020304" pitchFamily="18" charset="0"/>
              </a:rPr>
              <a:t>*Hôpital et école de médecine dirigés par </a:t>
            </a:r>
            <a:r>
              <a:rPr lang="fr-FR" sz="1500" u="sng" dirty="0">
                <a:ea typeface="Times New Roman" panose="02020603050405020304" pitchFamily="18" charset="0"/>
              </a:rPr>
              <a:t>Antoine Clot-Bey</a:t>
            </a:r>
            <a:r>
              <a:rPr lang="fr-FR" sz="1500" dirty="0">
                <a:ea typeface="Times New Roman" panose="02020603050405020304" pitchFamily="18" charset="0"/>
              </a:rPr>
              <a:t> </a:t>
            </a:r>
          </a:p>
          <a:p>
            <a:endParaRPr lang="fr-FR" sz="1500" dirty="0">
              <a:ea typeface="Times New Roman" panose="02020603050405020304" pitchFamily="18" charset="0"/>
            </a:endParaRPr>
          </a:p>
          <a:p>
            <a:r>
              <a:rPr lang="fr-FR" sz="1500" b="1" dirty="0">
                <a:ea typeface="Times New Roman" panose="02020603050405020304" pitchFamily="18" charset="0"/>
              </a:rPr>
              <a:t>*Modernisation étatique, économique et sociale ; En cinq points…</a:t>
            </a:r>
          </a:p>
          <a:p>
            <a:endParaRPr lang="fr-FR" sz="1500" dirty="0">
              <a:ea typeface="Times New Roman" panose="02020603050405020304" pitchFamily="18" charset="0"/>
            </a:endParaRPr>
          </a:p>
          <a:p>
            <a:r>
              <a:rPr lang="fr-FR" sz="1500" b="1" dirty="0">
                <a:ea typeface="Times New Roman" panose="02020603050405020304" pitchFamily="18" charset="0"/>
              </a:rPr>
              <a:t>a)</a:t>
            </a:r>
            <a:r>
              <a:rPr lang="fr-FR" sz="1500" dirty="0">
                <a:ea typeface="Times New Roman" panose="02020603050405020304" pitchFamily="18" charset="0"/>
              </a:rPr>
              <a:t> Grâce au développement de l’administration,</a:t>
            </a:r>
          </a:p>
          <a:p>
            <a:r>
              <a:rPr lang="fr-FR" sz="1500" dirty="0">
                <a:ea typeface="Times New Roman" panose="02020603050405020304" pitchFamily="18" charset="0"/>
              </a:rPr>
              <a:t>Il met en place une fiscalisation individualisée et plus lourde</a:t>
            </a:r>
          </a:p>
          <a:p>
            <a:r>
              <a:rPr lang="fr-FR" sz="1500" dirty="0">
                <a:ea typeface="Times New Roman" panose="02020603050405020304" pitchFamily="18" charset="0"/>
              </a:rPr>
              <a:t>NB : 1822 : Imprimerie publique</a:t>
            </a:r>
          </a:p>
          <a:p>
            <a:endParaRPr lang="fr-FR" sz="1500" dirty="0">
              <a:ea typeface="Times New Roman" panose="02020603050405020304" pitchFamily="18" charset="0"/>
            </a:endParaRPr>
          </a:p>
          <a:p>
            <a:r>
              <a:rPr lang="fr-FR" sz="1500" b="1" dirty="0">
                <a:ea typeface="Times New Roman" panose="02020603050405020304" pitchFamily="18" charset="0"/>
              </a:rPr>
              <a:t>b)</a:t>
            </a:r>
            <a:r>
              <a:rPr lang="fr-FR" sz="1500" dirty="0">
                <a:ea typeface="Times New Roman" panose="02020603050405020304" pitchFamily="18" charset="0"/>
              </a:rPr>
              <a:t> Développement agricole…</a:t>
            </a:r>
          </a:p>
          <a:p>
            <a:r>
              <a:rPr lang="fr-FR" sz="1500" dirty="0">
                <a:ea typeface="Times New Roman" panose="02020603050405020304" pitchFamily="18" charset="0"/>
              </a:rPr>
              <a:t>*Les terres sont </a:t>
            </a:r>
            <a:r>
              <a:rPr lang="fr-FR" sz="1500" i="1" dirty="0">
                <a:ea typeface="Times New Roman" panose="02020603050405020304" pitchFamily="18" charset="0"/>
              </a:rPr>
              <a:t>réparties</a:t>
            </a:r>
            <a:r>
              <a:rPr lang="fr-FR" sz="1500" dirty="0">
                <a:ea typeface="Times New Roman" panose="02020603050405020304" pitchFamily="18" charset="0"/>
              </a:rPr>
              <a:t> entre Etat, mamelouks, experts étrangers</a:t>
            </a:r>
          </a:p>
          <a:p>
            <a:r>
              <a:rPr lang="fr-FR" sz="1500" dirty="0">
                <a:ea typeface="Times New Roman" panose="02020603050405020304" pitchFamily="18" charset="0"/>
              </a:rPr>
              <a:t>Oulémas, fellahs</a:t>
            </a:r>
            <a:r>
              <a:rPr lang="fr-FR" sz="1500" i="1" dirty="0">
                <a:ea typeface="Times New Roman" panose="02020603050405020304" pitchFamily="18" charset="0"/>
              </a:rPr>
              <a:t> </a:t>
            </a:r>
            <a:r>
              <a:rPr lang="fr-FR" sz="1500" dirty="0">
                <a:ea typeface="Times New Roman" panose="02020603050405020304" pitchFamily="18" charset="0"/>
              </a:rPr>
              <a:t>et bédouins ; Et…</a:t>
            </a:r>
          </a:p>
          <a:p>
            <a:r>
              <a:rPr lang="fr-FR" sz="1500" dirty="0">
                <a:ea typeface="Times New Roman" panose="02020603050405020304" pitchFamily="18" charset="0"/>
              </a:rPr>
              <a:t>*Grâce à de nouveaux canaux d’irrigation, la culture obligatoire du coton </a:t>
            </a:r>
            <a:r>
              <a:rPr lang="fr-FR" sz="1500" u="sng" dirty="0">
                <a:ea typeface="Times New Roman" panose="02020603050405020304" pitchFamily="18" charset="0"/>
              </a:rPr>
              <a:t>Essentiellement d’exportation</a:t>
            </a:r>
            <a:r>
              <a:rPr lang="fr-FR" sz="1500" dirty="0">
                <a:ea typeface="Times New Roman" panose="02020603050405020304" pitchFamily="18" charset="0"/>
              </a:rPr>
              <a:t>, enrichit les finances publiques</a:t>
            </a:r>
          </a:p>
          <a:p>
            <a:endParaRPr lang="fr-FR" sz="1500" dirty="0">
              <a:ea typeface="Times New Roman" panose="02020603050405020304" pitchFamily="18" charset="0"/>
            </a:endParaRPr>
          </a:p>
          <a:p>
            <a:r>
              <a:rPr lang="fr-FR" sz="1500" b="1" dirty="0">
                <a:ea typeface="Times New Roman" panose="02020603050405020304" pitchFamily="18" charset="0"/>
              </a:rPr>
              <a:t>c)</a:t>
            </a:r>
            <a:r>
              <a:rPr lang="fr-FR" sz="1500" dirty="0">
                <a:ea typeface="Times New Roman" panose="02020603050405020304" pitchFamily="18" charset="0"/>
              </a:rPr>
              <a:t> Projets urbanistiques : Alexandrie et Le Caire</a:t>
            </a:r>
          </a:p>
          <a:p>
            <a:endParaRPr lang="fr-FR" sz="1500" dirty="0">
              <a:ea typeface="Times New Roman" panose="02020603050405020304" pitchFamily="18" charset="0"/>
            </a:endParaRPr>
          </a:p>
          <a:p>
            <a:r>
              <a:rPr lang="fr-FR" sz="1500" b="1" dirty="0">
                <a:ea typeface="Times New Roman" panose="02020603050405020304" pitchFamily="18" charset="0"/>
              </a:rPr>
              <a:t>d)</a:t>
            </a:r>
            <a:r>
              <a:rPr lang="fr-FR" sz="1500" dirty="0">
                <a:ea typeface="Times New Roman" panose="02020603050405020304" pitchFamily="18" charset="0"/>
              </a:rPr>
              <a:t> Industrialisation : Textiles, raffineries de sucre, verreries, tannerie, soie</a:t>
            </a:r>
          </a:p>
          <a:p>
            <a:endParaRPr lang="fr-FR" sz="1500" dirty="0">
              <a:ea typeface="Times New Roman" panose="02020603050405020304" pitchFamily="18" charset="0"/>
            </a:endParaRPr>
          </a:p>
          <a:p>
            <a:r>
              <a:rPr lang="fr-FR" sz="1500" b="1" dirty="0">
                <a:ea typeface="Times New Roman" panose="02020603050405020304" pitchFamily="18" charset="0"/>
              </a:rPr>
              <a:t>e)</a:t>
            </a:r>
            <a:r>
              <a:rPr lang="fr-FR" sz="1500" dirty="0">
                <a:ea typeface="Times New Roman" panose="02020603050405020304" pitchFamily="18" charset="0"/>
              </a:rPr>
              <a:t> Envois d’étudiants en Europe…</a:t>
            </a:r>
          </a:p>
        </p:txBody>
      </p:sp>
    </p:spTree>
    <p:extLst>
      <p:ext uri="{BB962C8B-B14F-4D97-AF65-F5344CB8AC3E}">
        <p14:creationId xmlns:p14="http://schemas.microsoft.com/office/powerpoint/2010/main" val="1946968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D7A15-3840-6239-DF97-F0B7D09BFD94}"/>
            </a:ext>
          </a:extLst>
        </p:cNvPr>
        <p:cNvGrpSpPr/>
        <p:nvPr/>
      </p:nvGrpSpPr>
      <p:grpSpPr>
        <a:xfrm>
          <a:off x="0" y="0"/>
          <a:ext cx="0" cy="0"/>
          <a:chOff x="0" y="0"/>
          <a:chExt cx="0" cy="0"/>
        </a:xfrm>
      </p:grpSpPr>
      <p:pic>
        <p:nvPicPr>
          <p:cNvPr id="33" name="Image 32" descr="Une image contenant texte, carte, atlas&#10;&#10;Description générée automatiquement">
            <a:extLst>
              <a:ext uri="{FF2B5EF4-FFF2-40B4-BE49-F238E27FC236}">
                <a16:creationId xmlns:a16="http://schemas.microsoft.com/office/drawing/2014/main" id="{AE6902A7-A6CF-1300-90C2-38EEB3F5971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131540" y="106830"/>
            <a:ext cx="5892984" cy="6644340"/>
          </a:xfrm>
          <a:prstGeom prst="rect">
            <a:avLst/>
          </a:prstGeom>
          <a:ln w="38100">
            <a:solidFill>
              <a:schemeClr val="tx1"/>
            </a:solidFill>
          </a:ln>
        </p:spPr>
      </p:pic>
      <p:sp>
        <p:nvSpPr>
          <p:cNvPr id="34" name="Ellipse 33">
            <a:extLst>
              <a:ext uri="{FF2B5EF4-FFF2-40B4-BE49-F238E27FC236}">
                <a16:creationId xmlns:a16="http://schemas.microsoft.com/office/drawing/2014/main" id="{9314D4A0-5CCD-D85C-7861-851DA5A8A1C0}"/>
              </a:ext>
            </a:extLst>
          </p:cNvPr>
          <p:cNvSpPr/>
          <p:nvPr/>
        </p:nvSpPr>
        <p:spPr>
          <a:xfrm>
            <a:off x="8557140" y="1345514"/>
            <a:ext cx="160149" cy="157203"/>
          </a:xfrm>
          <a:prstGeom prst="ellipse">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a:extLst>
              <a:ext uri="{FF2B5EF4-FFF2-40B4-BE49-F238E27FC236}">
                <a16:creationId xmlns:a16="http://schemas.microsoft.com/office/drawing/2014/main" id="{C5261C56-3800-BF2A-25D5-8013BDBE5B05}"/>
              </a:ext>
            </a:extLst>
          </p:cNvPr>
          <p:cNvSpPr/>
          <p:nvPr/>
        </p:nvSpPr>
        <p:spPr>
          <a:xfrm>
            <a:off x="8917883" y="3350398"/>
            <a:ext cx="160149" cy="157203"/>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80338D47-B32D-135A-B91D-9BBB2E0E2594}"/>
              </a:ext>
            </a:extLst>
          </p:cNvPr>
          <p:cNvSpPr/>
          <p:nvPr/>
        </p:nvSpPr>
        <p:spPr>
          <a:xfrm>
            <a:off x="158162" y="95661"/>
            <a:ext cx="5892985" cy="6047809"/>
          </a:xfrm>
          <a:prstGeom prst="rect">
            <a:avLst/>
          </a:prstGeom>
          <a:solidFill>
            <a:schemeClr val="tx2">
              <a:lumMod val="20000"/>
              <a:lumOff val="80000"/>
            </a:schemeClr>
          </a:solidFill>
          <a:ln w="38100">
            <a:solidFill>
              <a:schemeClr val="tx1"/>
            </a:solidFill>
          </a:ln>
        </p:spPr>
        <p:txBody>
          <a:bodyPr wrap="square">
            <a:spAutoFit/>
          </a:bodyPr>
          <a:lstStyle/>
          <a:p>
            <a:r>
              <a:rPr lang="fr-FR" sz="1400" b="1" dirty="0">
                <a:ea typeface="Times New Roman" panose="02020603050405020304" pitchFamily="18" charset="0"/>
              </a:rPr>
              <a:t>(1805-)1841-1848 : ... Faire de l’Egypte un Etat indépendant moderne dans l’Empire ottoman et créer une économie nationale intégrée au système international</a:t>
            </a:r>
          </a:p>
          <a:p>
            <a:endParaRPr lang="fr-FR" sz="1500" dirty="0">
              <a:ea typeface="Times New Roman" panose="02020603050405020304" pitchFamily="18" charset="0"/>
            </a:endParaRPr>
          </a:p>
          <a:p>
            <a:r>
              <a:rPr lang="fr-FR" sz="1500" b="1" dirty="0">
                <a:ea typeface="Times New Roman" panose="02020603050405020304" pitchFamily="18" charset="0"/>
              </a:rPr>
              <a:t>e)</a:t>
            </a:r>
            <a:r>
              <a:rPr lang="fr-FR" sz="1500" dirty="0">
                <a:ea typeface="Times New Roman" panose="02020603050405020304" pitchFamily="18" charset="0"/>
              </a:rPr>
              <a:t> Envois d’étudiants en Europe…</a:t>
            </a:r>
          </a:p>
          <a:p>
            <a:endParaRPr lang="fr-FR" sz="1500" dirty="0"/>
          </a:p>
          <a:p>
            <a:r>
              <a:rPr lang="fr-FR" sz="1500" dirty="0"/>
              <a:t>NB : Rappel : 1871-73 : Voyage de la mission japonaise </a:t>
            </a:r>
            <a:r>
              <a:rPr lang="fr-FR" sz="1500" u="sng" dirty="0"/>
              <a:t>Iwakura Tomomi</a:t>
            </a:r>
            <a:r>
              <a:rPr lang="fr-FR" sz="1500" dirty="0"/>
              <a:t> autour du monde ; La moitié du gouvernement…</a:t>
            </a:r>
          </a:p>
          <a:p>
            <a:endParaRPr lang="fr-FR" sz="1500" dirty="0">
              <a:ea typeface="Times New Roman" panose="02020603050405020304" pitchFamily="18" charset="0"/>
            </a:endParaRPr>
          </a:p>
          <a:p>
            <a:r>
              <a:rPr lang="fr-FR" sz="1500" dirty="0">
                <a:ea typeface="Times New Roman" panose="02020603050405020304" pitchFamily="18" charset="0"/>
              </a:rPr>
              <a:t>*1826-31 : 40 boursiers égyptiens séjournent en France</a:t>
            </a:r>
          </a:p>
          <a:p>
            <a:r>
              <a:rPr lang="fr-FR" sz="1500" dirty="0">
                <a:ea typeface="Times New Roman" panose="02020603050405020304" pitchFamily="18" charset="0"/>
              </a:rPr>
              <a:t>Dirigés par </a:t>
            </a:r>
            <a:r>
              <a:rPr lang="fr-FR" sz="1500" u="sng" dirty="0">
                <a:ea typeface="Times New Roman" panose="02020603050405020304" pitchFamily="18" charset="0"/>
              </a:rPr>
              <a:t>l’imam</a:t>
            </a:r>
            <a:r>
              <a:rPr lang="fr-FR" sz="1500" dirty="0">
                <a:ea typeface="Times New Roman" panose="02020603050405020304" pitchFamily="18" charset="0"/>
              </a:rPr>
              <a:t> </a:t>
            </a:r>
            <a:r>
              <a:rPr lang="fr-FR" sz="1500" u="sng" dirty="0" err="1">
                <a:ea typeface="Times New Roman" panose="02020603050405020304" pitchFamily="18" charset="0"/>
              </a:rPr>
              <a:t>Rifaa</a:t>
            </a:r>
            <a:r>
              <a:rPr lang="fr-FR" sz="1500" u="sng" dirty="0">
                <a:ea typeface="Times New Roman" panose="02020603050405020304" pitchFamily="18" charset="0"/>
              </a:rPr>
              <a:t> al-</a:t>
            </a:r>
            <a:r>
              <a:rPr lang="fr-FR" sz="1500" u="sng" dirty="0" err="1">
                <a:ea typeface="Times New Roman" panose="02020603050405020304" pitchFamily="18" charset="0"/>
              </a:rPr>
              <a:t>Tahtawi</a:t>
            </a:r>
            <a:endParaRPr lang="fr-FR" sz="1500" dirty="0">
              <a:ea typeface="Times New Roman" panose="02020603050405020304" pitchFamily="18" charset="0"/>
            </a:endParaRPr>
          </a:p>
          <a:p>
            <a:r>
              <a:rPr lang="fr-FR" sz="1500" i="1" dirty="0">
                <a:ea typeface="Times New Roman" panose="02020603050405020304" pitchFamily="18" charset="0"/>
              </a:rPr>
              <a:t>A son retour, il publie </a:t>
            </a:r>
            <a:r>
              <a:rPr lang="fr-FR" sz="1500" dirty="0">
                <a:ea typeface="Times New Roman" panose="02020603050405020304" pitchFamily="18" charset="0"/>
              </a:rPr>
              <a:t>L’Or de Paris</a:t>
            </a:r>
            <a:r>
              <a:rPr lang="fr-FR" sz="1500" i="1" dirty="0">
                <a:ea typeface="Times New Roman" panose="02020603050405020304" pitchFamily="18" charset="0"/>
              </a:rPr>
              <a:t>, vibrant plaidoyer</a:t>
            </a:r>
          </a:p>
          <a:p>
            <a:r>
              <a:rPr lang="fr-FR" sz="1500" i="1" dirty="0">
                <a:ea typeface="Times New Roman" panose="02020603050405020304" pitchFamily="18" charset="0"/>
              </a:rPr>
              <a:t>En faveur de valeurs partagées entre Français et Arabes.</a:t>
            </a:r>
          </a:p>
          <a:p>
            <a:r>
              <a:rPr lang="fr-FR" sz="1500" dirty="0">
                <a:ea typeface="Times New Roman" panose="02020603050405020304" pitchFamily="18" charset="0"/>
              </a:rPr>
              <a:t>Histoire du Moyen-Orient, JP </a:t>
            </a:r>
            <a:r>
              <a:rPr lang="fr-FR" sz="1500" dirty="0" err="1">
                <a:ea typeface="Times New Roman" panose="02020603050405020304" pitchFamily="18" charset="0"/>
              </a:rPr>
              <a:t>Filiu</a:t>
            </a:r>
            <a:r>
              <a:rPr lang="fr-FR" sz="1500" dirty="0">
                <a:ea typeface="Times New Roman" panose="02020603050405020304" pitchFamily="18" charset="0"/>
              </a:rPr>
              <a:t>, p. 283</a:t>
            </a:r>
          </a:p>
          <a:p>
            <a:endParaRPr lang="fr-FR" sz="1500" dirty="0">
              <a:ea typeface="Times New Roman" panose="02020603050405020304" pitchFamily="18" charset="0"/>
            </a:endParaRPr>
          </a:p>
          <a:p>
            <a:r>
              <a:rPr lang="fr-FR" sz="1500" dirty="0">
                <a:ea typeface="Times New Roman" panose="02020603050405020304" pitchFamily="18" charset="0"/>
              </a:rPr>
              <a:t>*</a:t>
            </a:r>
            <a:r>
              <a:rPr lang="fr-FR" sz="1500" i="1" dirty="0">
                <a:ea typeface="Times New Roman" panose="02020603050405020304" pitchFamily="18" charset="0"/>
              </a:rPr>
              <a:t>La </a:t>
            </a:r>
            <a:r>
              <a:rPr lang="fr-FR" sz="1500" dirty="0">
                <a:ea typeface="Times New Roman" panose="02020603050405020304" pitchFamily="18" charset="0"/>
              </a:rPr>
              <a:t>Nahda</a:t>
            </a:r>
            <a:r>
              <a:rPr lang="fr-FR" sz="1500" i="1" dirty="0">
                <a:ea typeface="Times New Roman" panose="02020603050405020304" pitchFamily="18" charset="0"/>
              </a:rPr>
              <a:t>, </a:t>
            </a:r>
            <a:r>
              <a:rPr lang="fr-FR" sz="1500" dirty="0">
                <a:ea typeface="Times New Roman" panose="02020603050405020304" pitchFamily="18" charset="0"/>
              </a:rPr>
              <a:t>Renaissance, Lumières, </a:t>
            </a:r>
            <a:r>
              <a:rPr lang="fr-FR" sz="1500" i="1" dirty="0">
                <a:ea typeface="Times New Roman" panose="02020603050405020304" pitchFamily="18" charset="0"/>
              </a:rPr>
              <a:t>est portée par le despotisme éclairé des pachas du Caire, puis par le constitutionnalisme pionnier des beys de Tunis. Il convient d’invalider le cliché d’une modernité importée d’Europe par les Ottomans, qui l’auraient ensuite transmise aux Arabes.</a:t>
            </a:r>
          </a:p>
          <a:p>
            <a:r>
              <a:rPr lang="fr-FR" sz="1500" b="1" dirty="0">
                <a:ea typeface="Times New Roman" panose="02020603050405020304" pitchFamily="18" charset="0"/>
              </a:rPr>
              <a:t>Au contraire…</a:t>
            </a:r>
          </a:p>
          <a:p>
            <a:endParaRPr lang="fr-FR" sz="1500" i="1" dirty="0">
              <a:ea typeface="Times New Roman" panose="02020603050405020304" pitchFamily="18" charset="0"/>
            </a:endParaRPr>
          </a:p>
          <a:p>
            <a:r>
              <a:rPr lang="fr-FR" sz="1500" i="1" dirty="0">
                <a:ea typeface="Times New Roman" panose="02020603050405020304" pitchFamily="18" charset="0"/>
              </a:rPr>
              <a:t>*C’est sous la menace d’une Egypte conquérante que l’Empire ottoman se lance en 1839 dans l’aventure des Tanzimat.</a:t>
            </a:r>
          </a:p>
          <a:p>
            <a:r>
              <a:rPr lang="fr-FR" sz="1500" dirty="0">
                <a:ea typeface="Times New Roman" panose="02020603050405020304" pitchFamily="18" charset="0"/>
              </a:rPr>
              <a:t>Histoire du Moyen-Orient, JP </a:t>
            </a:r>
            <a:r>
              <a:rPr lang="fr-FR" sz="1500" dirty="0" err="1">
                <a:ea typeface="Times New Roman" panose="02020603050405020304" pitchFamily="18" charset="0"/>
              </a:rPr>
              <a:t>Filiu</a:t>
            </a:r>
            <a:r>
              <a:rPr lang="fr-FR" sz="1500" dirty="0">
                <a:ea typeface="Times New Roman" panose="02020603050405020304" pitchFamily="18" charset="0"/>
              </a:rPr>
              <a:t>, p. 279-80</a:t>
            </a:r>
          </a:p>
          <a:p>
            <a:endParaRPr lang="fr-FR" sz="1500" dirty="0">
              <a:ea typeface="Times New Roman" panose="02020603050405020304" pitchFamily="18" charset="0"/>
            </a:endParaRPr>
          </a:p>
          <a:p>
            <a:r>
              <a:rPr lang="fr-FR" sz="1500" dirty="0">
                <a:ea typeface="Times New Roman" panose="02020603050405020304" pitchFamily="18" charset="0"/>
              </a:rPr>
              <a:t>*Retour en 1841…</a:t>
            </a:r>
          </a:p>
        </p:txBody>
      </p:sp>
    </p:spTree>
    <p:extLst>
      <p:ext uri="{BB962C8B-B14F-4D97-AF65-F5344CB8AC3E}">
        <p14:creationId xmlns:p14="http://schemas.microsoft.com/office/powerpoint/2010/main" val="33602753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1C386-2A5C-6681-E81E-B72DFAAF68A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450FD30-FE84-889C-8E14-A898EB8EE517}"/>
              </a:ext>
            </a:extLst>
          </p:cNvPr>
          <p:cNvSpPr/>
          <p:nvPr/>
        </p:nvSpPr>
        <p:spPr>
          <a:xfrm>
            <a:off x="167476" y="116631"/>
            <a:ext cx="5783873" cy="4770537"/>
          </a:xfrm>
          <a:prstGeom prst="rect">
            <a:avLst/>
          </a:prstGeom>
          <a:solidFill>
            <a:schemeClr val="tx2">
              <a:lumMod val="20000"/>
              <a:lumOff val="80000"/>
            </a:schemeClr>
          </a:solidFill>
          <a:ln w="38100">
            <a:solidFill>
              <a:schemeClr val="tx1"/>
            </a:solidFill>
          </a:ln>
        </p:spPr>
        <p:txBody>
          <a:bodyPr wrap="square">
            <a:spAutoFit/>
          </a:bodyPr>
          <a:lstStyle/>
          <a:p>
            <a:r>
              <a:rPr lang="fr-FR" sz="1600" b="1" dirty="0">
                <a:ea typeface="Times New Roman" panose="02020603050405020304" pitchFamily="18" charset="0"/>
              </a:rPr>
              <a:t>1848-1863 : Sous Abbas 1</a:t>
            </a:r>
            <a:r>
              <a:rPr lang="fr-FR" sz="1600" b="1" baseline="30000" dirty="0">
                <a:ea typeface="Times New Roman" panose="02020603050405020304" pitchFamily="18" charset="0"/>
              </a:rPr>
              <a:t>er</a:t>
            </a:r>
            <a:r>
              <a:rPr lang="fr-FR" sz="1600" b="1" dirty="0">
                <a:ea typeface="Times New Roman" panose="02020603050405020304" pitchFamily="18" charset="0"/>
              </a:rPr>
              <a:t> et Mohammed Saïd : Invasion capitulaire et mainmise des étrangers sur l’économie ; Début de la construction du canal de Suez et de l’endettement égyptien</a:t>
            </a:r>
          </a:p>
          <a:p>
            <a:endParaRPr lang="fr-FR" sz="1600" dirty="0">
              <a:ea typeface="Times New Roman" panose="02020603050405020304" pitchFamily="18" charset="0"/>
            </a:endParaRPr>
          </a:p>
          <a:p>
            <a:r>
              <a:rPr lang="fr-FR" sz="1600" dirty="0">
                <a:ea typeface="Times New Roman" panose="02020603050405020304" pitchFamily="18" charset="0"/>
              </a:rPr>
              <a:t>*1841 : Mehmet Ali devient pacha à titre héréditaire ; Mais…</a:t>
            </a:r>
          </a:p>
          <a:p>
            <a:r>
              <a:rPr lang="fr-FR" sz="1600" dirty="0">
                <a:ea typeface="Times New Roman" panose="02020603050405020304" pitchFamily="18" charset="0"/>
              </a:rPr>
              <a:t>*Mars 1848 : Malade, il renonce au trône ; NB : Mort en 1849</a:t>
            </a:r>
          </a:p>
          <a:p>
            <a:r>
              <a:rPr lang="fr-FR" sz="1600" dirty="0">
                <a:ea typeface="Times New Roman" panose="02020603050405020304" pitchFamily="18" charset="0"/>
              </a:rPr>
              <a:t>Remplacé par son fils Ibrahim ; Qui meurt en novembre…</a:t>
            </a:r>
          </a:p>
          <a:p>
            <a:r>
              <a:rPr lang="fr-FR" sz="1600" dirty="0">
                <a:ea typeface="Times New Roman" panose="02020603050405020304" pitchFamily="18" charset="0"/>
              </a:rPr>
              <a:t>NB : </a:t>
            </a:r>
            <a:r>
              <a:rPr lang="fr-FR" sz="1600" i="1" dirty="0">
                <a:ea typeface="Times New Roman" panose="02020603050405020304" pitchFamily="18" charset="0"/>
              </a:rPr>
              <a:t>Pour Ibrahim, faire de l’Egypte indépendante, le cœur d’un Empire arabe.</a:t>
            </a:r>
            <a:r>
              <a:rPr lang="fr-FR" sz="1600" dirty="0">
                <a:ea typeface="Times New Roman" panose="02020603050405020304" pitchFamily="18" charset="0"/>
              </a:rPr>
              <a:t> Histoire générale de l’Afrique VI, p. 185</a:t>
            </a:r>
          </a:p>
          <a:p>
            <a:endParaRPr lang="fr-FR" sz="1600" dirty="0">
              <a:ea typeface="Times New Roman" panose="02020603050405020304" pitchFamily="18" charset="0"/>
            </a:endParaRPr>
          </a:p>
          <a:p>
            <a:r>
              <a:rPr lang="fr-FR" sz="1600" dirty="0">
                <a:ea typeface="Times New Roman" panose="02020603050405020304" pitchFamily="18" charset="0"/>
              </a:rPr>
              <a:t>*Nov. 1848 : Abbas 1</a:t>
            </a:r>
            <a:r>
              <a:rPr lang="fr-FR" sz="1600" baseline="30000" dirty="0">
                <a:ea typeface="Times New Roman" panose="02020603050405020304" pitchFamily="18" charset="0"/>
              </a:rPr>
              <a:t>er</a:t>
            </a:r>
            <a:r>
              <a:rPr lang="fr-FR" sz="1600" dirty="0">
                <a:ea typeface="Times New Roman" panose="02020603050405020304" pitchFamily="18" charset="0"/>
              </a:rPr>
              <a:t>, neveu d’Ibrahim, monte sur le trône</a:t>
            </a:r>
          </a:p>
          <a:p>
            <a:r>
              <a:rPr lang="fr-FR" sz="1600" dirty="0">
                <a:ea typeface="Times New Roman" panose="02020603050405020304" pitchFamily="18" charset="0"/>
              </a:rPr>
              <a:t>Très conservateur, il freine le courant moderniste ; Mais… </a:t>
            </a:r>
          </a:p>
          <a:p>
            <a:r>
              <a:rPr lang="fr-FR" sz="1600" dirty="0">
                <a:solidFill>
                  <a:srgbClr val="FF0000"/>
                </a:solidFill>
                <a:ea typeface="Times New Roman" panose="02020603050405020304" pitchFamily="18" charset="0"/>
              </a:rPr>
              <a:t>NB : 1851 : 1</a:t>
            </a:r>
            <a:r>
              <a:rPr lang="fr-FR" sz="1600" baseline="30000" dirty="0">
                <a:solidFill>
                  <a:srgbClr val="FF0000"/>
                </a:solidFill>
                <a:ea typeface="Times New Roman" panose="02020603050405020304" pitchFamily="18" charset="0"/>
              </a:rPr>
              <a:t>er</a:t>
            </a:r>
            <a:r>
              <a:rPr lang="fr-FR" sz="1600" dirty="0">
                <a:solidFill>
                  <a:srgbClr val="FF0000"/>
                </a:solidFill>
                <a:ea typeface="Times New Roman" panose="02020603050405020304" pitchFamily="18" charset="0"/>
              </a:rPr>
              <a:t> emprunt pour le chemin de fer Alexandrie-Le Caire</a:t>
            </a:r>
          </a:p>
          <a:p>
            <a:endParaRPr lang="fr-FR" sz="1600" dirty="0">
              <a:ea typeface="Times New Roman" panose="02020603050405020304" pitchFamily="18" charset="0"/>
            </a:endParaRPr>
          </a:p>
          <a:p>
            <a:r>
              <a:rPr lang="fr-FR" sz="1600" dirty="0">
                <a:ea typeface="Times New Roman" panose="02020603050405020304" pitchFamily="18" charset="0"/>
              </a:rPr>
              <a:t>*1854 : Mort d’Abbas 1</a:t>
            </a:r>
            <a:r>
              <a:rPr lang="fr-FR" sz="1600" baseline="30000" dirty="0">
                <a:ea typeface="Times New Roman" panose="02020603050405020304" pitchFamily="18" charset="0"/>
              </a:rPr>
              <a:t>er</a:t>
            </a:r>
            <a:r>
              <a:rPr lang="fr-FR" sz="1600" dirty="0">
                <a:ea typeface="Times New Roman" panose="02020603050405020304" pitchFamily="18" charset="0"/>
              </a:rPr>
              <a:t> ; Son oncle </a:t>
            </a:r>
            <a:r>
              <a:rPr lang="fr-FR" sz="1600" u="sng" dirty="0">
                <a:ea typeface="Times New Roman" panose="02020603050405020304" pitchFamily="18" charset="0"/>
              </a:rPr>
              <a:t>Mohamed Saïd</a:t>
            </a:r>
            <a:r>
              <a:rPr lang="fr-FR" sz="1600" dirty="0">
                <a:ea typeface="Times New Roman" panose="02020603050405020304" pitchFamily="18" charset="0"/>
              </a:rPr>
              <a:t> lui succède</a:t>
            </a:r>
          </a:p>
          <a:p>
            <a:endParaRPr lang="fr-FR" sz="1600" dirty="0">
              <a:ea typeface="Times New Roman" panose="02020603050405020304" pitchFamily="18" charset="0"/>
            </a:endParaRPr>
          </a:p>
          <a:p>
            <a:r>
              <a:rPr lang="fr-FR" sz="1600" dirty="0">
                <a:ea typeface="Times New Roman" panose="02020603050405020304" pitchFamily="18" charset="0"/>
              </a:rPr>
              <a:t>*Saïd Pacha qui au contraire</a:t>
            </a:r>
          </a:p>
          <a:p>
            <a:r>
              <a:rPr lang="fr-FR" sz="1600" dirty="0">
                <a:ea typeface="Times New Roman" panose="02020603050405020304" pitchFamily="18" charset="0"/>
              </a:rPr>
              <a:t>Veut poursuivre la modernisation de son père Mehmet Ali…</a:t>
            </a:r>
          </a:p>
          <a:p>
            <a:r>
              <a:rPr lang="fr-FR" sz="1600" dirty="0">
                <a:ea typeface="Times New Roman" panose="02020603050405020304" pitchFamily="18" charset="0"/>
              </a:rPr>
              <a:t>NB : Il a fait ses études à Paris</a:t>
            </a:r>
          </a:p>
        </p:txBody>
      </p:sp>
      <p:pic>
        <p:nvPicPr>
          <p:cNvPr id="103" name="Image 102" descr="Une image contenant texte, carte, atlas&#10;&#10;Description générée automatiquement">
            <a:extLst>
              <a:ext uri="{FF2B5EF4-FFF2-40B4-BE49-F238E27FC236}">
                <a16:creationId xmlns:a16="http://schemas.microsoft.com/office/drawing/2014/main" id="{745BA405-12C3-40BD-14E1-FB56482E82C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131540" y="106830"/>
            <a:ext cx="5892984" cy="6644340"/>
          </a:xfrm>
          <a:prstGeom prst="rect">
            <a:avLst/>
          </a:prstGeom>
          <a:ln w="38100">
            <a:solidFill>
              <a:schemeClr val="tx1"/>
            </a:solidFill>
          </a:ln>
        </p:spPr>
      </p:pic>
      <p:sp>
        <p:nvSpPr>
          <p:cNvPr id="104" name="Ellipse 103">
            <a:extLst>
              <a:ext uri="{FF2B5EF4-FFF2-40B4-BE49-F238E27FC236}">
                <a16:creationId xmlns:a16="http://schemas.microsoft.com/office/drawing/2014/main" id="{B71757F4-3A9B-1D3E-5DC6-E6BD0823E170}"/>
              </a:ext>
            </a:extLst>
          </p:cNvPr>
          <p:cNvSpPr/>
          <p:nvPr/>
        </p:nvSpPr>
        <p:spPr>
          <a:xfrm>
            <a:off x="8557140" y="1345514"/>
            <a:ext cx="160149" cy="157203"/>
          </a:xfrm>
          <a:prstGeom prst="ellipse">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a:extLst>
              <a:ext uri="{FF2B5EF4-FFF2-40B4-BE49-F238E27FC236}">
                <a16:creationId xmlns:a16="http://schemas.microsoft.com/office/drawing/2014/main" id="{D720FD5A-6439-CEBC-48EF-7F2D772D0610}"/>
              </a:ext>
            </a:extLst>
          </p:cNvPr>
          <p:cNvSpPr/>
          <p:nvPr/>
        </p:nvSpPr>
        <p:spPr>
          <a:xfrm>
            <a:off x="8879776" y="3561288"/>
            <a:ext cx="3144748" cy="318008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Rectangle 114">
            <a:extLst>
              <a:ext uri="{FF2B5EF4-FFF2-40B4-BE49-F238E27FC236}">
                <a16:creationId xmlns:a16="http://schemas.microsoft.com/office/drawing/2014/main" id="{DF68DADC-0F8B-8DCA-84F0-0E9138040896}"/>
              </a:ext>
            </a:extLst>
          </p:cNvPr>
          <p:cNvSpPr/>
          <p:nvPr/>
        </p:nvSpPr>
        <p:spPr>
          <a:xfrm>
            <a:off x="9864376" y="3655508"/>
            <a:ext cx="922268" cy="610936"/>
          </a:xfrm>
          <a:prstGeom prst="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EGYPTE</a:t>
            </a:r>
          </a:p>
          <a:p>
            <a:pPr algn="ctr" eaLnBrk="1" hangingPunct="1">
              <a:defRPr/>
            </a:pPr>
            <a:r>
              <a:rPr lang="fr-FR" sz="1100" b="1" dirty="0">
                <a:solidFill>
                  <a:schemeClr val="tx1"/>
                </a:solidFill>
              </a:rPr>
              <a:t>Mehmet Ali</a:t>
            </a:r>
          </a:p>
          <a:p>
            <a:pPr algn="ctr" eaLnBrk="1" hangingPunct="1">
              <a:defRPr/>
            </a:pPr>
            <a:r>
              <a:rPr lang="fr-FR" sz="1100" dirty="0">
                <a:solidFill>
                  <a:schemeClr val="tx1"/>
                </a:solidFill>
              </a:rPr>
              <a:t>1805-1953</a:t>
            </a:r>
          </a:p>
        </p:txBody>
      </p:sp>
      <p:sp>
        <p:nvSpPr>
          <p:cNvPr id="116" name="Rectangle 115">
            <a:extLst>
              <a:ext uri="{FF2B5EF4-FFF2-40B4-BE49-F238E27FC236}">
                <a16:creationId xmlns:a16="http://schemas.microsoft.com/office/drawing/2014/main" id="{A20DB88F-2FBC-396D-9CE4-117FAD766A61}"/>
              </a:ext>
            </a:extLst>
          </p:cNvPr>
          <p:cNvSpPr/>
          <p:nvPr/>
        </p:nvSpPr>
        <p:spPr>
          <a:xfrm>
            <a:off x="9856960" y="4379906"/>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Ibrahim</a:t>
            </a:r>
          </a:p>
          <a:p>
            <a:pPr algn="ctr">
              <a:defRPr/>
            </a:pPr>
            <a:r>
              <a:rPr lang="fr-FR" sz="900" dirty="0">
                <a:solidFill>
                  <a:schemeClr val="tx1"/>
                </a:solidFill>
              </a:rPr>
              <a:t>1848</a:t>
            </a:r>
            <a:endParaRPr lang="fr-FR" sz="1000" dirty="0">
              <a:solidFill>
                <a:schemeClr val="tx1"/>
              </a:solidFill>
            </a:endParaRPr>
          </a:p>
        </p:txBody>
      </p:sp>
      <p:sp>
        <p:nvSpPr>
          <p:cNvPr id="117" name="Rectangle 116">
            <a:extLst>
              <a:ext uri="{FF2B5EF4-FFF2-40B4-BE49-F238E27FC236}">
                <a16:creationId xmlns:a16="http://schemas.microsoft.com/office/drawing/2014/main" id="{DFB5DB2A-456A-6921-8BC9-CCFA279F2D87}"/>
              </a:ext>
            </a:extLst>
          </p:cNvPr>
          <p:cNvSpPr/>
          <p:nvPr/>
        </p:nvSpPr>
        <p:spPr>
          <a:xfrm>
            <a:off x="9864376" y="4880210"/>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Ismaïl</a:t>
            </a:r>
          </a:p>
          <a:p>
            <a:pPr algn="ctr">
              <a:defRPr/>
            </a:pPr>
            <a:r>
              <a:rPr lang="fr-FR" sz="900" dirty="0">
                <a:solidFill>
                  <a:schemeClr val="tx1"/>
                </a:solidFill>
              </a:rPr>
              <a:t>1863-79</a:t>
            </a:r>
          </a:p>
        </p:txBody>
      </p:sp>
      <p:cxnSp>
        <p:nvCxnSpPr>
          <p:cNvPr id="118" name="Connecteur droit avec flèche 117">
            <a:extLst>
              <a:ext uri="{FF2B5EF4-FFF2-40B4-BE49-F238E27FC236}">
                <a16:creationId xmlns:a16="http://schemas.microsoft.com/office/drawing/2014/main" id="{6F06B154-0D04-96A0-6C87-A17530D6FA5E}"/>
              </a:ext>
            </a:extLst>
          </p:cNvPr>
          <p:cNvCxnSpPr>
            <a:cxnSpLocks/>
            <a:stCxn id="116" idx="2"/>
            <a:endCxn id="117" idx="0"/>
          </p:cNvCxnSpPr>
          <p:nvPr/>
        </p:nvCxnSpPr>
        <p:spPr>
          <a:xfrm>
            <a:off x="10290635" y="4774061"/>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9" name="Rectangle 118">
            <a:extLst>
              <a:ext uri="{FF2B5EF4-FFF2-40B4-BE49-F238E27FC236}">
                <a16:creationId xmlns:a16="http://schemas.microsoft.com/office/drawing/2014/main" id="{347FD6A1-5591-6683-B1AB-272D41B54C4B}"/>
              </a:ext>
            </a:extLst>
          </p:cNvPr>
          <p:cNvSpPr/>
          <p:nvPr/>
        </p:nvSpPr>
        <p:spPr>
          <a:xfrm>
            <a:off x="10779227" y="5347125"/>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Hussein Kamal</a:t>
            </a:r>
          </a:p>
          <a:p>
            <a:pPr algn="ctr">
              <a:defRPr/>
            </a:pPr>
            <a:r>
              <a:rPr lang="fr-FR" sz="900" dirty="0">
                <a:solidFill>
                  <a:schemeClr val="tx1"/>
                </a:solidFill>
              </a:rPr>
              <a:t>1914-17</a:t>
            </a:r>
          </a:p>
        </p:txBody>
      </p:sp>
      <p:sp>
        <p:nvSpPr>
          <p:cNvPr id="120" name="Rectangle 119">
            <a:extLst>
              <a:ext uri="{FF2B5EF4-FFF2-40B4-BE49-F238E27FC236}">
                <a16:creationId xmlns:a16="http://schemas.microsoft.com/office/drawing/2014/main" id="{2DE0D93B-588D-16D2-6055-DD8E7B1C5193}"/>
              </a:ext>
            </a:extLst>
          </p:cNvPr>
          <p:cNvSpPr/>
          <p:nvPr/>
        </p:nvSpPr>
        <p:spPr>
          <a:xfrm>
            <a:off x="9864376" y="5347125"/>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Tawfiq</a:t>
            </a:r>
          </a:p>
          <a:p>
            <a:pPr algn="ctr">
              <a:defRPr/>
            </a:pPr>
            <a:r>
              <a:rPr lang="fr-FR" sz="800" dirty="0">
                <a:solidFill>
                  <a:schemeClr val="tx1"/>
                </a:solidFill>
              </a:rPr>
              <a:t>1879-92</a:t>
            </a:r>
            <a:endParaRPr lang="fr-FR" sz="900" dirty="0">
              <a:solidFill>
                <a:schemeClr val="tx1"/>
              </a:solidFill>
            </a:endParaRPr>
          </a:p>
        </p:txBody>
      </p:sp>
      <p:cxnSp>
        <p:nvCxnSpPr>
          <p:cNvPr id="121" name="Connecteur droit avec flèche 120">
            <a:extLst>
              <a:ext uri="{FF2B5EF4-FFF2-40B4-BE49-F238E27FC236}">
                <a16:creationId xmlns:a16="http://schemas.microsoft.com/office/drawing/2014/main" id="{B0E70E3D-D01C-F9CF-0ECC-1EC904D41B4B}"/>
              </a:ext>
            </a:extLst>
          </p:cNvPr>
          <p:cNvCxnSpPr>
            <a:cxnSpLocks/>
            <a:stCxn id="117" idx="2"/>
            <a:endCxn id="120" idx="0"/>
          </p:cNvCxnSpPr>
          <p:nvPr/>
        </p:nvCxnSpPr>
        <p:spPr>
          <a:xfrm>
            <a:off x="10298051" y="5274365"/>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2" name="Rectangle 121">
            <a:extLst>
              <a:ext uri="{FF2B5EF4-FFF2-40B4-BE49-F238E27FC236}">
                <a16:creationId xmlns:a16="http://schemas.microsoft.com/office/drawing/2014/main" id="{EA1B6B9E-2258-8BE7-713E-5F624A6905D6}"/>
              </a:ext>
            </a:extLst>
          </p:cNvPr>
          <p:cNvSpPr/>
          <p:nvPr/>
        </p:nvSpPr>
        <p:spPr>
          <a:xfrm>
            <a:off x="9864376" y="5806829"/>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Abbas II</a:t>
            </a:r>
          </a:p>
          <a:p>
            <a:pPr algn="ctr">
              <a:defRPr/>
            </a:pPr>
            <a:r>
              <a:rPr lang="fr-FR" sz="800" dirty="0">
                <a:solidFill>
                  <a:schemeClr val="tx1"/>
                </a:solidFill>
              </a:rPr>
              <a:t>1892-1914</a:t>
            </a:r>
          </a:p>
        </p:txBody>
      </p:sp>
      <p:cxnSp>
        <p:nvCxnSpPr>
          <p:cNvPr id="123" name="Connecteur droit avec flèche 122">
            <a:extLst>
              <a:ext uri="{FF2B5EF4-FFF2-40B4-BE49-F238E27FC236}">
                <a16:creationId xmlns:a16="http://schemas.microsoft.com/office/drawing/2014/main" id="{C2B7642B-9100-7D1B-7865-6D1C6F609793}"/>
              </a:ext>
            </a:extLst>
          </p:cNvPr>
          <p:cNvCxnSpPr>
            <a:cxnSpLocks/>
            <a:stCxn id="120" idx="2"/>
            <a:endCxn id="122" idx="0"/>
          </p:cNvCxnSpPr>
          <p:nvPr/>
        </p:nvCxnSpPr>
        <p:spPr>
          <a:xfrm>
            <a:off x="10298051" y="5741280"/>
            <a:ext cx="0" cy="655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4" name="Connecteur : en angle 123">
            <a:extLst>
              <a:ext uri="{FF2B5EF4-FFF2-40B4-BE49-F238E27FC236}">
                <a16:creationId xmlns:a16="http://schemas.microsoft.com/office/drawing/2014/main" id="{5F2E8680-439D-E362-DC2C-1867BBA66D26}"/>
              </a:ext>
            </a:extLst>
          </p:cNvPr>
          <p:cNvCxnSpPr>
            <a:cxnSpLocks/>
            <a:stCxn id="117" idx="2"/>
            <a:endCxn id="125" idx="0"/>
          </p:cNvCxnSpPr>
          <p:nvPr/>
        </p:nvCxnSpPr>
        <p:spPr>
          <a:xfrm rot="5400000">
            <a:off x="9800869" y="4856697"/>
            <a:ext cx="79515" cy="91485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5" name="Rectangle 124">
            <a:extLst>
              <a:ext uri="{FF2B5EF4-FFF2-40B4-BE49-F238E27FC236}">
                <a16:creationId xmlns:a16="http://schemas.microsoft.com/office/drawing/2014/main" id="{D69D3986-32D4-42E3-5FFA-B4B844301DBB}"/>
              </a:ext>
            </a:extLst>
          </p:cNvPr>
          <p:cNvSpPr/>
          <p:nvPr/>
        </p:nvSpPr>
        <p:spPr>
          <a:xfrm>
            <a:off x="8949525" y="5353880"/>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Fouad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1917-36</a:t>
            </a:r>
          </a:p>
        </p:txBody>
      </p:sp>
      <p:sp>
        <p:nvSpPr>
          <p:cNvPr id="126" name="Rectangle 125">
            <a:extLst>
              <a:ext uri="{FF2B5EF4-FFF2-40B4-BE49-F238E27FC236}">
                <a16:creationId xmlns:a16="http://schemas.microsoft.com/office/drawing/2014/main" id="{9A000D8B-CAE9-4607-8EB1-3F3DFA639DC6}"/>
              </a:ext>
            </a:extLst>
          </p:cNvPr>
          <p:cNvSpPr/>
          <p:nvPr/>
        </p:nvSpPr>
        <p:spPr>
          <a:xfrm>
            <a:off x="8934693" y="4379906"/>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err="1">
                <a:solidFill>
                  <a:schemeClr val="tx1"/>
                </a:solidFill>
              </a:rPr>
              <a:t>Toussoune</a:t>
            </a:r>
            <a:endParaRPr lang="fr-FR" sz="900" dirty="0">
              <a:solidFill>
                <a:schemeClr val="tx1"/>
              </a:solidFill>
            </a:endParaRPr>
          </a:p>
        </p:txBody>
      </p:sp>
      <p:sp>
        <p:nvSpPr>
          <p:cNvPr id="127" name="Rectangle 126">
            <a:extLst>
              <a:ext uri="{FF2B5EF4-FFF2-40B4-BE49-F238E27FC236}">
                <a16:creationId xmlns:a16="http://schemas.microsoft.com/office/drawing/2014/main" id="{4DB26447-0D01-04D7-D26C-F962BEDBBFA4}"/>
              </a:ext>
            </a:extLst>
          </p:cNvPr>
          <p:cNvSpPr/>
          <p:nvPr/>
        </p:nvSpPr>
        <p:spPr>
          <a:xfrm>
            <a:off x="8934693" y="3864793"/>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Mehmet Ali</a:t>
            </a:r>
          </a:p>
          <a:p>
            <a:pPr algn="ctr">
              <a:defRPr/>
            </a:pPr>
            <a:r>
              <a:rPr lang="fr-FR" sz="800" dirty="0">
                <a:solidFill>
                  <a:schemeClr val="tx1"/>
                </a:solidFill>
              </a:rPr>
              <a:t>1805-48</a:t>
            </a:r>
            <a:endParaRPr lang="fr-FR" sz="900" dirty="0">
              <a:solidFill>
                <a:schemeClr val="tx1"/>
              </a:solidFill>
            </a:endParaRPr>
          </a:p>
        </p:txBody>
      </p:sp>
      <p:cxnSp>
        <p:nvCxnSpPr>
          <p:cNvPr id="2048" name="Connecteur : en angle 2047">
            <a:extLst>
              <a:ext uri="{FF2B5EF4-FFF2-40B4-BE49-F238E27FC236}">
                <a16:creationId xmlns:a16="http://schemas.microsoft.com/office/drawing/2014/main" id="{9F7DBAC1-25F3-E9AD-ACC8-69CC9EECA29D}"/>
              </a:ext>
            </a:extLst>
          </p:cNvPr>
          <p:cNvCxnSpPr>
            <a:cxnSpLocks/>
            <a:stCxn id="127" idx="2"/>
            <a:endCxn id="116" idx="0"/>
          </p:cNvCxnSpPr>
          <p:nvPr/>
        </p:nvCxnSpPr>
        <p:spPr>
          <a:xfrm rot="16200000" flipH="1">
            <a:off x="9769022" y="3858293"/>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49" name="Connecteur droit avec flèche 2048">
            <a:extLst>
              <a:ext uri="{FF2B5EF4-FFF2-40B4-BE49-F238E27FC236}">
                <a16:creationId xmlns:a16="http://schemas.microsoft.com/office/drawing/2014/main" id="{2B35901F-D150-9CE3-10AE-A37E49C9B682}"/>
              </a:ext>
            </a:extLst>
          </p:cNvPr>
          <p:cNvCxnSpPr>
            <a:cxnSpLocks/>
            <a:stCxn id="127" idx="2"/>
            <a:endCxn id="126" idx="0"/>
          </p:cNvCxnSpPr>
          <p:nvPr/>
        </p:nvCxnSpPr>
        <p:spPr>
          <a:xfrm>
            <a:off x="9368368" y="4258948"/>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1" name="Rectangle 2050">
            <a:extLst>
              <a:ext uri="{FF2B5EF4-FFF2-40B4-BE49-F238E27FC236}">
                <a16:creationId xmlns:a16="http://schemas.microsoft.com/office/drawing/2014/main" id="{3658067D-B7BA-45C4-BFD9-D292616AC466}"/>
              </a:ext>
            </a:extLst>
          </p:cNvPr>
          <p:cNvSpPr/>
          <p:nvPr/>
        </p:nvSpPr>
        <p:spPr>
          <a:xfrm>
            <a:off x="8949525" y="4880209"/>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Abbas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1848-54 </a:t>
            </a:r>
          </a:p>
        </p:txBody>
      </p:sp>
      <p:cxnSp>
        <p:nvCxnSpPr>
          <p:cNvPr id="2053" name="Connecteur droit avec flèche 2052">
            <a:extLst>
              <a:ext uri="{FF2B5EF4-FFF2-40B4-BE49-F238E27FC236}">
                <a16:creationId xmlns:a16="http://schemas.microsoft.com/office/drawing/2014/main" id="{6AB74E2A-4662-E549-A9F2-DD1D4F21EF9A}"/>
              </a:ext>
            </a:extLst>
          </p:cNvPr>
          <p:cNvCxnSpPr>
            <a:cxnSpLocks/>
            <a:stCxn id="126" idx="2"/>
            <a:endCxn id="2051" idx="0"/>
          </p:cNvCxnSpPr>
          <p:nvPr/>
        </p:nvCxnSpPr>
        <p:spPr>
          <a:xfrm>
            <a:off x="9368368" y="4774061"/>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5" name="Rectangle 2054">
            <a:extLst>
              <a:ext uri="{FF2B5EF4-FFF2-40B4-BE49-F238E27FC236}">
                <a16:creationId xmlns:a16="http://schemas.microsoft.com/office/drawing/2014/main" id="{5BB33E6A-80EA-F85E-46F6-66ACA9A4D24D}"/>
              </a:ext>
            </a:extLst>
          </p:cNvPr>
          <p:cNvSpPr/>
          <p:nvPr/>
        </p:nvSpPr>
        <p:spPr>
          <a:xfrm>
            <a:off x="8942109" y="5812861"/>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Farouk</a:t>
            </a:r>
          </a:p>
          <a:p>
            <a:pPr algn="ctr">
              <a:defRPr/>
            </a:pPr>
            <a:r>
              <a:rPr lang="fr-FR" sz="800" dirty="0">
                <a:solidFill>
                  <a:schemeClr val="tx1"/>
                </a:solidFill>
              </a:rPr>
              <a:t>1936-52</a:t>
            </a:r>
          </a:p>
        </p:txBody>
      </p:sp>
      <p:cxnSp>
        <p:nvCxnSpPr>
          <p:cNvPr id="2056" name="Connecteur droit avec flèche 2055">
            <a:extLst>
              <a:ext uri="{FF2B5EF4-FFF2-40B4-BE49-F238E27FC236}">
                <a16:creationId xmlns:a16="http://schemas.microsoft.com/office/drawing/2014/main" id="{5D7E5BA5-7F25-B80B-AB17-3688F0EC3222}"/>
              </a:ext>
            </a:extLst>
          </p:cNvPr>
          <p:cNvCxnSpPr>
            <a:cxnSpLocks/>
            <a:stCxn id="125" idx="2"/>
            <a:endCxn id="2055" idx="0"/>
          </p:cNvCxnSpPr>
          <p:nvPr/>
        </p:nvCxnSpPr>
        <p:spPr>
          <a:xfrm flipH="1">
            <a:off x="9375784" y="5748035"/>
            <a:ext cx="7416" cy="6482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7" name="Rectangle 2056">
            <a:extLst>
              <a:ext uri="{FF2B5EF4-FFF2-40B4-BE49-F238E27FC236}">
                <a16:creationId xmlns:a16="http://schemas.microsoft.com/office/drawing/2014/main" id="{4EC54471-7B23-4A03-D663-0043EBC0E196}"/>
              </a:ext>
            </a:extLst>
          </p:cNvPr>
          <p:cNvSpPr/>
          <p:nvPr/>
        </p:nvSpPr>
        <p:spPr>
          <a:xfrm>
            <a:off x="10779227" y="4390050"/>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Mohamed Saïd</a:t>
            </a:r>
          </a:p>
          <a:p>
            <a:pPr algn="ctr">
              <a:defRPr/>
            </a:pPr>
            <a:r>
              <a:rPr lang="fr-FR" sz="900" dirty="0">
                <a:solidFill>
                  <a:schemeClr val="tx1"/>
                </a:solidFill>
              </a:rPr>
              <a:t>1854-63</a:t>
            </a:r>
            <a:endParaRPr lang="fr-FR" sz="1000" dirty="0">
              <a:solidFill>
                <a:schemeClr val="tx1"/>
              </a:solidFill>
            </a:endParaRPr>
          </a:p>
        </p:txBody>
      </p:sp>
      <p:cxnSp>
        <p:nvCxnSpPr>
          <p:cNvPr id="2058" name="Connecteur : en angle 2057">
            <a:extLst>
              <a:ext uri="{FF2B5EF4-FFF2-40B4-BE49-F238E27FC236}">
                <a16:creationId xmlns:a16="http://schemas.microsoft.com/office/drawing/2014/main" id="{EFB8CC54-D02B-B5A1-DBB4-FDF6A0A1D6C6}"/>
              </a:ext>
            </a:extLst>
          </p:cNvPr>
          <p:cNvCxnSpPr>
            <a:cxnSpLocks/>
            <a:stCxn id="127" idx="2"/>
            <a:endCxn id="2057" idx="0"/>
          </p:cNvCxnSpPr>
          <p:nvPr/>
        </p:nvCxnSpPr>
        <p:spPr>
          <a:xfrm rot="16200000" flipH="1">
            <a:off x="10225084" y="3402232"/>
            <a:ext cx="131102" cy="184453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59" name="Connecteur : en angle 2058">
            <a:extLst>
              <a:ext uri="{FF2B5EF4-FFF2-40B4-BE49-F238E27FC236}">
                <a16:creationId xmlns:a16="http://schemas.microsoft.com/office/drawing/2014/main" id="{B762D3E3-041F-EC7E-657D-CAF1895C338B}"/>
              </a:ext>
            </a:extLst>
          </p:cNvPr>
          <p:cNvCxnSpPr>
            <a:cxnSpLocks/>
            <a:stCxn id="117" idx="2"/>
            <a:endCxn id="119" idx="0"/>
          </p:cNvCxnSpPr>
          <p:nvPr/>
        </p:nvCxnSpPr>
        <p:spPr>
          <a:xfrm rot="16200000" flipH="1">
            <a:off x="10719096" y="4853319"/>
            <a:ext cx="72760" cy="91485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60" name="Rectangle 2059">
            <a:extLst>
              <a:ext uri="{FF2B5EF4-FFF2-40B4-BE49-F238E27FC236}">
                <a16:creationId xmlns:a16="http://schemas.microsoft.com/office/drawing/2014/main" id="{DA262F6F-E2EF-58FB-6F49-F75E70F745D2}"/>
              </a:ext>
            </a:extLst>
          </p:cNvPr>
          <p:cNvSpPr/>
          <p:nvPr/>
        </p:nvSpPr>
        <p:spPr>
          <a:xfrm>
            <a:off x="8934692" y="6271842"/>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Fouad II</a:t>
            </a:r>
          </a:p>
          <a:p>
            <a:pPr algn="ctr">
              <a:defRPr/>
            </a:pPr>
            <a:r>
              <a:rPr lang="fr-FR" sz="800" dirty="0">
                <a:solidFill>
                  <a:schemeClr val="tx1"/>
                </a:solidFill>
              </a:rPr>
              <a:t>1952-53</a:t>
            </a:r>
          </a:p>
        </p:txBody>
      </p:sp>
      <p:cxnSp>
        <p:nvCxnSpPr>
          <p:cNvPr id="2061" name="Connecteur droit avec flèche 2060">
            <a:extLst>
              <a:ext uri="{FF2B5EF4-FFF2-40B4-BE49-F238E27FC236}">
                <a16:creationId xmlns:a16="http://schemas.microsoft.com/office/drawing/2014/main" id="{971A29FC-EE86-649A-2B58-1A602ACEEABF}"/>
              </a:ext>
            </a:extLst>
          </p:cNvPr>
          <p:cNvCxnSpPr>
            <a:cxnSpLocks/>
            <a:stCxn id="2055" idx="2"/>
            <a:endCxn id="2060" idx="0"/>
          </p:cNvCxnSpPr>
          <p:nvPr/>
        </p:nvCxnSpPr>
        <p:spPr>
          <a:xfrm flipH="1">
            <a:off x="9368367" y="6207016"/>
            <a:ext cx="7417" cy="6482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62" name="Rectangle 2061">
            <a:extLst>
              <a:ext uri="{FF2B5EF4-FFF2-40B4-BE49-F238E27FC236}">
                <a16:creationId xmlns:a16="http://schemas.microsoft.com/office/drawing/2014/main" id="{1089C7D0-71F2-DD15-2497-3A3D74FE0FE2}"/>
              </a:ext>
            </a:extLst>
          </p:cNvPr>
          <p:cNvSpPr/>
          <p:nvPr/>
        </p:nvSpPr>
        <p:spPr>
          <a:xfrm>
            <a:off x="10848976" y="3641257"/>
            <a:ext cx="1082465" cy="610936"/>
          </a:xfrm>
          <a:prstGeom prst="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800" dirty="0">
                <a:solidFill>
                  <a:schemeClr val="tx1"/>
                </a:solidFill>
              </a:rPr>
              <a:t>1805-67 : Wali</a:t>
            </a:r>
          </a:p>
          <a:p>
            <a:pPr algn="ctr" eaLnBrk="1" hangingPunct="1">
              <a:defRPr/>
            </a:pPr>
            <a:r>
              <a:rPr lang="fr-FR" sz="800" dirty="0">
                <a:solidFill>
                  <a:schemeClr val="tx1"/>
                </a:solidFill>
              </a:rPr>
              <a:t>1867-1914 : Khédive</a:t>
            </a:r>
          </a:p>
          <a:p>
            <a:pPr algn="ctr" eaLnBrk="1" hangingPunct="1">
              <a:defRPr/>
            </a:pPr>
            <a:r>
              <a:rPr lang="fr-FR" sz="800" dirty="0">
                <a:solidFill>
                  <a:schemeClr val="tx1"/>
                </a:solidFill>
              </a:rPr>
              <a:t>1914-22 : Sultan</a:t>
            </a:r>
          </a:p>
          <a:p>
            <a:pPr algn="ctr" eaLnBrk="1" hangingPunct="1">
              <a:defRPr/>
            </a:pPr>
            <a:r>
              <a:rPr lang="fr-FR" sz="800" dirty="0">
                <a:solidFill>
                  <a:schemeClr val="tx1"/>
                </a:solidFill>
              </a:rPr>
              <a:t>1922-53 : Roi</a:t>
            </a:r>
          </a:p>
        </p:txBody>
      </p:sp>
      <p:sp>
        <p:nvSpPr>
          <p:cNvPr id="2063" name="Ellipse 2062">
            <a:extLst>
              <a:ext uri="{FF2B5EF4-FFF2-40B4-BE49-F238E27FC236}">
                <a16:creationId xmlns:a16="http://schemas.microsoft.com/office/drawing/2014/main" id="{3E8E387E-A4F8-C73C-1EEA-4DF855791C54}"/>
              </a:ext>
            </a:extLst>
          </p:cNvPr>
          <p:cNvSpPr/>
          <p:nvPr/>
        </p:nvSpPr>
        <p:spPr>
          <a:xfrm>
            <a:off x="8917883" y="3350398"/>
            <a:ext cx="160149" cy="157203"/>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257099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B5FB0-10C2-63BF-F2F6-5F1187F25B6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A489943-6B6E-ECE2-60F8-B64C7E29CD59}"/>
              </a:ext>
            </a:extLst>
          </p:cNvPr>
          <p:cNvSpPr/>
          <p:nvPr/>
        </p:nvSpPr>
        <p:spPr>
          <a:xfrm>
            <a:off x="167476" y="116631"/>
            <a:ext cx="5783873" cy="5016758"/>
          </a:xfrm>
          <a:prstGeom prst="rect">
            <a:avLst/>
          </a:prstGeom>
          <a:solidFill>
            <a:schemeClr val="tx2">
              <a:lumMod val="20000"/>
              <a:lumOff val="80000"/>
            </a:schemeClr>
          </a:solidFill>
          <a:ln w="38100">
            <a:solidFill>
              <a:schemeClr val="tx1"/>
            </a:solidFill>
          </a:ln>
        </p:spPr>
        <p:txBody>
          <a:bodyPr wrap="square">
            <a:spAutoFit/>
          </a:bodyPr>
          <a:lstStyle/>
          <a:p>
            <a:r>
              <a:rPr lang="fr-FR" sz="1600" b="1" dirty="0">
                <a:ea typeface="Times New Roman" panose="02020603050405020304" pitchFamily="18" charset="0"/>
              </a:rPr>
              <a:t>1848-1863 : Sous Abbas 1</a:t>
            </a:r>
            <a:r>
              <a:rPr lang="fr-FR" sz="1600" b="1" baseline="30000" dirty="0">
                <a:ea typeface="Times New Roman" panose="02020603050405020304" pitchFamily="18" charset="0"/>
              </a:rPr>
              <a:t>er</a:t>
            </a:r>
            <a:r>
              <a:rPr lang="fr-FR" sz="1600" b="1" dirty="0">
                <a:ea typeface="Times New Roman" panose="02020603050405020304" pitchFamily="18" charset="0"/>
              </a:rPr>
              <a:t> et Mohammed Saïd : Invasion capitulaire et mainmise des étrangers sur l’économie ; Début de la construction du canal de Suez et de l’endettement égyptien</a:t>
            </a:r>
          </a:p>
          <a:p>
            <a:endParaRPr lang="fr-FR" sz="1600" dirty="0">
              <a:ea typeface="Times New Roman" panose="02020603050405020304" pitchFamily="18" charset="0"/>
            </a:endParaRPr>
          </a:p>
          <a:p>
            <a:r>
              <a:rPr lang="fr-FR" sz="1600" dirty="0">
                <a:ea typeface="Times New Roman" panose="02020603050405020304" pitchFamily="18" charset="0"/>
              </a:rPr>
              <a:t>*1854-63 : </a:t>
            </a:r>
            <a:r>
              <a:rPr lang="fr-FR" sz="1600" u="sng" dirty="0">
                <a:ea typeface="Times New Roman" panose="02020603050405020304" pitchFamily="18" charset="0"/>
              </a:rPr>
              <a:t>Mohamed Saïd</a:t>
            </a:r>
            <a:r>
              <a:rPr lang="fr-FR" sz="1600" dirty="0">
                <a:ea typeface="Times New Roman" panose="02020603050405020304" pitchFamily="18" charset="0"/>
              </a:rPr>
              <a:t> ; </a:t>
            </a:r>
            <a:r>
              <a:rPr lang="fr-FR" sz="1600" b="1" dirty="0">
                <a:ea typeface="Times New Roman" panose="02020603050405020304" pitchFamily="18" charset="0"/>
              </a:rPr>
              <a:t>Trois points…</a:t>
            </a:r>
          </a:p>
          <a:p>
            <a:endParaRPr lang="fr-FR" sz="1600" dirty="0">
              <a:ea typeface="Times New Roman" panose="02020603050405020304" pitchFamily="18" charset="0"/>
            </a:endParaRPr>
          </a:p>
          <a:p>
            <a:r>
              <a:rPr lang="fr-FR" sz="1600" b="1" dirty="0">
                <a:ea typeface="Times New Roman" panose="02020603050405020304" pitchFamily="18" charset="0"/>
              </a:rPr>
              <a:t>1)</a:t>
            </a:r>
            <a:r>
              <a:rPr lang="fr-FR" sz="1600" dirty="0">
                <a:ea typeface="Times New Roman" panose="02020603050405020304" pitchFamily="18" charset="0"/>
              </a:rPr>
              <a:t> 1859 : Début du creusement du canal de Suez ; </a:t>
            </a:r>
            <a:r>
              <a:rPr lang="fr-FR" sz="1600" b="1" dirty="0">
                <a:ea typeface="Times New Roman" panose="02020603050405020304" pitchFamily="18" charset="0"/>
              </a:rPr>
              <a:t>A suivre…</a:t>
            </a:r>
          </a:p>
          <a:p>
            <a:endParaRPr lang="fr-FR" sz="1600" dirty="0">
              <a:ea typeface="Times New Roman" panose="02020603050405020304" pitchFamily="18" charset="0"/>
            </a:endParaRPr>
          </a:p>
          <a:p>
            <a:r>
              <a:rPr lang="fr-FR" sz="1600" b="1" dirty="0">
                <a:ea typeface="Times New Roman" panose="02020603050405020304" pitchFamily="18" charset="0"/>
              </a:rPr>
              <a:t>2)</a:t>
            </a:r>
            <a:r>
              <a:rPr lang="fr-FR" sz="1600" dirty="0">
                <a:ea typeface="Times New Roman" panose="02020603050405020304" pitchFamily="18" charset="0"/>
              </a:rPr>
              <a:t> Des réformes intérieures…</a:t>
            </a:r>
          </a:p>
          <a:p>
            <a:pPr marL="342900" indent="-342900">
              <a:buAutoNum type="arabicParenR"/>
            </a:pPr>
            <a:endParaRPr lang="fr-FR" sz="1600" dirty="0">
              <a:ea typeface="Times New Roman" panose="02020603050405020304" pitchFamily="18" charset="0"/>
            </a:endParaRPr>
          </a:p>
          <a:p>
            <a:r>
              <a:rPr lang="fr-FR" sz="1600" dirty="0">
                <a:ea typeface="Times New Roman" panose="02020603050405020304" pitchFamily="18" charset="0"/>
              </a:rPr>
              <a:t>a) 1858 : Loi </a:t>
            </a:r>
            <a:r>
              <a:rPr lang="fr-FR" sz="1600" i="1" dirty="0">
                <a:ea typeface="Times New Roman" panose="02020603050405020304" pitchFamily="18" charset="0"/>
              </a:rPr>
              <a:t>ottomane</a:t>
            </a:r>
            <a:r>
              <a:rPr lang="fr-FR" sz="1600" dirty="0">
                <a:ea typeface="Times New Roman" panose="02020603050405020304" pitchFamily="18" charset="0"/>
              </a:rPr>
              <a:t> de la propriété privée, fin des </a:t>
            </a:r>
            <a:r>
              <a:rPr lang="fr-FR" sz="1600" i="1" dirty="0">
                <a:ea typeface="Times New Roman" panose="02020603050405020304" pitchFamily="18" charset="0"/>
              </a:rPr>
              <a:t>communs</a:t>
            </a:r>
          </a:p>
          <a:p>
            <a:r>
              <a:rPr lang="fr-FR" sz="1600" dirty="0">
                <a:ea typeface="Times New Roman" panose="02020603050405020304" pitchFamily="18" charset="0"/>
              </a:rPr>
              <a:t>NB : 1860 : Une classe de grands propriétaires se constitue</a:t>
            </a:r>
          </a:p>
          <a:p>
            <a:r>
              <a:rPr lang="fr-FR" sz="1600" dirty="0">
                <a:ea typeface="Times New Roman" panose="02020603050405020304" pitchFamily="18" charset="0"/>
              </a:rPr>
              <a:t>Grands propriétaires qui vont notamment s’enrichir grâce</a:t>
            </a:r>
          </a:p>
          <a:p>
            <a:r>
              <a:rPr lang="fr-FR" sz="1600" dirty="0">
                <a:ea typeface="Times New Roman" panose="02020603050405020304" pitchFamily="18" charset="0"/>
              </a:rPr>
              <a:t>A la </a:t>
            </a:r>
            <a:r>
              <a:rPr lang="fr-FR" sz="1600" i="1" dirty="0">
                <a:ea typeface="Times New Roman" panose="02020603050405020304" pitchFamily="18" charset="0"/>
              </a:rPr>
              <a:t>famine de coton</a:t>
            </a:r>
            <a:r>
              <a:rPr lang="fr-FR" sz="1600" dirty="0">
                <a:ea typeface="Times New Roman" panose="02020603050405020304" pitchFamily="18" charset="0"/>
              </a:rPr>
              <a:t> Provoquée par la guerre de Sécession aux EU</a:t>
            </a:r>
          </a:p>
          <a:p>
            <a:endParaRPr lang="fr-FR" sz="1600" dirty="0">
              <a:ea typeface="Times New Roman" panose="02020603050405020304" pitchFamily="18" charset="0"/>
            </a:endParaRPr>
          </a:p>
          <a:p>
            <a:r>
              <a:rPr lang="fr-FR" sz="1600" dirty="0">
                <a:ea typeface="Times New Roman" panose="02020603050405020304" pitchFamily="18" charset="0"/>
              </a:rPr>
              <a:t>b) Les grades d’officiers supérieurs</a:t>
            </a:r>
          </a:p>
          <a:p>
            <a:r>
              <a:rPr lang="fr-FR" sz="1600" dirty="0">
                <a:ea typeface="Times New Roman" panose="02020603050405020304" pitchFamily="18" charset="0"/>
              </a:rPr>
              <a:t>Sont ouverts aux Egyptiens de souche, qui restent malgré cela</a:t>
            </a:r>
          </a:p>
          <a:p>
            <a:r>
              <a:rPr lang="fr-FR" sz="1600" dirty="0">
                <a:ea typeface="Times New Roman" panose="02020603050405020304" pitchFamily="18" charset="0"/>
              </a:rPr>
              <a:t>Mal considérés par les officiers turco-circassiens </a:t>
            </a:r>
            <a:r>
              <a:rPr lang="fr-FR" sz="1600" i="1" dirty="0">
                <a:ea typeface="Times New Roman" panose="02020603050405020304" pitchFamily="18" charset="0"/>
              </a:rPr>
              <a:t>mamelouks</a:t>
            </a:r>
          </a:p>
          <a:p>
            <a:endParaRPr lang="fr-FR" sz="1600" dirty="0">
              <a:ea typeface="Times New Roman" panose="02020603050405020304" pitchFamily="18" charset="0"/>
            </a:endParaRPr>
          </a:p>
          <a:p>
            <a:r>
              <a:rPr lang="fr-FR" sz="1600" dirty="0">
                <a:ea typeface="Times New Roman" panose="02020603050405020304" pitchFamily="18" charset="0"/>
              </a:rPr>
              <a:t>*Et enfin…</a:t>
            </a:r>
          </a:p>
        </p:txBody>
      </p:sp>
      <p:pic>
        <p:nvPicPr>
          <p:cNvPr id="103" name="Image 102" descr="Une image contenant texte, carte, atlas&#10;&#10;Description générée automatiquement">
            <a:extLst>
              <a:ext uri="{FF2B5EF4-FFF2-40B4-BE49-F238E27FC236}">
                <a16:creationId xmlns:a16="http://schemas.microsoft.com/office/drawing/2014/main" id="{50F87FB0-AD40-3EF3-73A5-9B06D42B459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131540" y="106830"/>
            <a:ext cx="5892984" cy="6644340"/>
          </a:xfrm>
          <a:prstGeom prst="rect">
            <a:avLst/>
          </a:prstGeom>
          <a:ln w="38100">
            <a:solidFill>
              <a:schemeClr val="tx1"/>
            </a:solidFill>
          </a:ln>
        </p:spPr>
      </p:pic>
      <p:sp>
        <p:nvSpPr>
          <p:cNvPr id="104" name="Ellipse 103">
            <a:extLst>
              <a:ext uri="{FF2B5EF4-FFF2-40B4-BE49-F238E27FC236}">
                <a16:creationId xmlns:a16="http://schemas.microsoft.com/office/drawing/2014/main" id="{BE9CBE71-02F7-90DD-A505-F7ED2445CFEF}"/>
              </a:ext>
            </a:extLst>
          </p:cNvPr>
          <p:cNvSpPr/>
          <p:nvPr/>
        </p:nvSpPr>
        <p:spPr>
          <a:xfrm>
            <a:off x="8557140" y="1345514"/>
            <a:ext cx="160149" cy="157203"/>
          </a:xfrm>
          <a:prstGeom prst="ellipse">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a:extLst>
              <a:ext uri="{FF2B5EF4-FFF2-40B4-BE49-F238E27FC236}">
                <a16:creationId xmlns:a16="http://schemas.microsoft.com/office/drawing/2014/main" id="{A5C6E1FA-E6EB-200D-CB19-C99FC768C18D}"/>
              </a:ext>
            </a:extLst>
          </p:cNvPr>
          <p:cNvSpPr/>
          <p:nvPr/>
        </p:nvSpPr>
        <p:spPr>
          <a:xfrm>
            <a:off x="8879776" y="3561288"/>
            <a:ext cx="3144748" cy="318008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Rectangle 114">
            <a:extLst>
              <a:ext uri="{FF2B5EF4-FFF2-40B4-BE49-F238E27FC236}">
                <a16:creationId xmlns:a16="http://schemas.microsoft.com/office/drawing/2014/main" id="{7058EEFC-EE0D-EFA8-87E5-B313076F44BD}"/>
              </a:ext>
            </a:extLst>
          </p:cNvPr>
          <p:cNvSpPr/>
          <p:nvPr/>
        </p:nvSpPr>
        <p:spPr>
          <a:xfrm>
            <a:off x="9864376" y="3655508"/>
            <a:ext cx="922268" cy="610936"/>
          </a:xfrm>
          <a:prstGeom prst="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EGYPTE</a:t>
            </a:r>
          </a:p>
          <a:p>
            <a:pPr algn="ctr" eaLnBrk="1" hangingPunct="1">
              <a:defRPr/>
            </a:pPr>
            <a:r>
              <a:rPr lang="fr-FR" sz="1100" b="1" dirty="0">
                <a:solidFill>
                  <a:schemeClr val="tx1"/>
                </a:solidFill>
              </a:rPr>
              <a:t>Mehmet Ali</a:t>
            </a:r>
          </a:p>
          <a:p>
            <a:pPr algn="ctr" eaLnBrk="1" hangingPunct="1">
              <a:defRPr/>
            </a:pPr>
            <a:r>
              <a:rPr lang="fr-FR" sz="1100" dirty="0">
                <a:solidFill>
                  <a:schemeClr val="tx1"/>
                </a:solidFill>
              </a:rPr>
              <a:t>1805-1953</a:t>
            </a:r>
          </a:p>
        </p:txBody>
      </p:sp>
      <p:sp>
        <p:nvSpPr>
          <p:cNvPr id="116" name="Rectangle 115">
            <a:extLst>
              <a:ext uri="{FF2B5EF4-FFF2-40B4-BE49-F238E27FC236}">
                <a16:creationId xmlns:a16="http://schemas.microsoft.com/office/drawing/2014/main" id="{6B6C9AD7-81A0-1617-BECD-D8B4F8D2A751}"/>
              </a:ext>
            </a:extLst>
          </p:cNvPr>
          <p:cNvSpPr/>
          <p:nvPr/>
        </p:nvSpPr>
        <p:spPr>
          <a:xfrm>
            <a:off x="9856960" y="4379906"/>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Ibrahim</a:t>
            </a:r>
          </a:p>
          <a:p>
            <a:pPr algn="ctr">
              <a:defRPr/>
            </a:pPr>
            <a:r>
              <a:rPr lang="fr-FR" sz="900" dirty="0">
                <a:solidFill>
                  <a:schemeClr val="tx1"/>
                </a:solidFill>
              </a:rPr>
              <a:t>1848</a:t>
            </a:r>
            <a:endParaRPr lang="fr-FR" sz="1000" dirty="0">
              <a:solidFill>
                <a:schemeClr val="tx1"/>
              </a:solidFill>
            </a:endParaRPr>
          </a:p>
        </p:txBody>
      </p:sp>
      <p:sp>
        <p:nvSpPr>
          <p:cNvPr id="117" name="Rectangle 116">
            <a:extLst>
              <a:ext uri="{FF2B5EF4-FFF2-40B4-BE49-F238E27FC236}">
                <a16:creationId xmlns:a16="http://schemas.microsoft.com/office/drawing/2014/main" id="{85509293-AF00-75F2-2B5D-0DFB9C5203FD}"/>
              </a:ext>
            </a:extLst>
          </p:cNvPr>
          <p:cNvSpPr/>
          <p:nvPr/>
        </p:nvSpPr>
        <p:spPr>
          <a:xfrm>
            <a:off x="9864376" y="4880210"/>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Ismaïl</a:t>
            </a:r>
          </a:p>
          <a:p>
            <a:pPr algn="ctr">
              <a:defRPr/>
            </a:pPr>
            <a:r>
              <a:rPr lang="fr-FR" sz="900" dirty="0">
                <a:solidFill>
                  <a:schemeClr val="tx1"/>
                </a:solidFill>
              </a:rPr>
              <a:t>1863-79</a:t>
            </a:r>
          </a:p>
        </p:txBody>
      </p:sp>
      <p:cxnSp>
        <p:nvCxnSpPr>
          <p:cNvPr id="118" name="Connecteur droit avec flèche 117">
            <a:extLst>
              <a:ext uri="{FF2B5EF4-FFF2-40B4-BE49-F238E27FC236}">
                <a16:creationId xmlns:a16="http://schemas.microsoft.com/office/drawing/2014/main" id="{07FA00E4-F46F-FF8F-B0C4-86A89EB28C54}"/>
              </a:ext>
            </a:extLst>
          </p:cNvPr>
          <p:cNvCxnSpPr>
            <a:cxnSpLocks/>
            <a:stCxn id="116" idx="2"/>
            <a:endCxn id="117" idx="0"/>
          </p:cNvCxnSpPr>
          <p:nvPr/>
        </p:nvCxnSpPr>
        <p:spPr>
          <a:xfrm>
            <a:off x="10290635" y="4774061"/>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9" name="Rectangle 118">
            <a:extLst>
              <a:ext uri="{FF2B5EF4-FFF2-40B4-BE49-F238E27FC236}">
                <a16:creationId xmlns:a16="http://schemas.microsoft.com/office/drawing/2014/main" id="{020A776B-DF2A-6D97-D16D-3D881A17C654}"/>
              </a:ext>
            </a:extLst>
          </p:cNvPr>
          <p:cNvSpPr/>
          <p:nvPr/>
        </p:nvSpPr>
        <p:spPr>
          <a:xfrm>
            <a:off x="10779227" y="5347125"/>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Hussein Kamal</a:t>
            </a:r>
          </a:p>
          <a:p>
            <a:pPr algn="ctr">
              <a:defRPr/>
            </a:pPr>
            <a:r>
              <a:rPr lang="fr-FR" sz="900" dirty="0">
                <a:solidFill>
                  <a:schemeClr val="tx1"/>
                </a:solidFill>
              </a:rPr>
              <a:t>1914-17</a:t>
            </a:r>
          </a:p>
        </p:txBody>
      </p:sp>
      <p:sp>
        <p:nvSpPr>
          <p:cNvPr id="120" name="Rectangle 119">
            <a:extLst>
              <a:ext uri="{FF2B5EF4-FFF2-40B4-BE49-F238E27FC236}">
                <a16:creationId xmlns:a16="http://schemas.microsoft.com/office/drawing/2014/main" id="{59AD6220-0F82-C0E0-80E8-F82FF2D34002}"/>
              </a:ext>
            </a:extLst>
          </p:cNvPr>
          <p:cNvSpPr/>
          <p:nvPr/>
        </p:nvSpPr>
        <p:spPr>
          <a:xfrm>
            <a:off x="9864376" y="5347125"/>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Tawfiq</a:t>
            </a:r>
          </a:p>
          <a:p>
            <a:pPr algn="ctr">
              <a:defRPr/>
            </a:pPr>
            <a:r>
              <a:rPr lang="fr-FR" sz="800" dirty="0">
                <a:solidFill>
                  <a:schemeClr val="tx1"/>
                </a:solidFill>
              </a:rPr>
              <a:t>1879-92</a:t>
            </a:r>
            <a:endParaRPr lang="fr-FR" sz="900" dirty="0">
              <a:solidFill>
                <a:schemeClr val="tx1"/>
              </a:solidFill>
            </a:endParaRPr>
          </a:p>
        </p:txBody>
      </p:sp>
      <p:cxnSp>
        <p:nvCxnSpPr>
          <p:cNvPr id="121" name="Connecteur droit avec flèche 120">
            <a:extLst>
              <a:ext uri="{FF2B5EF4-FFF2-40B4-BE49-F238E27FC236}">
                <a16:creationId xmlns:a16="http://schemas.microsoft.com/office/drawing/2014/main" id="{4FE24BB0-D54B-5E68-1582-15AC2074F762}"/>
              </a:ext>
            </a:extLst>
          </p:cNvPr>
          <p:cNvCxnSpPr>
            <a:cxnSpLocks/>
            <a:stCxn id="117" idx="2"/>
            <a:endCxn id="120" idx="0"/>
          </p:cNvCxnSpPr>
          <p:nvPr/>
        </p:nvCxnSpPr>
        <p:spPr>
          <a:xfrm>
            <a:off x="10298051" y="5274365"/>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2" name="Rectangle 121">
            <a:extLst>
              <a:ext uri="{FF2B5EF4-FFF2-40B4-BE49-F238E27FC236}">
                <a16:creationId xmlns:a16="http://schemas.microsoft.com/office/drawing/2014/main" id="{B56B0426-D926-92CF-44B9-F44AE2FCDF0E}"/>
              </a:ext>
            </a:extLst>
          </p:cNvPr>
          <p:cNvSpPr/>
          <p:nvPr/>
        </p:nvSpPr>
        <p:spPr>
          <a:xfrm>
            <a:off x="9864376" y="5806829"/>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Abbas II</a:t>
            </a:r>
          </a:p>
          <a:p>
            <a:pPr algn="ctr">
              <a:defRPr/>
            </a:pPr>
            <a:r>
              <a:rPr lang="fr-FR" sz="800" dirty="0">
                <a:solidFill>
                  <a:schemeClr val="tx1"/>
                </a:solidFill>
              </a:rPr>
              <a:t>1892-1914</a:t>
            </a:r>
          </a:p>
        </p:txBody>
      </p:sp>
      <p:cxnSp>
        <p:nvCxnSpPr>
          <p:cNvPr id="123" name="Connecteur droit avec flèche 122">
            <a:extLst>
              <a:ext uri="{FF2B5EF4-FFF2-40B4-BE49-F238E27FC236}">
                <a16:creationId xmlns:a16="http://schemas.microsoft.com/office/drawing/2014/main" id="{CFB0D165-3990-F03C-57E3-E90F76BC8A7F}"/>
              </a:ext>
            </a:extLst>
          </p:cNvPr>
          <p:cNvCxnSpPr>
            <a:cxnSpLocks/>
            <a:stCxn id="120" idx="2"/>
            <a:endCxn id="122" idx="0"/>
          </p:cNvCxnSpPr>
          <p:nvPr/>
        </p:nvCxnSpPr>
        <p:spPr>
          <a:xfrm>
            <a:off x="10298051" y="5741280"/>
            <a:ext cx="0" cy="655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4" name="Connecteur : en angle 123">
            <a:extLst>
              <a:ext uri="{FF2B5EF4-FFF2-40B4-BE49-F238E27FC236}">
                <a16:creationId xmlns:a16="http://schemas.microsoft.com/office/drawing/2014/main" id="{A07D8174-0FE4-93E1-D63E-ACEA820D54A0}"/>
              </a:ext>
            </a:extLst>
          </p:cNvPr>
          <p:cNvCxnSpPr>
            <a:cxnSpLocks/>
            <a:stCxn id="117" idx="2"/>
            <a:endCxn id="125" idx="0"/>
          </p:cNvCxnSpPr>
          <p:nvPr/>
        </p:nvCxnSpPr>
        <p:spPr>
          <a:xfrm rot="5400000">
            <a:off x="9800869" y="4856697"/>
            <a:ext cx="79515" cy="91485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5" name="Rectangle 124">
            <a:extLst>
              <a:ext uri="{FF2B5EF4-FFF2-40B4-BE49-F238E27FC236}">
                <a16:creationId xmlns:a16="http://schemas.microsoft.com/office/drawing/2014/main" id="{79B1243C-737C-DE6C-00F5-AC4302DE31B6}"/>
              </a:ext>
            </a:extLst>
          </p:cNvPr>
          <p:cNvSpPr/>
          <p:nvPr/>
        </p:nvSpPr>
        <p:spPr>
          <a:xfrm>
            <a:off x="8949525" y="5353880"/>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Fouad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1917-36</a:t>
            </a:r>
          </a:p>
        </p:txBody>
      </p:sp>
      <p:sp>
        <p:nvSpPr>
          <p:cNvPr id="126" name="Rectangle 125">
            <a:extLst>
              <a:ext uri="{FF2B5EF4-FFF2-40B4-BE49-F238E27FC236}">
                <a16:creationId xmlns:a16="http://schemas.microsoft.com/office/drawing/2014/main" id="{A0ECE615-C915-1089-975A-07BA187C16AA}"/>
              </a:ext>
            </a:extLst>
          </p:cNvPr>
          <p:cNvSpPr/>
          <p:nvPr/>
        </p:nvSpPr>
        <p:spPr>
          <a:xfrm>
            <a:off x="8934693" y="4379906"/>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err="1">
                <a:solidFill>
                  <a:schemeClr val="tx1"/>
                </a:solidFill>
              </a:rPr>
              <a:t>Toussoune</a:t>
            </a:r>
            <a:endParaRPr lang="fr-FR" sz="900" dirty="0">
              <a:solidFill>
                <a:schemeClr val="tx1"/>
              </a:solidFill>
            </a:endParaRPr>
          </a:p>
        </p:txBody>
      </p:sp>
      <p:sp>
        <p:nvSpPr>
          <p:cNvPr id="127" name="Rectangle 126">
            <a:extLst>
              <a:ext uri="{FF2B5EF4-FFF2-40B4-BE49-F238E27FC236}">
                <a16:creationId xmlns:a16="http://schemas.microsoft.com/office/drawing/2014/main" id="{28D43988-47E3-3B52-296E-3100CF3EDD2A}"/>
              </a:ext>
            </a:extLst>
          </p:cNvPr>
          <p:cNvSpPr/>
          <p:nvPr/>
        </p:nvSpPr>
        <p:spPr>
          <a:xfrm>
            <a:off x="8934693" y="3864793"/>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Mehmet Ali</a:t>
            </a:r>
          </a:p>
          <a:p>
            <a:pPr algn="ctr">
              <a:defRPr/>
            </a:pPr>
            <a:r>
              <a:rPr lang="fr-FR" sz="800" dirty="0">
                <a:solidFill>
                  <a:schemeClr val="tx1"/>
                </a:solidFill>
              </a:rPr>
              <a:t>1805-48</a:t>
            </a:r>
            <a:endParaRPr lang="fr-FR" sz="900" dirty="0">
              <a:solidFill>
                <a:schemeClr val="tx1"/>
              </a:solidFill>
            </a:endParaRPr>
          </a:p>
        </p:txBody>
      </p:sp>
      <p:cxnSp>
        <p:nvCxnSpPr>
          <p:cNvPr id="2048" name="Connecteur : en angle 2047">
            <a:extLst>
              <a:ext uri="{FF2B5EF4-FFF2-40B4-BE49-F238E27FC236}">
                <a16:creationId xmlns:a16="http://schemas.microsoft.com/office/drawing/2014/main" id="{3416BCC0-BEB9-8091-3641-717E996A07C0}"/>
              </a:ext>
            </a:extLst>
          </p:cNvPr>
          <p:cNvCxnSpPr>
            <a:cxnSpLocks/>
            <a:stCxn id="127" idx="2"/>
            <a:endCxn id="116" idx="0"/>
          </p:cNvCxnSpPr>
          <p:nvPr/>
        </p:nvCxnSpPr>
        <p:spPr>
          <a:xfrm rot="16200000" flipH="1">
            <a:off x="9769022" y="3858293"/>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49" name="Connecteur droit avec flèche 2048">
            <a:extLst>
              <a:ext uri="{FF2B5EF4-FFF2-40B4-BE49-F238E27FC236}">
                <a16:creationId xmlns:a16="http://schemas.microsoft.com/office/drawing/2014/main" id="{E25A7C85-DD68-46AC-9940-2DAC81B96867}"/>
              </a:ext>
            </a:extLst>
          </p:cNvPr>
          <p:cNvCxnSpPr>
            <a:cxnSpLocks/>
            <a:stCxn id="127" idx="2"/>
            <a:endCxn id="126" idx="0"/>
          </p:cNvCxnSpPr>
          <p:nvPr/>
        </p:nvCxnSpPr>
        <p:spPr>
          <a:xfrm>
            <a:off x="9368368" y="4258948"/>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1" name="Rectangle 2050">
            <a:extLst>
              <a:ext uri="{FF2B5EF4-FFF2-40B4-BE49-F238E27FC236}">
                <a16:creationId xmlns:a16="http://schemas.microsoft.com/office/drawing/2014/main" id="{D73A4F9D-B152-6906-6C43-BBFD0F47FEA1}"/>
              </a:ext>
            </a:extLst>
          </p:cNvPr>
          <p:cNvSpPr/>
          <p:nvPr/>
        </p:nvSpPr>
        <p:spPr>
          <a:xfrm>
            <a:off x="8949525" y="4880209"/>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Abbas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1848-54 </a:t>
            </a:r>
          </a:p>
        </p:txBody>
      </p:sp>
      <p:cxnSp>
        <p:nvCxnSpPr>
          <p:cNvPr id="2053" name="Connecteur droit avec flèche 2052">
            <a:extLst>
              <a:ext uri="{FF2B5EF4-FFF2-40B4-BE49-F238E27FC236}">
                <a16:creationId xmlns:a16="http://schemas.microsoft.com/office/drawing/2014/main" id="{859273C8-3559-3247-5448-B972E1671099}"/>
              </a:ext>
            </a:extLst>
          </p:cNvPr>
          <p:cNvCxnSpPr>
            <a:cxnSpLocks/>
            <a:stCxn id="126" idx="2"/>
            <a:endCxn id="2051" idx="0"/>
          </p:cNvCxnSpPr>
          <p:nvPr/>
        </p:nvCxnSpPr>
        <p:spPr>
          <a:xfrm>
            <a:off x="9368368" y="4774061"/>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5" name="Rectangle 2054">
            <a:extLst>
              <a:ext uri="{FF2B5EF4-FFF2-40B4-BE49-F238E27FC236}">
                <a16:creationId xmlns:a16="http://schemas.microsoft.com/office/drawing/2014/main" id="{EC53BC26-E876-AF61-4371-2213EAC24F1B}"/>
              </a:ext>
            </a:extLst>
          </p:cNvPr>
          <p:cNvSpPr/>
          <p:nvPr/>
        </p:nvSpPr>
        <p:spPr>
          <a:xfrm>
            <a:off x="8942109" y="5812861"/>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Farouk</a:t>
            </a:r>
          </a:p>
          <a:p>
            <a:pPr algn="ctr">
              <a:defRPr/>
            </a:pPr>
            <a:r>
              <a:rPr lang="fr-FR" sz="800" dirty="0">
                <a:solidFill>
                  <a:schemeClr val="tx1"/>
                </a:solidFill>
              </a:rPr>
              <a:t>1936-52</a:t>
            </a:r>
          </a:p>
        </p:txBody>
      </p:sp>
      <p:cxnSp>
        <p:nvCxnSpPr>
          <p:cNvPr id="2056" name="Connecteur droit avec flèche 2055">
            <a:extLst>
              <a:ext uri="{FF2B5EF4-FFF2-40B4-BE49-F238E27FC236}">
                <a16:creationId xmlns:a16="http://schemas.microsoft.com/office/drawing/2014/main" id="{89049215-72A9-2F46-C3BD-5C47EA48F640}"/>
              </a:ext>
            </a:extLst>
          </p:cNvPr>
          <p:cNvCxnSpPr>
            <a:cxnSpLocks/>
            <a:stCxn id="125" idx="2"/>
            <a:endCxn id="2055" idx="0"/>
          </p:cNvCxnSpPr>
          <p:nvPr/>
        </p:nvCxnSpPr>
        <p:spPr>
          <a:xfrm flipH="1">
            <a:off x="9375784" y="5748035"/>
            <a:ext cx="7416" cy="6482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7" name="Rectangle 2056">
            <a:extLst>
              <a:ext uri="{FF2B5EF4-FFF2-40B4-BE49-F238E27FC236}">
                <a16:creationId xmlns:a16="http://schemas.microsoft.com/office/drawing/2014/main" id="{AA76942C-3DAB-393A-9B49-35597255F066}"/>
              </a:ext>
            </a:extLst>
          </p:cNvPr>
          <p:cNvSpPr/>
          <p:nvPr/>
        </p:nvSpPr>
        <p:spPr>
          <a:xfrm>
            <a:off x="10779227" y="4390050"/>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Mohamed Saïd</a:t>
            </a:r>
          </a:p>
          <a:p>
            <a:pPr algn="ctr">
              <a:defRPr/>
            </a:pPr>
            <a:r>
              <a:rPr lang="fr-FR" sz="900" dirty="0">
                <a:solidFill>
                  <a:schemeClr val="tx1"/>
                </a:solidFill>
              </a:rPr>
              <a:t>1854-63</a:t>
            </a:r>
            <a:endParaRPr lang="fr-FR" sz="1000" dirty="0">
              <a:solidFill>
                <a:schemeClr val="tx1"/>
              </a:solidFill>
            </a:endParaRPr>
          </a:p>
        </p:txBody>
      </p:sp>
      <p:cxnSp>
        <p:nvCxnSpPr>
          <p:cNvPr id="2058" name="Connecteur : en angle 2057">
            <a:extLst>
              <a:ext uri="{FF2B5EF4-FFF2-40B4-BE49-F238E27FC236}">
                <a16:creationId xmlns:a16="http://schemas.microsoft.com/office/drawing/2014/main" id="{F0219FE0-4DA7-3034-13F5-2CFF5EA1F69D}"/>
              </a:ext>
            </a:extLst>
          </p:cNvPr>
          <p:cNvCxnSpPr>
            <a:cxnSpLocks/>
            <a:stCxn id="127" idx="2"/>
            <a:endCxn id="2057" idx="0"/>
          </p:cNvCxnSpPr>
          <p:nvPr/>
        </p:nvCxnSpPr>
        <p:spPr>
          <a:xfrm rot="16200000" flipH="1">
            <a:off x="10225084" y="3402232"/>
            <a:ext cx="131102" cy="184453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59" name="Connecteur : en angle 2058">
            <a:extLst>
              <a:ext uri="{FF2B5EF4-FFF2-40B4-BE49-F238E27FC236}">
                <a16:creationId xmlns:a16="http://schemas.microsoft.com/office/drawing/2014/main" id="{FC1ABBC9-C344-6523-9B87-A5F4F504C1DA}"/>
              </a:ext>
            </a:extLst>
          </p:cNvPr>
          <p:cNvCxnSpPr>
            <a:cxnSpLocks/>
            <a:stCxn id="117" idx="2"/>
            <a:endCxn id="119" idx="0"/>
          </p:cNvCxnSpPr>
          <p:nvPr/>
        </p:nvCxnSpPr>
        <p:spPr>
          <a:xfrm rot="16200000" flipH="1">
            <a:off x="10719096" y="4853319"/>
            <a:ext cx="72760" cy="91485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60" name="Rectangle 2059">
            <a:extLst>
              <a:ext uri="{FF2B5EF4-FFF2-40B4-BE49-F238E27FC236}">
                <a16:creationId xmlns:a16="http://schemas.microsoft.com/office/drawing/2014/main" id="{9FEDB9AB-20DA-6B9F-ADF6-C6E17D572F0B}"/>
              </a:ext>
            </a:extLst>
          </p:cNvPr>
          <p:cNvSpPr/>
          <p:nvPr/>
        </p:nvSpPr>
        <p:spPr>
          <a:xfrm>
            <a:off x="8934692" y="6271842"/>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Fouad II</a:t>
            </a:r>
          </a:p>
          <a:p>
            <a:pPr algn="ctr">
              <a:defRPr/>
            </a:pPr>
            <a:r>
              <a:rPr lang="fr-FR" sz="800" dirty="0">
                <a:solidFill>
                  <a:schemeClr val="tx1"/>
                </a:solidFill>
              </a:rPr>
              <a:t>1952-53</a:t>
            </a:r>
          </a:p>
        </p:txBody>
      </p:sp>
      <p:cxnSp>
        <p:nvCxnSpPr>
          <p:cNvPr id="2061" name="Connecteur droit avec flèche 2060">
            <a:extLst>
              <a:ext uri="{FF2B5EF4-FFF2-40B4-BE49-F238E27FC236}">
                <a16:creationId xmlns:a16="http://schemas.microsoft.com/office/drawing/2014/main" id="{35CBC1B3-6A53-E873-4A31-777848F6A5ED}"/>
              </a:ext>
            </a:extLst>
          </p:cNvPr>
          <p:cNvCxnSpPr>
            <a:cxnSpLocks/>
            <a:stCxn id="2055" idx="2"/>
            <a:endCxn id="2060" idx="0"/>
          </p:cNvCxnSpPr>
          <p:nvPr/>
        </p:nvCxnSpPr>
        <p:spPr>
          <a:xfrm flipH="1">
            <a:off x="9368367" y="6207016"/>
            <a:ext cx="7417" cy="6482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62" name="Rectangle 2061">
            <a:extLst>
              <a:ext uri="{FF2B5EF4-FFF2-40B4-BE49-F238E27FC236}">
                <a16:creationId xmlns:a16="http://schemas.microsoft.com/office/drawing/2014/main" id="{8346CC95-BD98-E8D3-521D-8179B75101BB}"/>
              </a:ext>
            </a:extLst>
          </p:cNvPr>
          <p:cNvSpPr/>
          <p:nvPr/>
        </p:nvSpPr>
        <p:spPr>
          <a:xfrm>
            <a:off x="10848976" y="3641257"/>
            <a:ext cx="1082465" cy="610936"/>
          </a:xfrm>
          <a:prstGeom prst="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800" dirty="0">
                <a:solidFill>
                  <a:schemeClr val="tx1"/>
                </a:solidFill>
              </a:rPr>
              <a:t>1805-67 : Wali</a:t>
            </a:r>
          </a:p>
          <a:p>
            <a:pPr algn="ctr" eaLnBrk="1" hangingPunct="1">
              <a:defRPr/>
            </a:pPr>
            <a:r>
              <a:rPr lang="fr-FR" sz="800" dirty="0">
                <a:solidFill>
                  <a:schemeClr val="tx1"/>
                </a:solidFill>
              </a:rPr>
              <a:t>1867-1914 : Khédive</a:t>
            </a:r>
          </a:p>
          <a:p>
            <a:pPr algn="ctr" eaLnBrk="1" hangingPunct="1">
              <a:defRPr/>
            </a:pPr>
            <a:r>
              <a:rPr lang="fr-FR" sz="800" dirty="0">
                <a:solidFill>
                  <a:schemeClr val="tx1"/>
                </a:solidFill>
              </a:rPr>
              <a:t>1914-22 : Sultan</a:t>
            </a:r>
          </a:p>
          <a:p>
            <a:pPr algn="ctr" eaLnBrk="1" hangingPunct="1">
              <a:defRPr/>
            </a:pPr>
            <a:r>
              <a:rPr lang="fr-FR" sz="800" dirty="0">
                <a:solidFill>
                  <a:schemeClr val="tx1"/>
                </a:solidFill>
              </a:rPr>
              <a:t>1922-53 : Roi</a:t>
            </a:r>
          </a:p>
        </p:txBody>
      </p:sp>
      <p:sp>
        <p:nvSpPr>
          <p:cNvPr id="2063" name="Ellipse 2062">
            <a:extLst>
              <a:ext uri="{FF2B5EF4-FFF2-40B4-BE49-F238E27FC236}">
                <a16:creationId xmlns:a16="http://schemas.microsoft.com/office/drawing/2014/main" id="{C356507E-F1FD-C92D-D3F4-86BFEDB33E3F}"/>
              </a:ext>
            </a:extLst>
          </p:cNvPr>
          <p:cNvSpPr/>
          <p:nvPr/>
        </p:nvSpPr>
        <p:spPr>
          <a:xfrm>
            <a:off x="8917883" y="3350398"/>
            <a:ext cx="160149" cy="157203"/>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04897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4572E-C81E-4E69-0CCC-43F835ADCD3E}"/>
            </a:ext>
          </a:extLst>
        </p:cNvPr>
        <p:cNvGrpSpPr/>
        <p:nvPr/>
      </p:nvGrpSpPr>
      <p:grpSpPr>
        <a:xfrm>
          <a:off x="0" y="0"/>
          <a:ext cx="0" cy="0"/>
          <a:chOff x="0" y="0"/>
          <a:chExt cx="0" cy="0"/>
        </a:xfrm>
      </p:grpSpPr>
      <p:sp>
        <p:nvSpPr>
          <p:cNvPr id="169" name="Titre 2">
            <a:extLst>
              <a:ext uri="{FF2B5EF4-FFF2-40B4-BE49-F238E27FC236}">
                <a16:creationId xmlns:a16="http://schemas.microsoft.com/office/drawing/2014/main" id="{E332BFB4-B0A5-E66A-9E28-35C0D27A032A}"/>
              </a:ext>
            </a:extLst>
          </p:cNvPr>
          <p:cNvSpPr/>
          <p:nvPr/>
        </p:nvSpPr>
        <p:spPr>
          <a:xfrm>
            <a:off x="106680" y="58320"/>
            <a:ext cx="11978640" cy="6741360"/>
          </a:xfrm>
          <a:prstGeom prst="rect">
            <a:avLst/>
          </a:prstGeom>
          <a:solidFill>
            <a:srgbClr val="FFC000"/>
          </a:solidFill>
          <a:ln w="381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r>
              <a:rPr lang="fr-FR" sz="1500" b="1" dirty="0"/>
              <a:t>1835-1856 : La Régence de Tripoli reprise en main par les Ottomans ; Les Ottomans contrôlent la côte et délèguent l’autorité sur les oasis à la confrérie des Senoussis</a:t>
            </a:r>
          </a:p>
          <a:p>
            <a:endParaRPr lang="fr-FR" sz="1500" dirty="0"/>
          </a:p>
          <a:p>
            <a:r>
              <a:rPr lang="fr-FR" sz="1500" b="1" dirty="0"/>
              <a:t>1824-1869 : La conquête financière française de la Régence ottomane de Tunis sous Ahmed Bey et ses descendants : Modernisation économique et réformes étatiques ; Emprunts, surendettement et mise sous tutelle financière</a:t>
            </a:r>
          </a:p>
          <a:p>
            <a:r>
              <a:rPr lang="fr-FR" sz="1500" dirty="0"/>
              <a:t>1824-1835 : Sous Hussein II, rapprochement avec la France, conquérante de l’Algérie</a:t>
            </a:r>
          </a:p>
          <a:p>
            <a:r>
              <a:rPr lang="fr-FR" sz="1500" dirty="0"/>
              <a:t>1837-1855 : Sous Ahmed Bey : Modernisation économique sur fonds publics et début de l’endettement</a:t>
            </a:r>
          </a:p>
          <a:p>
            <a:r>
              <a:rPr lang="fr-FR" sz="1500" dirty="0"/>
              <a:t>1855-1861 : Sous Mohammed Bey et Sadok Bey : Face aux difficultés financières, augmentations fiscales et sous pression européenne, réformes institutionnelles ; Constitution de 1861, 1</a:t>
            </a:r>
            <a:r>
              <a:rPr lang="fr-FR" sz="1500" baseline="30000" dirty="0"/>
              <a:t>ère</a:t>
            </a:r>
            <a:r>
              <a:rPr lang="fr-FR" sz="1500" dirty="0"/>
              <a:t> constitution dans un pays musulman </a:t>
            </a:r>
          </a:p>
          <a:p>
            <a:r>
              <a:rPr lang="fr-FR" sz="1500" dirty="0"/>
              <a:t>1864 : Sous Sadok Bey : La </a:t>
            </a:r>
            <a:r>
              <a:rPr lang="fr-FR" sz="1500" dirty="0" err="1"/>
              <a:t>surfiscalisation</a:t>
            </a:r>
            <a:r>
              <a:rPr lang="fr-FR" sz="1500" dirty="0"/>
              <a:t> déclenche une grande révolte ; Le gouvernement doit renoncer au doublement de la </a:t>
            </a:r>
            <a:r>
              <a:rPr lang="fr-FR" sz="1500" i="1" dirty="0" err="1"/>
              <a:t>mejba</a:t>
            </a:r>
            <a:r>
              <a:rPr lang="fr-FR" sz="1500" dirty="0"/>
              <a:t>, impôt de capitation</a:t>
            </a:r>
          </a:p>
          <a:p>
            <a:r>
              <a:rPr lang="fr-FR" sz="1500" dirty="0"/>
              <a:t>1863-1869 : Sous Sadok Bey : Coûteux emprunts, banqueroute de l’Etat et mise sous tutelle financière de la France</a:t>
            </a:r>
          </a:p>
        </p:txBody>
      </p:sp>
      <p:sp>
        <p:nvSpPr>
          <p:cNvPr id="2" name="PlaceHolder 1">
            <a:extLst>
              <a:ext uri="{FF2B5EF4-FFF2-40B4-BE49-F238E27FC236}">
                <a16:creationId xmlns:a16="http://schemas.microsoft.com/office/drawing/2014/main" id="{08FE4B5B-D84C-E07A-270E-00C469266615}"/>
              </a:ext>
            </a:extLst>
          </p:cNvPr>
          <p:cNvSpPr>
            <a:spLocks noGrp="1"/>
          </p:cNvSpPr>
          <p:nvPr>
            <p:ph type="sldNum" sz="quarter" idx="12"/>
          </p:nvPr>
        </p:nvSpPr>
        <p:spPr>
          <a:prstGeom prst="rect">
            <a:avLst/>
          </a:prstGeom>
          <a:noFill/>
          <a:ln w="0">
            <a:noFill/>
          </a:ln>
        </p:spPr>
        <p:txBody>
          <a:bodyPr lIns="90000" tIns="45000" rIns="90000" bIns="45000" anchor="ctr">
            <a:noAutofit/>
          </a:bodyPr>
          <a:lstStyle>
            <a:defPPr>
              <a:defRPr lang="fr-FR"/>
            </a:defPPr>
            <a:lvl1pPr marL="0" indent="0" algn="r" defTabSz="914400" rtl="0" eaLnBrk="1" latinLnBrk="0" hangingPunct="1">
              <a:lnSpc>
                <a:spcPct val="100000"/>
              </a:lnSpc>
              <a:buNone/>
              <a:tabLst>
                <a:tab pos="0" algn="l"/>
              </a:tabLst>
              <a:defRPr lang="fr-FR" sz="1200" b="0" strike="noStrike" kern="1200" spc="-1">
                <a:solidFill>
                  <a:srgbClr val="8B8B8B"/>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896438-8A0B-4EA3-9B45-871AE853AD8F}" type="slidenum">
              <a:rPr lang="fr-FR" smtClean="0"/>
              <a:pPr/>
              <a:t>3</a:t>
            </a:fld>
            <a:endParaRPr/>
          </a:p>
        </p:txBody>
      </p:sp>
    </p:spTree>
    <p:extLst>
      <p:ext uri="{BB962C8B-B14F-4D97-AF65-F5344CB8AC3E}">
        <p14:creationId xmlns:p14="http://schemas.microsoft.com/office/powerpoint/2010/main" val="22756542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A8D96-214C-DF36-86FA-AFD4CDDD765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9D75538-A762-12DD-CA9E-ABAFD71F47D1}"/>
              </a:ext>
            </a:extLst>
          </p:cNvPr>
          <p:cNvSpPr/>
          <p:nvPr/>
        </p:nvSpPr>
        <p:spPr>
          <a:xfrm>
            <a:off x="87008" y="106830"/>
            <a:ext cx="5951449" cy="5924699"/>
          </a:xfrm>
          <a:prstGeom prst="rect">
            <a:avLst/>
          </a:prstGeom>
          <a:solidFill>
            <a:schemeClr val="tx2">
              <a:lumMod val="20000"/>
              <a:lumOff val="80000"/>
            </a:schemeClr>
          </a:solidFill>
          <a:ln w="38100">
            <a:solidFill>
              <a:schemeClr val="tx1"/>
            </a:solidFill>
          </a:ln>
        </p:spPr>
        <p:txBody>
          <a:bodyPr wrap="square">
            <a:spAutoFit/>
          </a:bodyPr>
          <a:lstStyle/>
          <a:p>
            <a:r>
              <a:rPr lang="fr-FR" sz="1600" b="1" dirty="0">
                <a:ea typeface="Times New Roman" panose="02020603050405020304" pitchFamily="18" charset="0"/>
              </a:rPr>
              <a:t>1848-1863 : Sous Abbas 1</a:t>
            </a:r>
            <a:r>
              <a:rPr lang="fr-FR" sz="1600" b="1" baseline="30000" dirty="0">
                <a:ea typeface="Times New Roman" panose="02020603050405020304" pitchFamily="18" charset="0"/>
              </a:rPr>
              <a:t>er</a:t>
            </a:r>
            <a:r>
              <a:rPr lang="fr-FR" sz="1600" b="1" dirty="0">
                <a:ea typeface="Times New Roman" panose="02020603050405020304" pitchFamily="18" charset="0"/>
              </a:rPr>
              <a:t> et Mohammed Saïd : Invasion capitulaire et mainmise des étrangers sur l’économie ; Début de la construction du canal de Suez et de l’endettement égyptien</a:t>
            </a:r>
          </a:p>
          <a:p>
            <a:endParaRPr lang="fr-FR" sz="1600" dirty="0">
              <a:ea typeface="Times New Roman" panose="02020603050405020304" pitchFamily="18" charset="0"/>
            </a:endParaRPr>
          </a:p>
          <a:p>
            <a:r>
              <a:rPr lang="fr-FR" sz="1500" b="1" dirty="0">
                <a:ea typeface="Times New Roman" panose="02020603050405020304" pitchFamily="18" charset="0"/>
              </a:rPr>
              <a:t>3)</a:t>
            </a:r>
            <a:r>
              <a:rPr lang="fr-FR" sz="1500" dirty="0">
                <a:ea typeface="Times New Roman" panose="02020603050405020304" pitchFamily="18" charset="0"/>
              </a:rPr>
              <a:t> Une </a:t>
            </a:r>
            <a:r>
              <a:rPr lang="fr-FR" sz="1500" i="1" dirty="0">
                <a:ea typeface="Times New Roman" panose="02020603050405020304" pitchFamily="18" charset="0"/>
              </a:rPr>
              <a:t>invasion capitulaire</a:t>
            </a:r>
            <a:r>
              <a:rPr lang="fr-FR" sz="1500" dirty="0">
                <a:ea typeface="Times New Roman" panose="02020603050405020304" pitchFamily="18" charset="0"/>
              </a:rPr>
              <a:t>…</a:t>
            </a:r>
          </a:p>
          <a:p>
            <a:r>
              <a:rPr lang="fr-FR" sz="1500" dirty="0">
                <a:ea typeface="Times New Roman" panose="02020603050405020304" pitchFamily="18" charset="0"/>
              </a:rPr>
              <a:t>NB : Henry Laurens, Les crises d’Orient, pp. 124-25</a:t>
            </a:r>
          </a:p>
          <a:p>
            <a:endParaRPr lang="fr-FR" sz="1500" dirty="0">
              <a:ea typeface="Times New Roman" panose="02020603050405020304" pitchFamily="18" charset="0"/>
            </a:endParaRPr>
          </a:p>
          <a:p>
            <a:r>
              <a:rPr lang="fr-FR" sz="1500" dirty="0">
                <a:ea typeface="Times New Roman" panose="02020603050405020304" pitchFamily="18" charset="0"/>
              </a:rPr>
              <a:t>*Capitulations : Depuis le XVIe siècle, pour les étrangers</a:t>
            </a:r>
          </a:p>
          <a:p>
            <a:r>
              <a:rPr lang="fr-FR" sz="1500" dirty="0">
                <a:ea typeface="Times New Roman" panose="02020603050405020304" pitchFamily="18" charset="0"/>
              </a:rPr>
              <a:t>Concessions du pouvoir ottoman </a:t>
            </a:r>
            <a:r>
              <a:rPr lang="fr-FR" sz="1500" u="sng" dirty="0">
                <a:ea typeface="Times New Roman" panose="02020603050405020304" pitchFamily="18" charset="0"/>
              </a:rPr>
              <a:t>alors en position de domination</a:t>
            </a:r>
          </a:p>
          <a:p>
            <a:r>
              <a:rPr lang="fr-FR" sz="1500" dirty="0">
                <a:ea typeface="Times New Roman" panose="02020603050405020304" pitchFamily="18" charset="0"/>
              </a:rPr>
              <a:t>- Limitation des droits de douane</a:t>
            </a:r>
          </a:p>
          <a:p>
            <a:r>
              <a:rPr lang="fr-FR" sz="1500" dirty="0">
                <a:ea typeface="Times New Roman" panose="02020603050405020304" pitchFamily="18" charset="0"/>
              </a:rPr>
              <a:t>- Exemptions d’impôts locaux</a:t>
            </a:r>
          </a:p>
          <a:p>
            <a:r>
              <a:rPr lang="fr-FR" sz="1500" dirty="0">
                <a:ea typeface="Times New Roman" panose="02020603050405020304" pitchFamily="18" charset="0"/>
              </a:rPr>
              <a:t>- Les étrangers sont soumis à la justice de leurs consulats</a:t>
            </a:r>
          </a:p>
          <a:p>
            <a:r>
              <a:rPr lang="fr-FR" sz="1500" dirty="0">
                <a:ea typeface="Times New Roman" panose="02020603050405020304" pitchFamily="18" charset="0"/>
              </a:rPr>
              <a:t>Venise (1454) ; France (1535) ; Angleterre, PB, Russie, Prusse, EU (1830),…</a:t>
            </a:r>
          </a:p>
          <a:p>
            <a:endParaRPr lang="fr-FR" sz="1500" dirty="0">
              <a:ea typeface="Times New Roman" panose="02020603050405020304" pitchFamily="18" charset="0"/>
            </a:endParaRPr>
          </a:p>
          <a:p>
            <a:r>
              <a:rPr lang="fr-FR" sz="1500" dirty="0">
                <a:ea typeface="Times New Roman" panose="02020603050405020304" pitchFamily="18" charset="0"/>
              </a:rPr>
              <a:t>*1856 : Après la guerre de Crimée…</a:t>
            </a:r>
          </a:p>
          <a:p>
            <a:r>
              <a:rPr lang="fr-FR" sz="1500" dirty="0">
                <a:ea typeface="Times New Roman" panose="02020603050405020304" pitchFamily="18" charset="0"/>
              </a:rPr>
              <a:t>La tutelle des puissances sur l’Empire ottoman</a:t>
            </a:r>
          </a:p>
          <a:p>
            <a:r>
              <a:rPr lang="fr-FR" sz="1500" dirty="0">
                <a:ea typeface="Times New Roman" panose="02020603050405020304" pitchFamily="18" charset="0"/>
              </a:rPr>
              <a:t>Devient </a:t>
            </a:r>
            <a:r>
              <a:rPr lang="fr-FR" sz="1500" i="1" dirty="0">
                <a:ea typeface="Times New Roman" panose="02020603050405020304" pitchFamily="18" charset="0"/>
              </a:rPr>
              <a:t>une réalité de plus en plus tangible</a:t>
            </a:r>
          </a:p>
          <a:p>
            <a:endParaRPr lang="fr-FR" sz="1500" dirty="0">
              <a:ea typeface="Times New Roman" panose="02020603050405020304" pitchFamily="18" charset="0"/>
            </a:endParaRPr>
          </a:p>
          <a:p>
            <a:r>
              <a:rPr lang="fr-FR" sz="1500" dirty="0">
                <a:ea typeface="Times New Roman" panose="02020603050405020304" pitchFamily="18" charset="0"/>
              </a:rPr>
              <a:t>*Et en Egypte, avec une interprétation très extensive</a:t>
            </a:r>
          </a:p>
          <a:p>
            <a:r>
              <a:rPr lang="fr-FR" sz="1500" dirty="0">
                <a:ea typeface="Times New Roman" panose="02020603050405020304" pitchFamily="18" charset="0"/>
              </a:rPr>
              <a:t>Les privilèges des capitulations sont étendus aux </a:t>
            </a:r>
            <a:r>
              <a:rPr lang="fr-FR" sz="1500" i="1" dirty="0">
                <a:ea typeface="Times New Roman" panose="02020603050405020304" pitchFamily="18" charset="0"/>
              </a:rPr>
              <a:t>Levantins</a:t>
            </a:r>
            <a:endParaRPr lang="fr-FR" sz="1500" dirty="0">
              <a:ea typeface="Times New Roman" panose="02020603050405020304" pitchFamily="18" charset="0"/>
            </a:endParaRPr>
          </a:p>
          <a:p>
            <a:r>
              <a:rPr lang="fr-FR" sz="1500" dirty="0">
                <a:ea typeface="Times New Roman" panose="02020603050405020304" pitchFamily="18" charset="0"/>
              </a:rPr>
              <a:t>Employés et clients des consulats, </a:t>
            </a:r>
            <a:r>
              <a:rPr lang="fr-FR" sz="1500" i="1" dirty="0">
                <a:ea typeface="Times New Roman" panose="02020603050405020304" pitchFamily="18" charset="0"/>
              </a:rPr>
              <a:t>européanisés</a:t>
            </a:r>
            <a:r>
              <a:rPr lang="fr-FR" sz="1500" dirty="0">
                <a:ea typeface="Times New Roman" panose="02020603050405020304" pitchFamily="18" charset="0"/>
              </a:rPr>
              <a:t> et </a:t>
            </a:r>
            <a:r>
              <a:rPr lang="fr-FR" sz="1500" i="1" dirty="0">
                <a:ea typeface="Times New Roman" panose="02020603050405020304" pitchFamily="18" charset="0"/>
              </a:rPr>
              <a:t>civilisés</a:t>
            </a:r>
          </a:p>
          <a:p>
            <a:endParaRPr lang="fr-FR" sz="1500" dirty="0">
              <a:ea typeface="Times New Roman" panose="02020603050405020304" pitchFamily="18" charset="0"/>
            </a:endParaRPr>
          </a:p>
          <a:p>
            <a:r>
              <a:rPr lang="fr-FR" sz="1500" dirty="0">
                <a:ea typeface="Times New Roman" panose="02020603050405020304" pitchFamily="18" charset="0"/>
              </a:rPr>
              <a:t>- </a:t>
            </a:r>
            <a:r>
              <a:rPr lang="fr-FR" sz="1500" i="1" dirty="0">
                <a:ea typeface="Times New Roman" panose="02020603050405020304" pitchFamily="18" charset="0"/>
              </a:rPr>
              <a:t>Levantins</a:t>
            </a:r>
            <a:r>
              <a:rPr lang="fr-FR" sz="1500" dirty="0">
                <a:ea typeface="Times New Roman" panose="02020603050405020304" pitchFamily="18" charset="0"/>
              </a:rPr>
              <a:t> ottomans : Syro-Libanais, Arméniens</a:t>
            </a:r>
          </a:p>
          <a:p>
            <a:r>
              <a:rPr lang="fr-FR" sz="1500" dirty="0">
                <a:ea typeface="Times New Roman" panose="02020603050405020304" pitchFamily="18" charset="0"/>
              </a:rPr>
              <a:t>- Sujets coloniaux : Algériens français, Maltais britanniques</a:t>
            </a:r>
          </a:p>
          <a:p>
            <a:r>
              <a:rPr lang="fr-FR" sz="1500" dirty="0">
                <a:ea typeface="Times New Roman" panose="02020603050405020304" pitchFamily="18" charset="0"/>
              </a:rPr>
              <a:t>- Autres Européens : Grecs, Italiens</a:t>
            </a:r>
          </a:p>
        </p:txBody>
      </p:sp>
      <p:pic>
        <p:nvPicPr>
          <p:cNvPr id="103" name="Image 102" descr="Une image contenant texte, carte, atlas&#10;&#10;Description générée automatiquement">
            <a:extLst>
              <a:ext uri="{FF2B5EF4-FFF2-40B4-BE49-F238E27FC236}">
                <a16:creationId xmlns:a16="http://schemas.microsoft.com/office/drawing/2014/main" id="{F561DCFB-56FF-98B9-A0C6-733A747155A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131540" y="106830"/>
            <a:ext cx="5892984" cy="6644340"/>
          </a:xfrm>
          <a:prstGeom prst="rect">
            <a:avLst/>
          </a:prstGeom>
          <a:ln w="38100">
            <a:solidFill>
              <a:schemeClr val="tx1"/>
            </a:solidFill>
          </a:ln>
        </p:spPr>
      </p:pic>
      <p:sp>
        <p:nvSpPr>
          <p:cNvPr id="104" name="Ellipse 103">
            <a:extLst>
              <a:ext uri="{FF2B5EF4-FFF2-40B4-BE49-F238E27FC236}">
                <a16:creationId xmlns:a16="http://schemas.microsoft.com/office/drawing/2014/main" id="{2AAE5B38-4545-5355-3A24-697708EF3D83}"/>
              </a:ext>
            </a:extLst>
          </p:cNvPr>
          <p:cNvSpPr/>
          <p:nvPr/>
        </p:nvSpPr>
        <p:spPr>
          <a:xfrm>
            <a:off x="8557140" y="1345514"/>
            <a:ext cx="160149" cy="157203"/>
          </a:xfrm>
          <a:prstGeom prst="ellipse">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a:extLst>
              <a:ext uri="{FF2B5EF4-FFF2-40B4-BE49-F238E27FC236}">
                <a16:creationId xmlns:a16="http://schemas.microsoft.com/office/drawing/2014/main" id="{976700EE-7A6C-A10A-D108-6FBA6C3574D8}"/>
              </a:ext>
            </a:extLst>
          </p:cNvPr>
          <p:cNvSpPr/>
          <p:nvPr/>
        </p:nvSpPr>
        <p:spPr>
          <a:xfrm>
            <a:off x="8879776" y="3561288"/>
            <a:ext cx="3144748" cy="318008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Rectangle 114">
            <a:extLst>
              <a:ext uri="{FF2B5EF4-FFF2-40B4-BE49-F238E27FC236}">
                <a16:creationId xmlns:a16="http://schemas.microsoft.com/office/drawing/2014/main" id="{8BB58AA0-D8A1-C958-D1FB-1C3518306415}"/>
              </a:ext>
            </a:extLst>
          </p:cNvPr>
          <p:cNvSpPr/>
          <p:nvPr/>
        </p:nvSpPr>
        <p:spPr>
          <a:xfrm>
            <a:off x="9864376" y="3655508"/>
            <a:ext cx="922268" cy="610936"/>
          </a:xfrm>
          <a:prstGeom prst="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EGYPTE</a:t>
            </a:r>
          </a:p>
          <a:p>
            <a:pPr algn="ctr" eaLnBrk="1" hangingPunct="1">
              <a:defRPr/>
            </a:pPr>
            <a:r>
              <a:rPr lang="fr-FR" sz="1100" b="1" dirty="0">
                <a:solidFill>
                  <a:schemeClr val="tx1"/>
                </a:solidFill>
              </a:rPr>
              <a:t>Mehmet Ali</a:t>
            </a:r>
          </a:p>
          <a:p>
            <a:pPr algn="ctr" eaLnBrk="1" hangingPunct="1">
              <a:defRPr/>
            </a:pPr>
            <a:r>
              <a:rPr lang="fr-FR" sz="1100" dirty="0">
                <a:solidFill>
                  <a:schemeClr val="tx1"/>
                </a:solidFill>
              </a:rPr>
              <a:t>1805-1953</a:t>
            </a:r>
          </a:p>
        </p:txBody>
      </p:sp>
      <p:sp>
        <p:nvSpPr>
          <p:cNvPr id="116" name="Rectangle 115">
            <a:extLst>
              <a:ext uri="{FF2B5EF4-FFF2-40B4-BE49-F238E27FC236}">
                <a16:creationId xmlns:a16="http://schemas.microsoft.com/office/drawing/2014/main" id="{AEAEA3C4-0D37-481A-64FC-6EB4C79E62A9}"/>
              </a:ext>
            </a:extLst>
          </p:cNvPr>
          <p:cNvSpPr/>
          <p:nvPr/>
        </p:nvSpPr>
        <p:spPr>
          <a:xfrm>
            <a:off x="9856960" y="4379906"/>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Ibrahim</a:t>
            </a:r>
          </a:p>
          <a:p>
            <a:pPr algn="ctr">
              <a:defRPr/>
            </a:pPr>
            <a:r>
              <a:rPr lang="fr-FR" sz="900" dirty="0">
                <a:solidFill>
                  <a:schemeClr val="tx1"/>
                </a:solidFill>
              </a:rPr>
              <a:t>1848</a:t>
            </a:r>
            <a:endParaRPr lang="fr-FR" sz="1000" dirty="0">
              <a:solidFill>
                <a:schemeClr val="tx1"/>
              </a:solidFill>
            </a:endParaRPr>
          </a:p>
        </p:txBody>
      </p:sp>
      <p:sp>
        <p:nvSpPr>
          <p:cNvPr id="117" name="Rectangle 116">
            <a:extLst>
              <a:ext uri="{FF2B5EF4-FFF2-40B4-BE49-F238E27FC236}">
                <a16:creationId xmlns:a16="http://schemas.microsoft.com/office/drawing/2014/main" id="{32C008D6-654E-8DBB-1E58-13AE7D28B935}"/>
              </a:ext>
            </a:extLst>
          </p:cNvPr>
          <p:cNvSpPr/>
          <p:nvPr/>
        </p:nvSpPr>
        <p:spPr>
          <a:xfrm>
            <a:off x="9864376" y="4880210"/>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Ismaïl</a:t>
            </a:r>
          </a:p>
          <a:p>
            <a:pPr algn="ctr">
              <a:defRPr/>
            </a:pPr>
            <a:r>
              <a:rPr lang="fr-FR" sz="900" dirty="0">
                <a:solidFill>
                  <a:schemeClr val="tx1"/>
                </a:solidFill>
              </a:rPr>
              <a:t>1863-79</a:t>
            </a:r>
          </a:p>
        </p:txBody>
      </p:sp>
      <p:cxnSp>
        <p:nvCxnSpPr>
          <p:cNvPr id="118" name="Connecteur droit avec flèche 117">
            <a:extLst>
              <a:ext uri="{FF2B5EF4-FFF2-40B4-BE49-F238E27FC236}">
                <a16:creationId xmlns:a16="http://schemas.microsoft.com/office/drawing/2014/main" id="{43935D83-2E43-B523-718A-9F180DABF5AC}"/>
              </a:ext>
            </a:extLst>
          </p:cNvPr>
          <p:cNvCxnSpPr>
            <a:cxnSpLocks/>
            <a:stCxn id="116" idx="2"/>
            <a:endCxn id="117" idx="0"/>
          </p:cNvCxnSpPr>
          <p:nvPr/>
        </p:nvCxnSpPr>
        <p:spPr>
          <a:xfrm>
            <a:off x="10290635" y="4774061"/>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9" name="Rectangle 118">
            <a:extLst>
              <a:ext uri="{FF2B5EF4-FFF2-40B4-BE49-F238E27FC236}">
                <a16:creationId xmlns:a16="http://schemas.microsoft.com/office/drawing/2014/main" id="{EC46A313-418F-3FA1-3046-2601A3BBE60F}"/>
              </a:ext>
            </a:extLst>
          </p:cNvPr>
          <p:cNvSpPr/>
          <p:nvPr/>
        </p:nvSpPr>
        <p:spPr>
          <a:xfrm>
            <a:off x="10779227" y="5347125"/>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Hussein Kamal</a:t>
            </a:r>
          </a:p>
          <a:p>
            <a:pPr algn="ctr">
              <a:defRPr/>
            </a:pPr>
            <a:r>
              <a:rPr lang="fr-FR" sz="900" dirty="0">
                <a:solidFill>
                  <a:schemeClr val="tx1"/>
                </a:solidFill>
              </a:rPr>
              <a:t>1914-17</a:t>
            </a:r>
          </a:p>
        </p:txBody>
      </p:sp>
      <p:sp>
        <p:nvSpPr>
          <p:cNvPr id="120" name="Rectangle 119">
            <a:extLst>
              <a:ext uri="{FF2B5EF4-FFF2-40B4-BE49-F238E27FC236}">
                <a16:creationId xmlns:a16="http://schemas.microsoft.com/office/drawing/2014/main" id="{7932DE25-CD7E-097A-CFC7-5FF0F782F768}"/>
              </a:ext>
            </a:extLst>
          </p:cNvPr>
          <p:cNvSpPr/>
          <p:nvPr/>
        </p:nvSpPr>
        <p:spPr>
          <a:xfrm>
            <a:off x="9864376" y="5347125"/>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Tawfiq</a:t>
            </a:r>
          </a:p>
          <a:p>
            <a:pPr algn="ctr">
              <a:defRPr/>
            </a:pPr>
            <a:r>
              <a:rPr lang="fr-FR" sz="800" dirty="0">
                <a:solidFill>
                  <a:schemeClr val="tx1"/>
                </a:solidFill>
              </a:rPr>
              <a:t>1879-92</a:t>
            </a:r>
            <a:endParaRPr lang="fr-FR" sz="900" dirty="0">
              <a:solidFill>
                <a:schemeClr val="tx1"/>
              </a:solidFill>
            </a:endParaRPr>
          </a:p>
        </p:txBody>
      </p:sp>
      <p:cxnSp>
        <p:nvCxnSpPr>
          <p:cNvPr id="121" name="Connecteur droit avec flèche 120">
            <a:extLst>
              <a:ext uri="{FF2B5EF4-FFF2-40B4-BE49-F238E27FC236}">
                <a16:creationId xmlns:a16="http://schemas.microsoft.com/office/drawing/2014/main" id="{A9EF673A-D03C-BFA7-F579-97C3197B37A0}"/>
              </a:ext>
            </a:extLst>
          </p:cNvPr>
          <p:cNvCxnSpPr>
            <a:cxnSpLocks/>
            <a:stCxn id="117" idx="2"/>
            <a:endCxn id="120" idx="0"/>
          </p:cNvCxnSpPr>
          <p:nvPr/>
        </p:nvCxnSpPr>
        <p:spPr>
          <a:xfrm>
            <a:off x="10298051" y="5274365"/>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2" name="Rectangle 121">
            <a:extLst>
              <a:ext uri="{FF2B5EF4-FFF2-40B4-BE49-F238E27FC236}">
                <a16:creationId xmlns:a16="http://schemas.microsoft.com/office/drawing/2014/main" id="{AEF6088C-85F7-F7C9-7F29-826F52662479}"/>
              </a:ext>
            </a:extLst>
          </p:cNvPr>
          <p:cNvSpPr/>
          <p:nvPr/>
        </p:nvSpPr>
        <p:spPr>
          <a:xfrm>
            <a:off x="9864376" y="5806829"/>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Abbas II</a:t>
            </a:r>
          </a:p>
          <a:p>
            <a:pPr algn="ctr">
              <a:defRPr/>
            </a:pPr>
            <a:r>
              <a:rPr lang="fr-FR" sz="800" dirty="0">
                <a:solidFill>
                  <a:schemeClr val="tx1"/>
                </a:solidFill>
              </a:rPr>
              <a:t>1892-1914</a:t>
            </a:r>
          </a:p>
        </p:txBody>
      </p:sp>
      <p:cxnSp>
        <p:nvCxnSpPr>
          <p:cNvPr id="123" name="Connecteur droit avec flèche 122">
            <a:extLst>
              <a:ext uri="{FF2B5EF4-FFF2-40B4-BE49-F238E27FC236}">
                <a16:creationId xmlns:a16="http://schemas.microsoft.com/office/drawing/2014/main" id="{481BE2F0-7926-8425-EBF9-686A50A4DD3D}"/>
              </a:ext>
            </a:extLst>
          </p:cNvPr>
          <p:cNvCxnSpPr>
            <a:cxnSpLocks/>
            <a:stCxn id="120" idx="2"/>
            <a:endCxn id="122" idx="0"/>
          </p:cNvCxnSpPr>
          <p:nvPr/>
        </p:nvCxnSpPr>
        <p:spPr>
          <a:xfrm>
            <a:off x="10298051" y="5741280"/>
            <a:ext cx="0" cy="655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4" name="Connecteur : en angle 123">
            <a:extLst>
              <a:ext uri="{FF2B5EF4-FFF2-40B4-BE49-F238E27FC236}">
                <a16:creationId xmlns:a16="http://schemas.microsoft.com/office/drawing/2014/main" id="{4244145D-DABA-4E44-315A-655273607127}"/>
              </a:ext>
            </a:extLst>
          </p:cNvPr>
          <p:cNvCxnSpPr>
            <a:cxnSpLocks/>
            <a:stCxn id="117" idx="2"/>
            <a:endCxn id="125" idx="0"/>
          </p:cNvCxnSpPr>
          <p:nvPr/>
        </p:nvCxnSpPr>
        <p:spPr>
          <a:xfrm rot="5400000">
            <a:off x="9800869" y="4856697"/>
            <a:ext cx="79515" cy="91485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5" name="Rectangle 124">
            <a:extLst>
              <a:ext uri="{FF2B5EF4-FFF2-40B4-BE49-F238E27FC236}">
                <a16:creationId xmlns:a16="http://schemas.microsoft.com/office/drawing/2014/main" id="{261E49A9-E899-F84F-7322-0B770E527907}"/>
              </a:ext>
            </a:extLst>
          </p:cNvPr>
          <p:cNvSpPr/>
          <p:nvPr/>
        </p:nvSpPr>
        <p:spPr>
          <a:xfrm>
            <a:off x="8949525" y="5353880"/>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Fouad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1917-36</a:t>
            </a:r>
          </a:p>
        </p:txBody>
      </p:sp>
      <p:sp>
        <p:nvSpPr>
          <p:cNvPr id="126" name="Rectangle 125">
            <a:extLst>
              <a:ext uri="{FF2B5EF4-FFF2-40B4-BE49-F238E27FC236}">
                <a16:creationId xmlns:a16="http://schemas.microsoft.com/office/drawing/2014/main" id="{227502EF-112E-C14F-DC99-7C36C23B7B9D}"/>
              </a:ext>
            </a:extLst>
          </p:cNvPr>
          <p:cNvSpPr/>
          <p:nvPr/>
        </p:nvSpPr>
        <p:spPr>
          <a:xfrm>
            <a:off x="8934693" y="4379906"/>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err="1">
                <a:solidFill>
                  <a:schemeClr val="tx1"/>
                </a:solidFill>
              </a:rPr>
              <a:t>Toussoune</a:t>
            </a:r>
            <a:endParaRPr lang="fr-FR" sz="900" dirty="0">
              <a:solidFill>
                <a:schemeClr val="tx1"/>
              </a:solidFill>
            </a:endParaRPr>
          </a:p>
        </p:txBody>
      </p:sp>
      <p:sp>
        <p:nvSpPr>
          <p:cNvPr id="127" name="Rectangle 126">
            <a:extLst>
              <a:ext uri="{FF2B5EF4-FFF2-40B4-BE49-F238E27FC236}">
                <a16:creationId xmlns:a16="http://schemas.microsoft.com/office/drawing/2014/main" id="{4C9F75DD-4F0B-7D15-0FAB-33A98882C20D}"/>
              </a:ext>
            </a:extLst>
          </p:cNvPr>
          <p:cNvSpPr/>
          <p:nvPr/>
        </p:nvSpPr>
        <p:spPr>
          <a:xfrm>
            <a:off x="8934693" y="3864793"/>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Mehmet Ali</a:t>
            </a:r>
          </a:p>
          <a:p>
            <a:pPr algn="ctr">
              <a:defRPr/>
            </a:pPr>
            <a:r>
              <a:rPr lang="fr-FR" sz="800" dirty="0">
                <a:solidFill>
                  <a:schemeClr val="tx1"/>
                </a:solidFill>
              </a:rPr>
              <a:t>1805-48</a:t>
            </a:r>
            <a:endParaRPr lang="fr-FR" sz="900" dirty="0">
              <a:solidFill>
                <a:schemeClr val="tx1"/>
              </a:solidFill>
            </a:endParaRPr>
          </a:p>
        </p:txBody>
      </p:sp>
      <p:cxnSp>
        <p:nvCxnSpPr>
          <p:cNvPr id="2048" name="Connecteur : en angle 2047">
            <a:extLst>
              <a:ext uri="{FF2B5EF4-FFF2-40B4-BE49-F238E27FC236}">
                <a16:creationId xmlns:a16="http://schemas.microsoft.com/office/drawing/2014/main" id="{D037EB77-7B5F-FF57-0975-B9A61FF57013}"/>
              </a:ext>
            </a:extLst>
          </p:cNvPr>
          <p:cNvCxnSpPr>
            <a:cxnSpLocks/>
            <a:stCxn id="127" idx="2"/>
            <a:endCxn id="116" idx="0"/>
          </p:cNvCxnSpPr>
          <p:nvPr/>
        </p:nvCxnSpPr>
        <p:spPr>
          <a:xfrm rot="16200000" flipH="1">
            <a:off x="9769022" y="3858293"/>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49" name="Connecteur droit avec flèche 2048">
            <a:extLst>
              <a:ext uri="{FF2B5EF4-FFF2-40B4-BE49-F238E27FC236}">
                <a16:creationId xmlns:a16="http://schemas.microsoft.com/office/drawing/2014/main" id="{6E155E5F-1963-EDB3-50CA-CBEF802F2591}"/>
              </a:ext>
            </a:extLst>
          </p:cNvPr>
          <p:cNvCxnSpPr>
            <a:cxnSpLocks/>
            <a:stCxn id="127" idx="2"/>
            <a:endCxn id="126" idx="0"/>
          </p:cNvCxnSpPr>
          <p:nvPr/>
        </p:nvCxnSpPr>
        <p:spPr>
          <a:xfrm>
            <a:off x="9368368" y="4258948"/>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1" name="Rectangle 2050">
            <a:extLst>
              <a:ext uri="{FF2B5EF4-FFF2-40B4-BE49-F238E27FC236}">
                <a16:creationId xmlns:a16="http://schemas.microsoft.com/office/drawing/2014/main" id="{7F6D6FBA-999B-A6F7-9721-4A6F03FFE0CB}"/>
              </a:ext>
            </a:extLst>
          </p:cNvPr>
          <p:cNvSpPr/>
          <p:nvPr/>
        </p:nvSpPr>
        <p:spPr>
          <a:xfrm>
            <a:off x="8949525" y="4880209"/>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Abbas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1848-54 </a:t>
            </a:r>
          </a:p>
        </p:txBody>
      </p:sp>
      <p:cxnSp>
        <p:nvCxnSpPr>
          <p:cNvPr id="2053" name="Connecteur droit avec flèche 2052">
            <a:extLst>
              <a:ext uri="{FF2B5EF4-FFF2-40B4-BE49-F238E27FC236}">
                <a16:creationId xmlns:a16="http://schemas.microsoft.com/office/drawing/2014/main" id="{3309BDE5-3620-6C68-088F-918654CD02E0}"/>
              </a:ext>
            </a:extLst>
          </p:cNvPr>
          <p:cNvCxnSpPr>
            <a:cxnSpLocks/>
            <a:stCxn id="126" idx="2"/>
            <a:endCxn id="2051" idx="0"/>
          </p:cNvCxnSpPr>
          <p:nvPr/>
        </p:nvCxnSpPr>
        <p:spPr>
          <a:xfrm>
            <a:off x="9368368" y="4774061"/>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5" name="Rectangle 2054">
            <a:extLst>
              <a:ext uri="{FF2B5EF4-FFF2-40B4-BE49-F238E27FC236}">
                <a16:creationId xmlns:a16="http://schemas.microsoft.com/office/drawing/2014/main" id="{A757B54A-CB68-165A-268C-0AE5C9F60FAF}"/>
              </a:ext>
            </a:extLst>
          </p:cNvPr>
          <p:cNvSpPr/>
          <p:nvPr/>
        </p:nvSpPr>
        <p:spPr>
          <a:xfrm>
            <a:off x="8942109" y="5812861"/>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Farouk</a:t>
            </a:r>
          </a:p>
          <a:p>
            <a:pPr algn="ctr">
              <a:defRPr/>
            </a:pPr>
            <a:r>
              <a:rPr lang="fr-FR" sz="800" dirty="0">
                <a:solidFill>
                  <a:schemeClr val="tx1"/>
                </a:solidFill>
              </a:rPr>
              <a:t>1936-52</a:t>
            </a:r>
          </a:p>
        </p:txBody>
      </p:sp>
      <p:cxnSp>
        <p:nvCxnSpPr>
          <p:cNvPr id="2056" name="Connecteur droit avec flèche 2055">
            <a:extLst>
              <a:ext uri="{FF2B5EF4-FFF2-40B4-BE49-F238E27FC236}">
                <a16:creationId xmlns:a16="http://schemas.microsoft.com/office/drawing/2014/main" id="{3A36878A-2849-EFF7-1B6F-E7563D22134C}"/>
              </a:ext>
            </a:extLst>
          </p:cNvPr>
          <p:cNvCxnSpPr>
            <a:cxnSpLocks/>
            <a:stCxn id="125" idx="2"/>
            <a:endCxn id="2055" idx="0"/>
          </p:cNvCxnSpPr>
          <p:nvPr/>
        </p:nvCxnSpPr>
        <p:spPr>
          <a:xfrm flipH="1">
            <a:off x="9375784" y="5748035"/>
            <a:ext cx="7416" cy="6482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7" name="Rectangle 2056">
            <a:extLst>
              <a:ext uri="{FF2B5EF4-FFF2-40B4-BE49-F238E27FC236}">
                <a16:creationId xmlns:a16="http://schemas.microsoft.com/office/drawing/2014/main" id="{5D3D571A-D012-9E8C-D866-00B7D135AB47}"/>
              </a:ext>
            </a:extLst>
          </p:cNvPr>
          <p:cNvSpPr/>
          <p:nvPr/>
        </p:nvSpPr>
        <p:spPr>
          <a:xfrm>
            <a:off x="10779227" y="4390050"/>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Mohamed Saïd</a:t>
            </a:r>
          </a:p>
          <a:p>
            <a:pPr algn="ctr">
              <a:defRPr/>
            </a:pPr>
            <a:r>
              <a:rPr lang="fr-FR" sz="900" dirty="0">
                <a:solidFill>
                  <a:schemeClr val="tx1"/>
                </a:solidFill>
              </a:rPr>
              <a:t>1854-63</a:t>
            </a:r>
            <a:endParaRPr lang="fr-FR" sz="1000" dirty="0">
              <a:solidFill>
                <a:schemeClr val="tx1"/>
              </a:solidFill>
            </a:endParaRPr>
          </a:p>
        </p:txBody>
      </p:sp>
      <p:cxnSp>
        <p:nvCxnSpPr>
          <p:cNvPr id="2058" name="Connecteur : en angle 2057">
            <a:extLst>
              <a:ext uri="{FF2B5EF4-FFF2-40B4-BE49-F238E27FC236}">
                <a16:creationId xmlns:a16="http://schemas.microsoft.com/office/drawing/2014/main" id="{21656927-ECF9-BD06-754A-6D1F81743BE2}"/>
              </a:ext>
            </a:extLst>
          </p:cNvPr>
          <p:cNvCxnSpPr>
            <a:cxnSpLocks/>
            <a:stCxn id="127" idx="2"/>
            <a:endCxn id="2057" idx="0"/>
          </p:cNvCxnSpPr>
          <p:nvPr/>
        </p:nvCxnSpPr>
        <p:spPr>
          <a:xfrm rot="16200000" flipH="1">
            <a:off x="10225084" y="3402232"/>
            <a:ext cx="131102" cy="184453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59" name="Connecteur : en angle 2058">
            <a:extLst>
              <a:ext uri="{FF2B5EF4-FFF2-40B4-BE49-F238E27FC236}">
                <a16:creationId xmlns:a16="http://schemas.microsoft.com/office/drawing/2014/main" id="{DC508FB5-A38B-8F58-705C-7983F53F97EF}"/>
              </a:ext>
            </a:extLst>
          </p:cNvPr>
          <p:cNvCxnSpPr>
            <a:cxnSpLocks/>
            <a:stCxn id="117" idx="2"/>
            <a:endCxn id="119" idx="0"/>
          </p:cNvCxnSpPr>
          <p:nvPr/>
        </p:nvCxnSpPr>
        <p:spPr>
          <a:xfrm rot="16200000" flipH="1">
            <a:off x="10719096" y="4853319"/>
            <a:ext cx="72760" cy="91485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60" name="Rectangle 2059">
            <a:extLst>
              <a:ext uri="{FF2B5EF4-FFF2-40B4-BE49-F238E27FC236}">
                <a16:creationId xmlns:a16="http://schemas.microsoft.com/office/drawing/2014/main" id="{E31A6E75-4DDC-A6A5-C773-9BB925586660}"/>
              </a:ext>
            </a:extLst>
          </p:cNvPr>
          <p:cNvSpPr/>
          <p:nvPr/>
        </p:nvSpPr>
        <p:spPr>
          <a:xfrm>
            <a:off x="8934692" y="6271842"/>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Fouad II</a:t>
            </a:r>
          </a:p>
          <a:p>
            <a:pPr algn="ctr">
              <a:defRPr/>
            </a:pPr>
            <a:r>
              <a:rPr lang="fr-FR" sz="800" dirty="0">
                <a:solidFill>
                  <a:schemeClr val="tx1"/>
                </a:solidFill>
              </a:rPr>
              <a:t>1952-53</a:t>
            </a:r>
          </a:p>
        </p:txBody>
      </p:sp>
      <p:cxnSp>
        <p:nvCxnSpPr>
          <p:cNvPr id="2061" name="Connecteur droit avec flèche 2060">
            <a:extLst>
              <a:ext uri="{FF2B5EF4-FFF2-40B4-BE49-F238E27FC236}">
                <a16:creationId xmlns:a16="http://schemas.microsoft.com/office/drawing/2014/main" id="{5D8B5E02-267A-B739-8B02-52C9BBA72166}"/>
              </a:ext>
            </a:extLst>
          </p:cNvPr>
          <p:cNvCxnSpPr>
            <a:cxnSpLocks/>
            <a:stCxn id="2055" idx="2"/>
            <a:endCxn id="2060" idx="0"/>
          </p:cNvCxnSpPr>
          <p:nvPr/>
        </p:nvCxnSpPr>
        <p:spPr>
          <a:xfrm flipH="1">
            <a:off x="9368367" y="6207016"/>
            <a:ext cx="7417" cy="6482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62" name="Rectangle 2061">
            <a:extLst>
              <a:ext uri="{FF2B5EF4-FFF2-40B4-BE49-F238E27FC236}">
                <a16:creationId xmlns:a16="http://schemas.microsoft.com/office/drawing/2014/main" id="{FD1E1B95-1B9E-6569-D2F3-46F21D5513B0}"/>
              </a:ext>
            </a:extLst>
          </p:cNvPr>
          <p:cNvSpPr/>
          <p:nvPr/>
        </p:nvSpPr>
        <p:spPr>
          <a:xfrm>
            <a:off x="10848976" y="3641257"/>
            <a:ext cx="1082465" cy="610936"/>
          </a:xfrm>
          <a:prstGeom prst="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800" dirty="0">
                <a:solidFill>
                  <a:schemeClr val="tx1"/>
                </a:solidFill>
              </a:rPr>
              <a:t>1805-67 : Wali</a:t>
            </a:r>
          </a:p>
          <a:p>
            <a:pPr algn="ctr" eaLnBrk="1" hangingPunct="1">
              <a:defRPr/>
            </a:pPr>
            <a:r>
              <a:rPr lang="fr-FR" sz="800" dirty="0">
                <a:solidFill>
                  <a:schemeClr val="tx1"/>
                </a:solidFill>
              </a:rPr>
              <a:t>1867-1914 : Khédive</a:t>
            </a:r>
          </a:p>
          <a:p>
            <a:pPr algn="ctr" eaLnBrk="1" hangingPunct="1">
              <a:defRPr/>
            </a:pPr>
            <a:r>
              <a:rPr lang="fr-FR" sz="800" dirty="0">
                <a:solidFill>
                  <a:schemeClr val="tx1"/>
                </a:solidFill>
              </a:rPr>
              <a:t>1914-22 : Sultan</a:t>
            </a:r>
          </a:p>
          <a:p>
            <a:pPr algn="ctr" eaLnBrk="1" hangingPunct="1">
              <a:defRPr/>
            </a:pPr>
            <a:r>
              <a:rPr lang="fr-FR" sz="800" dirty="0">
                <a:solidFill>
                  <a:schemeClr val="tx1"/>
                </a:solidFill>
              </a:rPr>
              <a:t>1922-53 : Roi</a:t>
            </a:r>
          </a:p>
        </p:txBody>
      </p:sp>
      <p:sp>
        <p:nvSpPr>
          <p:cNvPr id="2063" name="Ellipse 2062">
            <a:extLst>
              <a:ext uri="{FF2B5EF4-FFF2-40B4-BE49-F238E27FC236}">
                <a16:creationId xmlns:a16="http://schemas.microsoft.com/office/drawing/2014/main" id="{B54F2202-87DE-1325-858C-5B526DC613BE}"/>
              </a:ext>
            </a:extLst>
          </p:cNvPr>
          <p:cNvSpPr/>
          <p:nvPr/>
        </p:nvSpPr>
        <p:spPr>
          <a:xfrm>
            <a:off x="8917883" y="3350398"/>
            <a:ext cx="160149" cy="157203"/>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670883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46CC5-8A74-26E1-4537-FF931C50678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74EEAF4-56B6-0B0D-17CD-87C070E07D19}"/>
              </a:ext>
            </a:extLst>
          </p:cNvPr>
          <p:cNvSpPr/>
          <p:nvPr/>
        </p:nvSpPr>
        <p:spPr>
          <a:xfrm>
            <a:off x="87009" y="106830"/>
            <a:ext cx="5906984" cy="5632311"/>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ea typeface="Times New Roman" panose="02020603050405020304" pitchFamily="18" charset="0"/>
              </a:rPr>
              <a:t>1848-1863 : Sous Abbas 1</a:t>
            </a:r>
            <a:r>
              <a:rPr lang="fr-FR" sz="1500" b="1" baseline="30000" dirty="0">
                <a:ea typeface="Times New Roman" panose="02020603050405020304" pitchFamily="18" charset="0"/>
              </a:rPr>
              <a:t>er</a:t>
            </a:r>
            <a:r>
              <a:rPr lang="fr-FR" sz="1500" b="1" dirty="0">
                <a:ea typeface="Times New Roman" panose="02020603050405020304" pitchFamily="18" charset="0"/>
              </a:rPr>
              <a:t> et Mohammed Saïd : Invasion capitulaire et mainmise des étrangers sur l’économie ; </a:t>
            </a:r>
            <a:r>
              <a:rPr lang="fr-FR" sz="1400" b="1" dirty="0">
                <a:ea typeface="Times New Roman" panose="02020603050405020304" pitchFamily="18" charset="0"/>
              </a:rPr>
              <a:t>Début de la construction du canal de Suez et de l’endettement égyptien</a:t>
            </a:r>
            <a:endParaRPr lang="fr-FR" sz="1500" b="1" dirty="0">
              <a:ea typeface="Times New Roman" panose="02020603050405020304" pitchFamily="18" charset="0"/>
            </a:endParaRPr>
          </a:p>
          <a:p>
            <a:endParaRPr lang="fr-FR" sz="1500" dirty="0">
              <a:ea typeface="Times New Roman" panose="02020603050405020304" pitchFamily="18" charset="0"/>
            </a:endParaRPr>
          </a:p>
          <a:p>
            <a:r>
              <a:rPr lang="fr-FR" sz="1500" dirty="0">
                <a:ea typeface="Times New Roman" panose="02020603050405020304" pitchFamily="18" charset="0"/>
              </a:rPr>
              <a:t>*1856 : L’Egypte se trouve soumise à </a:t>
            </a:r>
            <a:r>
              <a:rPr lang="fr-FR" sz="1500" i="1" dirty="0">
                <a:ea typeface="Times New Roman" panose="02020603050405020304" pitchFamily="18" charset="0"/>
              </a:rPr>
              <a:t>une véritable invasion capitulaire</a:t>
            </a:r>
            <a:endParaRPr lang="fr-FR" sz="1500" dirty="0">
              <a:ea typeface="Times New Roman" panose="02020603050405020304" pitchFamily="18" charset="0"/>
            </a:endParaRPr>
          </a:p>
          <a:p>
            <a:r>
              <a:rPr lang="fr-FR" sz="1500" dirty="0">
                <a:ea typeface="Times New Roman" panose="02020603050405020304" pitchFamily="18" charset="0"/>
              </a:rPr>
              <a:t>NB : Paradoxalement, la progression de l’Etat égyptien moderne</a:t>
            </a:r>
          </a:p>
          <a:p>
            <a:r>
              <a:rPr lang="fr-FR" sz="1500" dirty="0">
                <a:ea typeface="Times New Roman" panose="02020603050405020304" pitchFamily="18" charset="0"/>
              </a:rPr>
              <a:t>Conduit à un respect croissant des capitulations</a:t>
            </a:r>
          </a:p>
          <a:p>
            <a:endParaRPr lang="fr-FR" sz="1500" dirty="0">
              <a:ea typeface="Times New Roman" panose="02020603050405020304" pitchFamily="18" charset="0"/>
            </a:endParaRPr>
          </a:p>
          <a:p>
            <a:r>
              <a:rPr lang="fr-FR" sz="1500" dirty="0">
                <a:ea typeface="Times New Roman" panose="02020603050405020304" pitchFamily="18" charset="0"/>
              </a:rPr>
              <a:t>Et ces étrangers au service des intérêts européens</a:t>
            </a:r>
          </a:p>
          <a:p>
            <a:r>
              <a:rPr lang="fr-FR" sz="1500" dirty="0">
                <a:ea typeface="Times New Roman" panose="02020603050405020304" pitchFamily="18" charset="0"/>
              </a:rPr>
              <a:t>Accaparent une grande partie de l’économie égyptienne</a:t>
            </a:r>
          </a:p>
          <a:p>
            <a:r>
              <a:rPr lang="fr-FR" sz="1500" dirty="0">
                <a:ea typeface="Times New Roman" panose="02020603050405020304" pitchFamily="18" charset="0"/>
              </a:rPr>
              <a:t>Commerce, finance, artisanat et industrie</a:t>
            </a:r>
          </a:p>
          <a:p>
            <a:r>
              <a:rPr lang="fr-FR" sz="1500" dirty="0">
                <a:ea typeface="Times New Roman" panose="02020603050405020304" pitchFamily="18" charset="0"/>
              </a:rPr>
              <a:t>NB : 1897 : 50% des étrangers dans l’industrie et le commerce</a:t>
            </a:r>
          </a:p>
          <a:p>
            <a:r>
              <a:rPr lang="fr-FR" sz="1500" dirty="0">
                <a:ea typeface="Times New Roman" panose="02020603050405020304" pitchFamily="18" charset="0"/>
              </a:rPr>
              <a:t>64% des Egyptiens dans l’agriculture</a:t>
            </a:r>
          </a:p>
          <a:p>
            <a:endParaRPr lang="fr-FR" sz="1500" i="1" dirty="0">
              <a:ea typeface="Times New Roman" panose="02020603050405020304" pitchFamily="18" charset="0"/>
            </a:endParaRPr>
          </a:p>
          <a:p>
            <a:r>
              <a:rPr lang="fr-FR" sz="1500" i="1" dirty="0">
                <a:ea typeface="Times New Roman" panose="02020603050405020304" pitchFamily="18" charset="0"/>
              </a:rPr>
              <a:t>*Se constituent alors des colonies étrangères de Levantins</a:t>
            </a:r>
          </a:p>
          <a:p>
            <a:r>
              <a:rPr lang="fr-FR" sz="1500" i="1" dirty="0">
                <a:ea typeface="Times New Roman" panose="02020603050405020304" pitchFamily="18" charset="0"/>
              </a:rPr>
              <a:t>Grecs, Italiens, Maltais, Arméniens et Syro-Libanais</a:t>
            </a:r>
          </a:p>
          <a:p>
            <a:r>
              <a:rPr lang="fr-FR" sz="1500" i="1" dirty="0">
                <a:ea typeface="Times New Roman" panose="02020603050405020304" pitchFamily="18" charset="0"/>
              </a:rPr>
              <a:t>Qui obtiennent des protections consulaires.</a:t>
            </a:r>
          </a:p>
          <a:p>
            <a:r>
              <a:rPr lang="fr-FR" sz="1500" i="1" dirty="0">
                <a:ea typeface="Times New Roman" panose="02020603050405020304" pitchFamily="18" charset="0"/>
              </a:rPr>
              <a:t>*Le moindre contentieux fait l’objet de demandes exorbitantes.</a:t>
            </a:r>
          </a:p>
          <a:p>
            <a:r>
              <a:rPr lang="fr-FR" sz="1500" i="1" u="sng" dirty="0">
                <a:ea typeface="Times New Roman" panose="02020603050405020304" pitchFamily="18" charset="0"/>
              </a:rPr>
              <a:t>De plus, ils pratiquent l’usure rurale et sont détestés par les paysans.</a:t>
            </a:r>
          </a:p>
          <a:p>
            <a:endParaRPr lang="fr-FR" sz="1500" dirty="0">
              <a:ea typeface="Times New Roman" panose="02020603050405020304" pitchFamily="18" charset="0"/>
            </a:endParaRPr>
          </a:p>
          <a:p>
            <a:r>
              <a:rPr lang="fr-FR" sz="1500" dirty="0">
                <a:ea typeface="Times New Roman" panose="02020603050405020304" pitchFamily="18" charset="0"/>
              </a:rPr>
              <a:t>Les crises d’Orient, Henry Laurens, pp. 124-25 et 149-50</a:t>
            </a:r>
          </a:p>
          <a:p>
            <a:r>
              <a:rPr lang="fr-FR" sz="1500" dirty="0">
                <a:ea typeface="Times New Roman" panose="02020603050405020304" pitchFamily="18" charset="0"/>
              </a:rPr>
              <a:t>La question d’orient, J. Frémeaux, p. 217-18</a:t>
            </a:r>
          </a:p>
          <a:p>
            <a:endParaRPr lang="fr-FR" sz="1500" dirty="0">
              <a:ea typeface="Times New Roman" panose="02020603050405020304" pitchFamily="18" charset="0"/>
            </a:endParaRPr>
          </a:p>
          <a:p>
            <a:r>
              <a:rPr lang="fr-FR" sz="1500" dirty="0">
                <a:ea typeface="Times New Roman" panose="02020603050405020304" pitchFamily="18" charset="0"/>
              </a:rPr>
              <a:t>*1863 : Mort de </a:t>
            </a:r>
            <a:r>
              <a:rPr lang="fr-FR" sz="1500" u="sng" dirty="0">
                <a:ea typeface="Times New Roman" panose="02020603050405020304" pitchFamily="18" charset="0"/>
              </a:rPr>
              <a:t>Mohamed Saïd</a:t>
            </a:r>
            <a:r>
              <a:rPr lang="fr-FR" sz="1500" dirty="0">
                <a:ea typeface="Times New Roman" panose="02020603050405020304" pitchFamily="18" charset="0"/>
              </a:rPr>
              <a:t>…</a:t>
            </a:r>
            <a:endParaRPr lang="fr-FR" sz="1500" u="sng" dirty="0">
              <a:ea typeface="Times New Roman" panose="02020603050405020304" pitchFamily="18" charset="0"/>
            </a:endParaRPr>
          </a:p>
        </p:txBody>
      </p:sp>
      <p:pic>
        <p:nvPicPr>
          <p:cNvPr id="103" name="Image 102" descr="Une image contenant texte, carte, atlas&#10;&#10;Description générée automatiquement">
            <a:extLst>
              <a:ext uri="{FF2B5EF4-FFF2-40B4-BE49-F238E27FC236}">
                <a16:creationId xmlns:a16="http://schemas.microsoft.com/office/drawing/2014/main" id="{1A89C379-CF7C-ACFF-4EFC-AAF228D9A6F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131540" y="106830"/>
            <a:ext cx="5892984" cy="6644340"/>
          </a:xfrm>
          <a:prstGeom prst="rect">
            <a:avLst/>
          </a:prstGeom>
          <a:ln w="38100">
            <a:solidFill>
              <a:schemeClr val="tx1"/>
            </a:solidFill>
          </a:ln>
        </p:spPr>
      </p:pic>
      <p:sp>
        <p:nvSpPr>
          <p:cNvPr id="104" name="Ellipse 103">
            <a:extLst>
              <a:ext uri="{FF2B5EF4-FFF2-40B4-BE49-F238E27FC236}">
                <a16:creationId xmlns:a16="http://schemas.microsoft.com/office/drawing/2014/main" id="{CA478809-25FB-4885-26B4-05B90511A60F}"/>
              </a:ext>
            </a:extLst>
          </p:cNvPr>
          <p:cNvSpPr/>
          <p:nvPr/>
        </p:nvSpPr>
        <p:spPr>
          <a:xfrm>
            <a:off x="8557140" y="1345514"/>
            <a:ext cx="160149" cy="157203"/>
          </a:xfrm>
          <a:prstGeom prst="ellipse">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a:extLst>
              <a:ext uri="{FF2B5EF4-FFF2-40B4-BE49-F238E27FC236}">
                <a16:creationId xmlns:a16="http://schemas.microsoft.com/office/drawing/2014/main" id="{27C1E02F-7BE3-EEAE-C2CD-67D738520765}"/>
              </a:ext>
            </a:extLst>
          </p:cNvPr>
          <p:cNvSpPr/>
          <p:nvPr/>
        </p:nvSpPr>
        <p:spPr>
          <a:xfrm>
            <a:off x="8879776" y="3561288"/>
            <a:ext cx="3144748" cy="318008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Rectangle 114">
            <a:extLst>
              <a:ext uri="{FF2B5EF4-FFF2-40B4-BE49-F238E27FC236}">
                <a16:creationId xmlns:a16="http://schemas.microsoft.com/office/drawing/2014/main" id="{E8A70C58-A519-8AAE-5DA6-B9A405A7A165}"/>
              </a:ext>
            </a:extLst>
          </p:cNvPr>
          <p:cNvSpPr/>
          <p:nvPr/>
        </p:nvSpPr>
        <p:spPr>
          <a:xfrm>
            <a:off x="9864376" y="3655508"/>
            <a:ext cx="922268" cy="610936"/>
          </a:xfrm>
          <a:prstGeom prst="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EGYPTE</a:t>
            </a:r>
          </a:p>
          <a:p>
            <a:pPr algn="ctr" eaLnBrk="1" hangingPunct="1">
              <a:defRPr/>
            </a:pPr>
            <a:r>
              <a:rPr lang="fr-FR" sz="1100" b="1" dirty="0">
                <a:solidFill>
                  <a:schemeClr val="tx1"/>
                </a:solidFill>
              </a:rPr>
              <a:t>Mehmet Ali</a:t>
            </a:r>
          </a:p>
          <a:p>
            <a:pPr algn="ctr" eaLnBrk="1" hangingPunct="1">
              <a:defRPr/>
            </a:pPr>
            <a:r>
              <a:rPr lang="fr-FR" sz="1100" dirty="0">
                <a:solidFill>
                  <a:schemeClr val="tx1"/>
                </a:solidFill>
              </a:rPr>
              <a:t>1805-1953</a:t>
            </a:r>
          </a:p>
        </p:txBody>
      </p:sp>
      <p:sp>
        <p:nvSpPr>
          <p:cNvPr id="116" name="Rectangle 115">
            <a:extLst>
              <a:ext uri="{FF2B5EF4-FFF2-40B4-BE49-F238E27FC236}">
                <a16:creationId xmlns:a16="http://schemas.microsoft.com/office/drawing/2014/main" id="{6F1F4123-63DC-A34F-E21E-7090795DA23C}"/>
              </a:ext>
            </a:extLst>
          </p:cNvPr>
          <p:cNvSpPr/>
          <p:nvPr/>
        </p:nvSpPr>
        <p:spPr>
          <a:xfrm>
            <a:off x="9856960" y="4379906"/>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Ibrahim</a:t>
            </a:r>
          </a:p>
          <a:p>
            <a:pPr algn="ctr">
              <a:defRPr/>
            </a:pPr>
            <a:r>
              <a:rPr lang="fr-FR" sz="900" dirty="0">
                <a:solidFill>
                  <a:schemeClr val="tx1"/>
                </a:solidFill>
              </a:rPr>
              <a:t>1848</a:t>
            </a:r>
            <a:endParaRPr lang="fr-FR" sz="1000" dirty="0">
              <a:solidFill>
                <a:schemeClr val="tx1"/>
              </a:solidFill>
            </a:endParaRPr>
          </a:p>
        </p:txBody>
      </p:sp>
      <p:sp>
        <p:nvSpPr>
          <p:cNvPr id="117" name="Rectangle 116">
            <a:extLst>
              <a:ext uri="{FF2B5EF4-FFF2-40B4-BE49-F238E27FC236}">
                <a16:creationId xmlns:a16="http://schemas.microsoft.com/office/drawing/2014/main" id="{0B6B15EB-63AE-A509-1F27-AC0FE1CC7163}"/>
              </a:ext>
            </a:extLst>
          </p:cNvPr>
          <p:cNvSpPr/>
          <p:nvPr/>
        </p:nvSpPr>
        <p:spPr>
          <a:xfrm>
            <a:off x="9864376" y="4880210"/>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Ismaïl</a:t>
            </a:r>
          </a:p>
          <a:p>
            <a:pPr algn="ctr">
              <a:defRPr/>
            </a:pPr>
            <a:r>
              <a:rPr lang="fr-FR" sz="900" dirty="0">
                <a:solidFill>
                  <a:schemeClr val="tx1"/>
                </a:solidFill>
              </a:rPr>
              <a:t>1863-79</a:t>
            </a:r>
          </a:p>
        </p:txBody>
      </p:sp>
      <p:cxnSp>
        <p:nvCxnSpPr>
          <p:cNvPr id="118" name="Connecteur droit avec flèche 117">
            <a:extLst>
              <a:ext uri="{FF2B5EF4-FFF2-40B4-BE49-F238E27FC236}">
                <a16:creationId xmlns:a16="http://schemas.microsoft.com/office/drawing/2014/main" id="{43DB8E9F-1D2C-416B-4091-6B1ABEA658CB}"/>
              </a:ext>
            </a:extLst>
          </p:cNvPr>
          <p:cNvCxnSpPr>
            <a:cxnSpLocks/>
            <a:stCxn id="116" idx="2"/>
            <a:endCxn id="117" idx="0"/>
          </p:cNvCxnSpPr>
          <p:nvPr/>
        </p:nvCxnSpPr>
        <p:spPr>
          <a:xfrm>
            <a:off x="10290635" y="4774061"/>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9" name="Rectangle 118">
            <a:extLst>
              <a:ext uri="{FF2B5EF4-FFF2-40B4-BE49-F238E27FC236}">
                <a16:creationId xmlns:a16="http://schemas.microsoft.com/office/drawing/2014/main" id="{BF64BFCB-C5B8-C1CE-8E8C-62B905F3512A}"/>
              </a:ext>
            </a:extLst>
          </p:cNvPr>
          <p:cNvSpPr/>
          <p:nvPr/>
        </p:nvSpPr>
        <p:spPr>
          <a:xfrm>
            <a:off x="10779227" y="5347125"/>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Hussein Kamal</a:t>
            </a:r>
          </a:p>
          <a:p>
            <a:pPr algn="ctr">
              <a:defRPr/>
            </a:pPr>
            <a:r>
              <a:rPr lang="fr-FR" sz="900" dirty="0">
                <a:solidFill>
                  <a:schemeClr val="tx1"/>
                </a:solidFill>
              </a:rPr>
              <a:t>1914-17</a:t>
            </a:r>
          </a:p>
        </p:txBody>
      </p:sp>
      <p:sp>
        <p:nvSpPr>
          <p:cNvPr id="120" name="Rectangle 119">
            <a:extLst>
              <a:ext uri="{FF2B5EF4-FFF2-40B4-BE49-F238E27FC236}">
                <a16:creationId xmlns:a16="http://schemas.microsoft.com/office/drawing/2014/main" id="{15180DD4-0088-A3B6-430F-E5CF9E82D424}"/>
              </a:ext>
            </a:extLst>
          </p:cNvPr>
          <p:cNvSpPr/>
          <p:nvPr/>
        </p:nvSpPr>
        <p:spPr>
          <a:xfrm>
            <a:off x="9864376" y="5347125"/>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Tawfiq</a:t>
            </a:r>
          </a:p>
          <a:p>
            <a:pPr algn="ctr">
              <a:defRPr/>
            </a:pPr>
            <a:r>
              <a:rPr lang="fr-FR" sz="800" dirty="0">
                <a:solidFill>
                  <a:schemeClr val="tx1"/>
                </a:solidFill>
              </a:rPr>
              <a:t>1879-92</a:t>
            </a:r>
            <a:endParaRPr lang="fr-FR" sz="900" dirty="0">
              <a:solidFill>
                <a:schemeClr val="tx1"/>
              </a:solidFill>
            </a:endParaRPr>
          </a:p>
        </p:txBody>
      </p:sp>
      <p:cxnSp>
        <p:nvCxnSpPr>
          <p:cNvPr id="121" name="Connecteur droit avec flèche 120">
            <a:extLst>
              <a:ext uri="{FF2B5EF4-FFF2-40B4-BE49-F238E27FC236}">
                <a16:creationId xmlns:a16="http://schemas.microsoft.com/office/drawing/2014/main" id="{0298B8D4-E3EF-5BA1-7BB7-4C61A79B7172}"/>
              </a:ext>
            </a:extLst>
          </p:cNvPr>
          <p:cNvCxnSpPr>
            <a:cxnSpLocks/>
            <a:stCxn id="117" idx="2"/>
            <a:endCxn id="120" idx="0"/>
          </p:cNvCxnSpPr>
          <p:nvPr/>
        </p:nvCxnSpPr>
        <p:spPr>
          <a:xfrm>
            <a:off x="10298051" y="5274365"/>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2" name="Rectangle 121">
            <a:extLst>
              <a:ext uri="{FF2B5EF4-FFF2-40B4-BE49-F238E27FC236}">
                <a16:creationId xmlns:a16="http://schemas.microsoft.com/office/drawing/2014/main" id="{ECF76C90-4A01-642C-2E35-747C0299DF53}"/>
              </a:ext>
            </a:extLst>
          </p:cNvPr>
          <p:cNvSpPr/>
          <p:nvPr/>
        </p:nvSpPr>
        <p:spPr>
          <a:xfrm>
            <a:off x="9864376" y="5806829"/>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Abbas II</a:t>
            </a:r>
          </a:p>
          <a:p>
            <a:pPr algn="ctr">
              <a:defRPr/>
            </a:pPr>
            <a:r>
              <a:rPr lang="fr-FR" sz="800" dirty="0">
                <a:solidFill>
                  <a:schemeClr val="tx1"/>
                </a:solidFill>
              </a:rPr>
              <a:t>1892-1914</a:t>
            </a:r>
          </a:p>
        </p:txBody>
      </p:sp>
      <p:cxnSp>
        <p:nvCxnSpPr>
          <p:cNvPr id="123" name="Connecteur droit avec flèche 122">
            <a:extLst>
              <a:ext uri="{FF2B5EF4-FFF2-40B4-BE49-F238E27FC236}">
                <a16:creationId xmlns:a16="http://schemas.microsoft.com/office/drawing/2014/main" id="{2E707A4A-DE30-FCC6-9A1F-6CC484F4F68C}"/>
              </a:ext>
            </a:extLst>
          </p:cNvPr>
          <p:cNvCxnSpPr>
            <a:cxnSpLocks/>
            <a:stCxn id="120" idx="2"/>
            <a:endCxn id="122" idx="0"/>
          </p:cNvCxnSpPr>
          <p:nvPr/>
        </p:nvCxnSpPr>
        <p:spPr>
          <a:xfrm>
            <a:off x="10298051" y="5741280"/>
            <a:ext cx="0" cy="655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4" name="Connecteur : en angle 123">
            <a:extLst>
              <a:ext uri="{FF2B5EF4-FFF2-40B4-BE49-F238E27FC236}">
                <a16:creationId xmlns:a16="http://schemas.microsoft.com/office/drawing/2014/main" id="{E50591C1-4BBF-54D9-F779-731375DACF6B}"/>
              </a:ext>
            </a:extLst>
          </p:cNvPr>
          <p:cNvCxnSpPr>
            <a:cxnSpLocks/>
            <a:stCxn id="117" idx="2"/>
            <a:endCxn id="125" idx="0"/>
          </p:cNvCxnSpPr>
          <p:nvPr/>
        </p:nvCxnSpPr>
        <p:spPr>
          <a:xfrm rot="5400000">
            <a:off x="9800869" y="4856697"/>
            <a:ext cx="79515" cy="91485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5" name="Rectangle 124">
            <a:extLst>
              <a:ext uri="{FF2B5EF4-FFF2-40B4-BE49-F238E27FC236}">
                <a16:creationId xmlns:a16="http://schemas.microsoft.com/office/drawing/2014/main" id="{0FC35B4E-029F-B57B-0132-79BFD3F9D51B}"/>
              </a:ext>
            </a:extLst>
          </p:cNvPr>
          <p:cNvSpPr/>
          <p:nvPr/>
        </p:nvSpPr>
        <p:spPr>
          <a:xfrm>
            <a:off x="8949525" y="5353880"/>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Fouad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1917-36</a:t>
            </a:r>
          </a:p>
        </p:txBody>
      </p:sp>
      <p:sp>
        <p:nvSpPr>
          <p:cNvPr id="126" name="Rectangle 125">
            <a:extLst>
              <a:ext uri="{FF2B5EF4-FFF2-40B4-BE49-F238E27FC236}">
                <a16:creationId xmlns:a16="http://schemas.microsoft.com/office/drawing/2014/main" id="{FC568642-2DB6-2384-EF23-A433E40D2E34}"/>
              </a:ext>
            </a:extLst>
          </p:cNvPr>
          <p:cNvSpPr/>
          <p:nvPr/>
        </p:nvSpPr>
        <p:spPr>
          <a:xfrm>
            <a:off x="8934693" y="4379906"/>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err="1">
                <a:solidFill>
                  <a:schemeClr val="tx1"/>
                </a:solidFill>
              </a:rPr>
              <a:t>Toussoune</a:t>
            </a:r>
            <a:endParaRPr lang="fr-FR" sz="900" dirty="0">
              <a:solidFill>
                <a:schemeClr val="tx1"/>
              </a:solidFill>
            </a:endParaRPr>
          </a:p>
        </p:txBody>
      </p:sp>
      <p:sp>
        <p:nvSpPr>
          <p:cNvPr id="127" name="Rectangle 126">
            <a:extLst>
              <a:ext uri="{FF2B5EF4-FFF2-40B4-BE49-F238E27FC236}">
                <a16:creationId xmlns:a16="http://schemas.microsoft.com/office/drawing/2014/main" id="{2001F003-7C35-BE6A-0F76-EC1A07E1E66D}"/>
              </a:ext>
            </a:extLst>
          </p:cNvPr>
          <p:cNvSpPr/>
          <p:nvPr/>
        </p:nvSpPr>
        <p:spPr>
          <a:xfrm>
            <a:off x="8934693" y="3864793"/>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Mehmet Ali</a:t>
            </a:r>
          </a:p>
          <a:p>
            <a:pPr algn="ctr">
              <a:defRPr/>
            </a:pPr>
            <a:r>
              <a:rPr lang="fr-FR" sz="800" dirty="0">
                <a:solidFill>
                  <a:schemeClr val="tx1"/>
                </a:solidFill>
              </a:rPr>
              <a:t>1805-48</a:t>
            </a:r>
            <a:endParaRPr lang="fr-FR" sz="900" dirty="0">
              <a:solidFill>
                <a:schemeClr val="tx1"/>
              </a:solidFill>
            </a:endParaRPr>
          </a:p>
        </p:txBody>
      </p:sp>
      <p:cxnSp>
        <p:nvCxnSpPr>
          <p:cNvPr id="2048" name="Connecteur : en angle 2047">
            <a:extLst>
              <a:ext uri="{FF2B5EF4-FFF2-40B4-BE49-F238E27FC236}">
                <a16:creationId xmlns:a16="http://schemas.microsoft.com/office/drawing/2014/main" id="{240C6344-DC10-1109-7B84-3D07807DD1BA}"/>
              </a:ext>
            </a:extLst>
          </p:cNvPr>
          <p:cNvCxnSpPr>
            <a:cxnSpLocks/>
            <a:stCxn id="127" idx="2"/>
            <a:endCxn id="116" idx="0"/>
          </p:cNvCxnSpPr>
          <p:nvPr/>
        </p:nvCxnSpPr>
        <p:spPr>
          <a:xfrm rot="16200000" flipH="1">
            <a:off x="9769022" y="3858293"/>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49" name="Connecteur droit avec flèche 2048">
            <a:extLst>
              <a:ext uri="{FF2B5EF4-FFF2-40B4-BE49-F238E27FC236}">
                <a16:creationId xmlns:a16="http://schemas.microsoft.com/office/drawing/2014/main" id="{EC562C23-5E39-5E0B-8A12-B55318E5C789}"/>
              </a:ext>
            </a:extLst>
          </p:cNvPr>
          <p:cNvCxnSpPr>
            <a:cxnSpLocks/>
            <a:stCxn id="127" idx="2"/>
            <a:endCxn id="126" idx="0"/>
          </p:cNvCxnSpPr>
          <p:nvPr/>
        </p:nvCxnSpPr>
        <p:spPr>
          <a:xfrm>
            <a:off x="9368368" y="4258948"/>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1" name="Rectangle 2050">
            <a:extLst>
              <a:ext uri="{FF2B5EF4-FFF2-40B4-BE49-F238E27FC236}">
                <a16:creationId xmlns:a16="http://schemas.microsoft.com/office/drawing/2014/main" id="{EDD9572B-A1B2-4AB7-B3B7-1FC49F025A8F}"/>
              </a:ext>
            </a:extLst>
          </p:cNvPr>
          <p:cNvSpPr/>
          <p:nvPr/>
        </p:nvSpPr>
        <p:spPr>
          <a:xfrm>
            <a:off x="8949525" y="4880209"/>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Abbas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1848-54 </a:t>
            </a:r>
          </a:p>
        </p:txBody>
      </p:sp>
      <p:cxnSp>
        <p:nvCxnSpPr>
          <p:cNvPr id="2053" name="Connecteur droit avec flèche 2052">
            <a:extLst>
              <a:ext uri="{FF2B5EF4-FFF2-40B4-BE49-F238E27FC236}">
                <a16:creationId xmlns:a16="http://schemas.microsoft.com/office/drawing/2014/main" id="{9DE55B42-743C-D497-1BB2-FFC74F27DA97}"/>
              </a:ext>
            </a:extLst>
          </p:cNvPr>
          <p:cNvCxnSpPr>
            <a:cxnSpLocks/>
            <a:stCxn id="126" idx="2"/>
            <a:endCxn id="2051" idx="0"/>
          </p:cNvCxnSpPr>
          <p:nvPr/>
        </p:nvCxnSpPr>
        <p:spPr>
          <a:xfrm>
            <a:off x="9368368" y="4774061"/>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5" name="Rectangle 2054">
            <a:extLst>
              <a:ext uri="{FF2B5EF4-FFF2-40B4-BE49-F238E27FC236}">
                <a16:creationId xmlns:a16="http://schemas.microsoft.com/office/drawing/2014/main" id="{9F09418D-3F3F-85D4-7DC5-BAEB791942C2}"/>
              </a:ext>
            </a:extLst>
          </p:cNvPr>
          <p:cNvSpPr/>
          <p:nvPr/>
        </p:nvSpPr>
        <p:spPr>
          <a:xfrm>
            <a:off x="8942109" y="5812861"/>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Farouk</a:t>
            </a:r>
          </a:p>
          <a:p>
            <a:pPr algn="ctr">
              <a:defRPr/>
            </a:pPr>
            <a:r>
              <a:rPr lang="fr-FR" sz="800" dirty="0">
                <a:solidFill>
                  <a:schemeClr val="tx1"/>
                </a:solidFill>
              </a:rPr>
              <a:t>1936-52</a:t>
            </a:r>
          </a:p>
        </p:txBody>
      </p:sp>
      <p:cxnSp>
        <p:nvCxnSpPr>
          <p:cNvPr id="2056" name="Connecteur droit avec flèche 2055">
            <a:extLst>
              <a:ext uri="{FF2B5EF4-FFF2-40B4-BE49-F238E27FC236}">
                <a16:creationId xmlns:a16="http://schemas.microsoft.com/office/drawing/2014/main" id="{8F843C78-E3E8-A35B-52A1-A0DA76B9862D}"/>
              </a:ext>
            </a:extLst>
          </p:cNvPr>
          <p:cNvCxnSpPr>
            <a:cxnSpLocks/>
            <a:stCxn id="125" idx="2"/>
            <a:endCxn id="2055" idx="0"/>
          </p:cNvCxnSpPr>
          <p:nvPr/>
        </p:nvCxnSpPr>
        <p:spPr>
          <a:xfrm flipH="1">
            <a:off x="9375784" y="5748035"/>
            <a:ext cx="7416" cy="6482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7" name="Rectangle 2056">
            <a:extLst>
              <a:ext uri="{FF2B5EF4-FFF2-40B4-BE49-F238E27FC236}">
                <a16:creationId xmlns:a16="http://schemas.microsoft.com/office/drawing/2014/main" id="{8DB08487-D93E-F5CE-4F6C-FF1AF1177ED0}"/>
              </a:ext>
            </a:extLst>
          </p:cNvPr>
          <p:cNvSpPr/>
          <p:nvPr/>
        </p:nvSpPr>
        <p:spPr>
          <a:xfrm>
            <a:off x="10779227" y="4390050"/>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Mohamed Saïd</a:t>
            </a:r>
          </a:p>
          <a:p>
            <a:pPr algn="ctr">
              <a:defRPr/>
            </a:pPr>
            <a:r>
              <a:rPr lang="fr-FR" sz="900" dirty="0">
                <a:solidFill>
                  <a:schemeClr val="tx1"/>
                </a:solidFill>
              </a:rPr>
              <a:t>1854-63</a:t>
            </a:r>
            <a:endParaRPr lang="fr-FR" sz="1000" dirty="0">
              <a:solidFill>
                <a:schemeClr val="tx1"/>
              </a:solidFill>
            </a:endParaRPr>
          </a:p>
        </p:txBody>
      </p:sp>
      <p:cxnSp>
        <p:nvCxnSpPr>
          <p:cNvPr id="2058" name="Connecteur : en angle 2057">
            <a:extLst>
              <a:ext uri="{FF2B5EF4-FFF2-40B4-BE49-F238E27FC236}">
                <a16:creationId xmlns:a16="http://schemas.microsoft.com/office/drawing/2014/main" id="{BEBFA9B3-9F16-5CC4-C2D3-FB6AF713A5D2}"/>
              </a:ext>
            </a:extLst>
          </p:cNvPr>
          <p:cNvCxnSpPr>
            <a:cxnSpLocks/>
            <a:stCxn id="127" idx="2"/>
            <a:endCxn id="2057" idx="0"/>
          </p:cNvCxnSpPr>
          <p:nvPr/>
        </p:nvCxnSpPr>
        <p:spPr>
          <a:xfrm rot="16200000" flipH="1">
            <a:off x="10225084" y="3402232"/>
            <a:ext cx="131102" cy="184453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59" name="Connecteur : en angle 2058">
            <a:extLst>
              <a:ext uri="{FF2B5EF4-FFF2-40B4-BE49-F238E27FC236}">
                <a16:creationId xmlns:a16="http://schemas.microsoft.com/office/drawing/2014/main" id="{4CADB9A0-57DB-4EB0-AEA1-1D05AC47FE43}"/>
              </a:ext>
            </a:extLst>
          </p:cNvPr>
          <p:cNvCxnSpPr>
            <a:cxnSpLocks/>
            <a:stCxn id="117" idx="2"/>
            <a:endCxn id="119" idx="0"/>
          </p:cNvCxnSpPr>
          <p:nvPr/>
        </p:nvCxnSpPr>
        <p:spPr>
          <a:xfrm rot="16200000" flipH="1">
            <a:off x="10719096" y="4853319"/>
            <a:ext cx="72760" cy="91485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60" name="Rectangle 2059">
            <a:extLst>
              <a:ext uri="{FF2B5EF4-FFF2-40B4-BE49-F238E27FC236}">
                <a16:creationId xmlns:a16="http://schemas.microsoft.com/office/drawing/2014/main" id="{425BC4D4-64C0-6472-0742-9226E95CE179}"/>
              </a:ext>
            </a:extLst>
          </p:cNvPr>
          <p:cNvSpPr/>
          <p:nvPr/>
        </p:nvSpPr>
        <p:spPr>
          <a:xfrm>
            <a:off x="8934692" y="6271842"/>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Fouad II</a:t>
            </a:r>
          </a:p>
          <a:p>
            <a:pPr algn="ctr">
              <a:defRPr/>
            </a:pPr>
            <a:r>
              <a:rPr lang="fr-FR" sz="800" dirty="0">
                <a:solidFill>
                  <a:schemeClr val="tx1"/>
                </a:solidFill>
              </a:rPr>
              <a:t>1952-53</a:t>
            </a:r>
          </a:p>
        </p:txBody>
      </p:sp>
      <p:cxnSp>
        <p:nvCxnSpPr>
          <p:cNvPr id="2061" name="Connecteur droit avec flèche 2060">
            <a:extLst>
              <a:ext uri="{FF2B5EF4-FFF2-40B4-BE49-F238E27FC236}">
                <a16:creationId xmlns:a16="http://schemas.microsoft.com/office/drawing/2014/main" id="{C4E05E65-9FB3-FF83-B536-B05563C103F7}"/>
              </a:ext>
            </a:extLst>
          </p:cNvPr>
          <p:cNvCxnSpPr>
            <a:cxnSpLocks/>
            <a:stCxn id="2055" idx="2"/>
            <a:endCxn id="2060" idx="0"/>
          </p:cNvCxnSpPr>
          <p:nvPr/>
        </p:nvCxnSpPr>
        <p:spPr>
          <a:xfrm flipH="1">
            <a:off x="9368367" y="6207016"/>
            <a:ext cx="7417" cy="6482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62" name="Rectangle 2061">
            <a:extLst>
              <a:ext uri="{FF2B5EF4-FFF2-40B4-BE49-F238E27FC236}">
                <a16:creationId xmlns:a16="http://schemas.microsoft.com/office/drawing/2014/main" id="{815A5326-4298-5031-7DF0-EE0E22106D97}"/>
              </a:ext>
            </a:extLst>
          </p:cNvPr>
          <p:cNvSpPr/>
          <p:nvPr/>
        </p:nvSpPr>
        <p:spPr>
          <a:xfrm>
            <a:off x="10848976" y="3641257"/>
            <a:ext cx="1082465" cy="610936"/>
          </a:xfrm>
          <a:prstGeom prst="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800" dirty="0">
                <a:solidFill>
                  <a:schemeClr val="tx1"/>
                </a:solidFill>
              </a:rPr>
              <a:t>1805-67 : Wali</a:t>
            </a:r>
          </a:p>
          <a:p>
            <a:pPr algn="ctr" eaLnBrk="1" hangingPunct="1">
              <a:defRPr/>
            </a:pPr>
            <a:r>
              <a:rPr lang="fr-FR" sz="800" dirty="0">
                <a:solidFill>
                  <a:schemeClr val="tx1"/>
                </a:solidFill>
              </a:rPr>
              <a:t>1867-1914 : Khédive</a:t>
            </a:r>
          </a:p>
          <a:p>
            <a:pPr algn="ctr" eaLnBrk="1" hangingPunct="1">
              <a:defRPr/>
            </a:pPr>
            <a:r>
              <a:rPr lang="fr-FR" sz="800" dirty="0">
                <a:solidFill>
                  <a:schemeClr val="tx1"/>
                </a:solidFill>
              </a:rPr>
              <a:t>1914-22 : Sultan</a:t>
            </a:r>
          </a:p>
          <a:p>
            <a:pPr algn="ctr" eaLnBrk="1" hangingPunct="1">
              <a:defRPr/>
            </a:pPr>
            <a:r>
              <a:rPr lang="fr-FR" sz="800" dirty="0">
                <a:solidFill>
                  <a:schemeClr val="tx1"/>
                </a:solidFill>
              </a:rPr>
              <a:t>1922-53 : Roi</a:t>
            </a:r>
          </a:p>
        </p:txBody>
      </p:sp>
      <p:sp>
        <p:nvSpPr>
          <p:cNvPr id="2063" name="Ellipse 2062">
            <a:extLst>
              <a:ext uri="{FF2B5EF4-FFF2-40B4-BE49-F238E27FC236}">
                <a16:creationId xmlns:a16="http://schemas.microsoft.com/office/drawing/2014/main" id="{E77AC38B-9D7F-B090-D1F7-365027E19E5A}"/>
              </a:ext>
            </a:extLst>
          </p:cNvPr>
          <p:cNvSpPr/>
          <p:nvPr/>
        </p:nvSpPr>
        <p:spPr>
          <a:xfrm>
            <a:off x="8917883" y="3350398"/>
            <a:ext cx="160149" cy="157203"/>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810863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BA732-5A29-CF1C-595F-76C34E5E0210}"/>
            </a:ext>
          </a:extLst>
        </p:cNvPr>
        <p:cNvGrpSpPr/>
        <p:nvPr/>
      </p:nvGrpSpPr>
      <p:grpSpPr>
        <a:xfrm>
          <a:off x="0" y="0"/>
          <a:ext cx="0" cy="0"/>
          <a:chOff x="0" y="0"/>
          <a:chExt cx="0" cy="0"/>
        </a:xfrm>
      </p:grpSpPr>
      <p:pic>
        <p:nvPicPr>
          <p:cNvPr id="103" name="Image 102" descr="Une image contenant texte, carte, atlas&#10;&#10;Description générée automatiquement">
            <a:extLst>
              <a:ext uri="{FF2B5EF4-FFF2-40B4-BE49-F238E27FC236}">
                <a16:creationId xmlns:a16="http://schemas.microsoft.com/office/drawing/2014/main" id="{1F167735-FBD2-75B5-532C-7975959D36C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6131540" y="106830"/>
            <a:ext cx="5892984" cy="6644340"/>
          </a:xfrm>
          <a:prstGeom prst="rect">
            <a:avLst/>
          </a:prstGeom>
          <a:ln w="38100">
            <a:solidFill>
              <a:schemeClr val="tx1"/>
            </a:solidFill>
          </a:ln>
        </p:spPr>
      </p:pic>
      <p:sp>
        <p:nvSpPr>
          <p:cNvPr id="104" name="Ellipse 103">
            <a:extLst>
              <a:ext uri="{FF2B5EF4-FFF2-40B4-BE49-F238E27FC236}">
                <a16:creationId xmlns:a16="http://schemas.microsoft.com/office/drawing/2014/main" id="{CEBF047C-C0EB-FB12-99CD-CDC6564082A5}"/>
              </a:ext>
            </a:extLst>
          </p:cNvPr>
          <p:cNvSpPr/>
          <p:nvPr/>
        </p:nvSpPr>
        <p:spPr>
          <a:xfrm>
            <a:off x="8557140" y="1345514"/>
            <a:ext cx="160149" cy="157203"/>
          </a:xfrm>
          <a:prstGeom prst="ellipse">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a:extLst>
              <a:ext uri="{FF2B5EF4-FFF2-40B4-BE49-F238E27FC236}">
                <a16:creationId xmlns:a16="http://schemas.microsoft.com/office/drawing/2014/main" id="{F5AC4490-8C43-1B27-2C20-88502BBF07CC}"/>
              </a:ext>
            </a:extLst>
          </p:cNvPr>
          <p:cNvSpPr/>
          <p:nvPr/>
        </p:nvSpPr>
        <p:spPr>
          <a:xfrm>
            <a:off x="8879776" y="3561288"/>
            <a:ext cx="3144748" cy="318008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Rectangle 114">
            <a:extLst>
              <a:ext uri="{FF2B5EF4-FFF2-40B4-BE49-F238E27FC236}">
                <a16:creationId xmlns:a16="http://schemas.microsoft.com/office/drawing/2014/main" id="{5FF30D3E-E5F5-050E-8F89-AE2225855E99}"/>
              </a:ext>
            </a:extLst>
          </p:cNvPr>
          <p:cNvSpPr/>
          <p:nvPr/>
        </p:nvSpPr>
        <p:spPr>
          <a:xfrm>
            <a:off x="9864376" y="3655508"/>
            <a:ext cx="922268" cy="610936"/>
          </a:xfrm>
          <a:prstGeom prst="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100" b="1" dirty="0">
                <a:solidFill>
                  <a:schemeClr val="tx1"/>
                </a:solidFill>
              </a:rPr>
              <a:t>EGYPTE</a:t>
            </a:r>
          </a:p>
          <a:p>
            <a:pPr algn="ctr" eaLnBrk="1" hangingPunct="1">
              <a:defRPr/>
            </a:pPr>
            <a:r>
              <a:rPr lang="fr-FR" sz="1100" b="1" dirty="0">
                <a:solidFill>
                  <a:schemeClr val="tx1"/>
                </a:solidFill>
              </a:rPr>
              <a:t>Mehmet Ali</a:t>
            </a:r>
          </a:p>
          <a:p>
            <a:pPr algn="ctr" eaLnBrk="1" hangingPunct="1">
              <a:defRPr/>
            </a:pPr>
            <a:r>
              <a:rPr lang="fr-FR" sz="1100" dirty="0">
                <a:solidFill>
                  <a:schemeClr val="tx1"/>
                </a:solidFill>
              </a:rPr>
              <a:t>1805-1953</a:t>
            </a:r>
          </a:p>
        </p:txBody>
      </p:sp>
      <p:sp>
        <p:nvSpPr>
          <p:cNvPr id="116" name="Rectangle 115">
            <a:extLst>
              <a:ext uri="{FF2B5EF4-FFF2-40B4-BE49-F238E27FC236}">
                <a16:creationId xmlns:a16="http://schemas.microsoft.com/office/drawing/2014/main" id="{73593FCE-0C00-FB67-7B71-A8C86FFA54BA}"/>
              </a:ext>
            </a:extLst>
          </p:cNvPr>
          <p:cNvSpPr/>
          <p:nvPr/>
        </p:nvSpPr>
        <p:spPr>
          <a:xfrm>
            <a:off x="9856960" y="4379906"/>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Ibrahim</a:t>
            </a:r>
          </a:p>
          <a:p>
            <a:pPr algn="ctr">
              <a:defRPr/>
            </a:pPr>
            <a:r>
              <a:rPr lang="fr-FR" sz="900" dirty="0">
                <a:solidFill>
                  <a:schemeClr val="tx1"/>
                </a:solidFill>
              </a:rPr>
              <a:t>1848</a:t>
            </a:r>
            <a:endParaRPr lang="fr-FR" sz="1000" dirty="0">
              <a:solidFill>
                <a:schemeClr val="tx1"/>
              </a:solidFill>
            </a:endParaRPr>
          </a:p>
        </p:txBody>
      </p:sp>
      <p:sp>
        <p:nvSpPr>
          <p:cNvPr id="117" name="Rectangle 116">
            <a:extLst>
              <a:ext uri="{FF2B5EF4-FFF2-40B4-BE49-F238E27FC236}">
                <a16:creationId xmlns:a16="http://schemas.microsoft.com/office/drawing/2014/main" id="{153772F8-2099-AC0F-A0D0-7A16BEADC4D8}"/>
              </a:ext>
            </a:extLst>
          </p:cNvPr>
          <p:cNvSpPr/>
          <p:nvPr/>
        </p:nvSpPr>
        <p:spPr>
          <a:xfrm>
            <a:off x="9864376" y="4880210"/>
            <a:ext cx="867350" cy="394155"/>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Ismaïl</a:t>
            </a:r>
          </a:p>
          <a:p>
            <a:pPr algn="ctr">
              <a:defRPr/>
            </a:pPr>
            <a:r>
              <a:rPr lang="fr-FR" sz="900" dirty="0">
                <a:solidFill>
                  <a:schemeClr val="tx1"/>
                </a:solidFill>
              </a:rPr>
              <a:t>1863-79</a:t>
            </a:r>
          </a:p>
        </p:txBody>
      </p:sp>
      <p:cxnSp>
        <p:nvCxnSpPr>
          <p:cNvPr id="118" name="Connecteur droit avec flèche 117">
            <a:extLst>
              <a:ext uri="{FF2B5EF4-FFF2-40B4-BE49-F238E27FC236}">
                <a16:creationId xmlns:a16="http://schemas.microsoft.com/office/drawing/2014/main" id="{3863F245-037C-DDDE-B8B3-48B6F8100BB7}"/>
              </a:ext>
            </a:extLst>
          </p:cNvPr>
          <p:cNvCxnSpPr>
            <a:cxnSpLocks/>
            <a:stCxn id="116" idx="2"/>
            <a:endCxn id="117" idx="0"/>
          </p:cNvCxnSpPr>
          <p:nvPr/>
        </p:nvCxnSpPr>
        <p:spPr>
          <a:xfrm>
            <a:off x="10290635" y="4774061"/>
            <a:ext cx="7416" cy="1061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9" name="Rectangle 118">
            <a:extLst>
              <a:ext uri="{FF2B5EF4-FFF2-40B4-BE49-F238E27FC236}">
                <a16:creationId xmlns:a16="http://schemas.microsoft.com/office/drawing/2014/main" id="{031DE6CE-D3E9-A658-962B-6C1E7A47B138}"/>
              </a:ext>
            </a:extLst>
          </p:cNvPr>
          <p:cNvSpPr/>
          <p:nvPr/>
        </p:nvSpPr>
        <p:spPr>
          <a:xfrm>
            <a:off x="10779227" y="5347125"/>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Hussein Kamal</a:t>
            </a:r>
          </a:p>
          <a:p>
            <a:pPr algn="ctr">
              <a:defRPr/>
            </a:pPr>
            <a:r>
              <a:rPr lang="fr-FR" sz="900" dirty="0">
                <a:solidFill>
                  <a:schemeClr val="tx1"/>
                </a:solidFill>
              </a:rPr>
              <a:t>1914-17</a:t>
            </a:r>
          </a:p>
        </p:txBody>
      </p:sp>
      <p:sp>
        <p:nvSpPr>
          <p:cNvPr id="120" name="Rectangle 119">
            <a:extLst>
              <a:ext uri="{FF2B5EF4-FFF2-40B4-BE49-F238E27FC236}">
                <a16:creationId xmlns:a16="http://schemas.microsoft.com/office/drawing/2014/main" id="{1990683B-0281-A205-2D75-26438F21E7C6}"/>
              </a:ext>
            </a:extLst>
          </p:cNvPr>
          <p:cNvSpPr/>
          <p:nvPr/>
        </p:nvSpPr>
        <p:spPr>
          <a:xfrm>
            <a:off x="9864376" y="5347125"/>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Tawfiq</a:t>
            </a:r>
          </a:p>
          <a:p>
            <a:pPr algn="ctr">
              <a:defRPr/>
            </a:pPr>
            <a:r>
              <a:rPr lang="fr-FR" sz="800" dirty="0">
                <a:solidFill>
                  <a:schemeClr val="tx1"/>
                </a:solidFill>
              </a:rPr>
              <a:t>1879-92</a:t>
            </a:r>
            <a:endParaRPr lang="fr-FR" sz="900" dirty="0">
              <a:solidFill>
                <a:schemeClr val="tx1"/>
              </a:solidFill>
            </a:endParaRPr>
          </a:p>
        </p:txBody>
      </p:sp>
      <p:cxnSp>
        <p:nvCxnSpPr>
          <p:cNvPr id="121" name="Connecteur droit avec flèche 120">
            <a:extLst>
              <a:ext uri="{FF2B5EF4-FFF2-40B4-BE49-F238E27FC236}">
                <a16:creationId xmlns:a16="http://schemas.microsoft.com/office/drawing/2014/main" id="{0984452B-A7E0-1AF9-F5AA-D551CD1FFAFB}"/>
              </a:ext>
            </a:extLst>
          </p:cNvPr>
          <p:cNvCxnSpPr>
            <a:cxnSpLocks/>
            <a:stCxn id="117" idx="2"/>
            <a:endCxn id="120" idx="0"/>
          </p:cNvCxnSpPr>
          <p:nvPr/>
        </p:nvCxnSpPr>
        <p:spPr>
          <a:xfrm>
            <a:off x="10298051" y="5274365"/>
            <a:ext cx="0" cy="7276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2" name="Rectangle 121">
            <a:extLst>
              <a:ext uri="{FF2B5EF4-FFF2-40B4-BE49-F238E27FC236}">
                <a16:creationId xmlns:a16="http://schemas.microsoft.com/office/drawing/2014/main" id="{779A6A44-04F9-5FAE-6E36-BEACE13B8516}"/>
              </a:ext>
            </a:extLst>
          </p:cNvPr>
          <p:cNvSpPr/>
          <p:nvPr/>
        </p:nvSpPr>
        <p:spPr>
          <a:xfrm>
            <a:off x="9864376" y="5806829"/>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Abbas II</a:t>
            </a:r>
          </a:p>
          <a:p>
            <a:pPr algn="ctr">
              <a:defRPr/>
            </a:pPr>
            <a:r>
              <a:rPr lang="fr-FR" sz="800" dirty="0">
                <a:solidFill>
                  <a:schemeClr val="tx1"/>
                </a:solidFill>
              </a:rPr>
              <a:t>1892-1914</a:t>
            </a:r>
          </a:p>
        </p:txBody>
      </p:sp>
      <p:cxnSp>
        <p:nvCxnSpPr>
          <p:cNvPr id="123" name="Connecteur droit avec flèche 122">
            <a:extLst>
              <a:ext uri="{FF2B5EF4-FFF2-40B4-BE49-F238E27FC236}">
                <a16:creationId xmlns:a16="http://schemas.microsoft.com/office/drawing/2014/main" id="{F95D3E13-D09E-D2CC-8849-0FB6A314CDE2}"/>
              </a:ext>
            </a:extLst>
          </p:cNvPr>
          <p:cNvCxnSpPr>
            <a:cxnSpLocks/>
            <a:stCxn id="120" idx="2"/>
            <a:endCxn id="122" idx="0"/>
          </p:cNvCxnSpPr>
          <p:nvPr/>
        </p:nvCxnSpPr>
        <p:spPr>
          <a:xfrm>
            <a:off x="10298051" y="5741280"/>
            <a:ext cx="0" cy="655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4" name="Connecteur : en angle 123">
            <a:extLst>
              <a:ext uri="{FF2B5EF4-FFF2-40B4-BE49-F238E27FC236}">
                <a16:creationId xmlns:a16="http://schemas.microsoft.com/office/drawing/2014/main" id="{56BA48C9-3A8C-22FF-B5F0-1202CFBCD08F}"/>
              </a:ext>
            </a:extLst>
          </p:cNvPr>
          <p:cNvCxnSpPr>
            <a:cxnSpLocks/>
            <a:stCxn id="117" idx="2"/>
            <a:endCxn id="125" idx="0"/>
          </p:cNvCxnSpPr>
          <p:nvPr/>
        </p:nvCxnSpPr>
        <p:spPr>
          <a:xfrm rot="5400000">
            <a:off x="9800869" y="4856697"/>
            <a:ext cx="79515" cy="91485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5" name="Rectangle 124">
            <a:extLst>
              <a:ext uri="{FF2B5EF4-FFF2-40B4-BE49-F238E27FC236}">
                <a16:creationId xmlns:a16="http://schemas.microsoft.com/office/drawing/2014/main" id="{5CECBF55-B49D-979B-2084-885143F1A395}"/>
              </a:ext>
            </a:extLst>
          </p:cNvPr>
          <p:cNvSpPr/>
          <p:nvPr/>
        </p:nvSpPr>
        <p:spPr>
          <a:xfrm>
            <a:off x="8949525" y="5353880"/>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Fouad 1</a:t>
            </a:r>
            <a:r>
              <a:rPr lang="fr-FR" sz="800" baseline="30000" dirty="0">
                <a:solidFill>
                  <a:schemeClr val="tx1"/>
                </a:solidFill>
              </a:rPr>
              <a:t>er</a:t>
            </a:r>
            <a:r>
              <a:rPr lang="fr-FR" sz="800" dirty="0">
                <a:solidFill>
                  <a:schemeClr val="tx1"/>
                </a:solidFill>
              </a:rPr>
              <a:t> </a:t>
            </a:r>
          </a:p>
          <a:p>
            <a:pPr algn="ctr">
              <a:defRPr/>
            </a:pPr>
            <a:r>
              <a:rPr lang="fr-FR" sz="800" dirty="0">
                <a:solidFill>
                  <a:schemeClr val="tx1"/>
                </a:solidFill>
              </a:rPr>
              <a:t>1917-36</a:t>
            </a:r>
          </a:p>
        </p:txBody>
      </p:sp>
      <p:sp>
        <p:nvSpPr>
          <p:cNvPr id="126" name="Rectangle 125">
            <a:extLst>
              <a:ext uri="{FF2B5EF4-FFF2-40B4-BE49-F238E27FC236}">
                <a16:creationId xmlns:a16="http://schemas.microsoft.com/office/drawing/2014/main" id="{1FE1E03E-8E75-1787-BBBF-9C0E45EEE67C}"/>
              </a:ext>
            </a:extLst>
          </p:cNvPr>
          <p:cNvSpPr/>
          <p:nvPr/>
        </p:nvSpPr>
        <p:spPr>
          <a:xfrm>
            <a:off x="8934693" y="4379906"/>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err="1">
                <a:solidFill>
                  <a:schemeClr val="tx1"/>
                </a:solidFill>
              </a:rPr>
              <a:t>Toussoune</a:t>
            </a:r>
            <a:endParaRPr lang="fr-FR" sz="900" dirty="0">
              <a:solidFill>
                <a:schemeClr val="tx1"/>
              </a:solidFill>
            </a:endParaRPr>
          </a:p>
        </p:txBody>
      </p:sp>
      <p:sp>
        <p:nvSpPr>
          <p:cNvPr id="127" name="Rectangle 126">
            <a:extLst>
              <a:ext uri="{FF2B5EF4-FFF2-40B4-BE49-F238E27FC236}">
                <a16:creationId xmlns:a16="http://schemas.microsoft.com/office/drawing/2014/main" id="{34F8106D-18CA-E4FC-7878-4293A9D83C7A}"/>
              </a:ext>
            </a:extLst>
          </p:cNvPr>
          <p:cNvSpPr/>
          <p:nvPr/>
        </p:nvSpPr>
        <p:spPr>
          <a:xfrm>
            <a:off x="8934693" y="3864793"/>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Mehmet Ali</a:t>
            </a:r>
          </a:p>
          <a:p>
            <a:pPr algn="ctr">
              <a:defRPr/>
            </a:pPr>
            <a:r>
              <a:rPr lang="fr-FR" sz="800" dirty="0">
                <a:solidFill>
                  <a:schemeClr val="tx1"/>
                </a:solidFill>
              </a:rPr>
              <a:t>1805-48</a:t>
            </a:r>
            <a:endParaRPr lang="fr-FR" sz="900" dirty="0">
              <a:solidFill>
                <a:schemeClr val="tx1"/>
              </a:solidFill>
            </a:endParaRPr>
          </a:p>
        </p:txBody>
      </p:sp>
      <p:cxnSp>
        <p:nvCxnSpPr>
          <p:cNvPr id="2048" name="Connecteur : en angle 2047">
            <a:extLst>
              <a:ext uri="{FF2B5EF4-FFF2-40B4-BE49-F238E27FC236}">
                <a16:creationId xmlns:a16="http://schemas.microsoft.com/office/drawing/2014/main" id="{53BA34B1-46EE-F75A-11A4-4B350E42852B}"/>
              </a:ext>
            </a:extLst>
          </p:cNvPr>
          <p:cNvCxnSpPr>
            <a:cxnSpLocks/>
            <a:stCxn id="127" idx="2"/>
            <a:endCxn id="116" idx="0"/>
          </p:cNvCxnSpPr>
          <p:nvPr/>
        </p:nvCxnSpPr>
        <p:spPr>
          <a:xfrm rot="16200000" flipH="1">
            <a:off x="9769022" y="3858293"/>
            <a:ext cx="120958" cy="92226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49" name="Connecteur droit avec flèche 2048">
            <a:extLst>
              <a:ext uri="{FF2B5EF4-FFF2-40B4-BE49-F238E27FC236}">
                <a16:creationId xmlns:a16="http://schemas.microsoft.com/office/drawing/2014/main" id="{344D58B1-F085-A3FA-18CE-DC4A1D705882}"/>
              </a:ext>
            </a:extLst>
          </p:cNvPr>
          <p:cNvCxnSpPr>
            <a:cxnSpLocks/>
            <a:stCxn id="127" idx="2"/>
            <a:endCxn id="126" idx="0"/>
          </p:cNvCxnSpPr>
          <p:nvPr/>
        </p:nvCxnSpPr>
        <p:spPr>
          <a:xfrm>
            <a:off x="9368368" y="4258948"/>
            <a:ext cx="0" cy="12095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1" name="Rectangle 2050">
            <a:extLst>
              <a:ext uri="{FF2B5EF4-FFF2-40B4-BE49-F238E27FC236}">
                <a16:creationId xmlns:a16="http://schemas.microsoft.com/office/drawing/2014/main" id="{19BB28D1-D367-4C58-3052-08B9320AC408}"/>
              </a:ext>
            </a:extLst>
          </p:cNvPr>
          <p:cNvSpPr/>
          <p:nvPr/>
        </p:nvSpPr>
        <p:spPr>
          <a:xfrm>
            <a:off x="8949525" y="4880209"/>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Abbas 1</a:t>
            </a:r>
            <a:r>
              <a:rPr lang="fr-FR" sz="900" baseline="30000" dirty="0">
                <a:solidFill>
                  <a:schemeClr val="tx1"/>
                </a:solidFill>
              </a:rPr>
              <a:t>er</a:t>
            </a:r>
            <a:r>
              <a:rPr lang="fr-FR" sz="900" dirty="0">
                <a:solidFill>
                  <a:schemeClr val="tx1"/>
                </a:solidFill>
              </a:rPr>
              <a:t> </a:t>
            </a:r>
          </a:p>
          <a:p>
            <a:pPr algn="ctr">
              <a:defRPr/>
            </a:pPr>
            <a:r>
              <a:rPr lang="fr-FR" sz="900" dirty="0">
                <a:solidFill>
                  <a:schemeClr val="tx1"/>
                </a:solidFill>
              </a:rPr>
              <a:t>1848-54 </a:t>
            </a:r>
          </a:p>
        </p:txBody>
      </p:sp>
      <p:cxnSp>
        <p:nvCxnSpPr>
          <p:cNvPr id="2053" name="Connecteur droit avec flèche 2052">
            <a:extLst>
              <a:ext uri="{FF2B5EF4-FFF2-40B4-BE49-F238E27FC236}">
                <a16:creationId xmlns:a16="http://schemas.microsoft.com/office/drawing/2014/main" id="{57BCCB9F-C194-12F3-AE89-78C10A06E531}"/>
              </a:ext>
            </a:extLst>
          </p:cNvPr>
          <p:cNvCxnSpPr>
            <a:cxnSpLocks/>
            <a:stCxn id="126" idx="2"/>
            <a:endCxn id="2051" idx="0"/>
          </p:cNvCxnSpPr>
          <p:nvPr/>
        </p:nvCxnSpPr>
        <p:spPr>
          <a:xfrm>
            <a:off x="9368368" y="4774061"/>
            <a:ext cx="14832" cy="10614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5" name="Rectangle 2054">
            <a:extLst>
              <a:ext uri="{FF2B5EF4-FFF2-40B4-BE49-F238E27FC236}">
                <a16:creationId xmlns:a16="http://schemas.microsoft.com/office/drawing/2014/main" id="{BAB4E89E-03D6-503C-1533-0293A714D0D1}"/>
              </a:ext>
            </a:extLst>
          </p:cNvPr>
          <p:cNvSpPr/>
          <p:nvPr/>
        </p:nvSpPr>
        <p:spPr>
          <a:xfrm>
            <a:off x="8942109" y="5812861"/>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Farouk</a:t>
            </a:r>
          </a:p>
          <a:p>
            <a:pPr algn="ctr">
              <a:defRPr/>
            </a:pPr>
            <a:r>
              <a:rPr lang="fr-FR" sz="800" dirty="0">
                <a:solidFill>
                  <a:schemeClr val="tx1"/>
                </a:solidFill>
              </a:rPr>
              <a:t>1936-52</a:t>
            </a:r>
          </a:p>
        </p:txBody>
      </p:sp>
      <p:cxnSp>
        <p:nvCxnSpPr>
          <p:cNvPr id="2056" name="Connecteur droit avec flèche 2055">
            <a:extLst>
              <a:ext uri="{FF2B5EF4-FFF2-40B4-BE49-F238E27FC236}">
                <a16:creationId xmlns:a16="http://schemas.microsoft.com/office/drawing/2014/main" id="{A5007592-E4C6-9778-7748-8E56EE442058}"/>
              </a:ext>
            </a:extLst>
          </p:cNvPr>
          <p:cNvCxnSpPr>
            <a:cxnSpLocks/>
            <a:stCxn id="125" idx="2"/>
            <a:endCxn id="2055" idx="0"/>
          </p:cNvCxnSpPr>
          <p:nvPr/>
        </p:nvCxnSpPr>
        <p:spPr>
          <a:xfrm flipH="1">
            <a:off x="9375784" y="5748035"/>
            <a:ext cx="7416" cy="6482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7" name="Rectangle 2056">
            <a:extLst>
              <a:ext uri="{FF2B5EF4-FFF2-40B4-BE49-F238E27FC236}">
                <a16:creationId xmlns:a16="http://schemas.microsoft.com/office/drawing/2014/main" id="{5E9A4C1E-F45E-9900-E6DE-0777CFC11CC3}"/>
              </a:ext>
            </a:extLst>
          </p:cNvPr>
          <p:cNvSpPr/>
          <p:nvPr/>
        </p:nvSpPr>
        <p:spPr>
          <a:xfrm>
            <a:off x="10779227" y="4390050"/>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dirty="0">
                <a:solidFill>
                  <a:schemeClr val="tx1"/>
                </a:solidFill>
              </a:rPr>
              <a:t>Mohamed Saïd</a:t>
            </a:r>
          </a:p>
          <a:p>
            <a:pPr algn="ctr">
              <a:defRPr/>
            </a:pPr>
            <a:r>
              <a:rPr lang="fr-FR" sz="900" dirty="0">
                <a:solidFill>
                  <a:schemeClr val="tx1"/>
                </a:solidFill>
              </a:rPr>
              <a:t>1854-63</a:t>
            </a:r>
            <a:endParaRPr lang="fr-FR" sz="1000" dirty="0">
              <a:solidFill>
                <a:schemeClr val="tx1"/>
              </a:solidFill>
            </a:endParaRPr>
          </a:p>
        </p:txBody>
      </p:sp>
      <p:cxnSp>
        <p:nvCxnSpPr>
          <p:cNvPr id="2058" name="Connecteur : en angle 2057">
            <a:extLst>
              <a:ext uri="{FF2B5EF4-FFF2-40B4-BE49-F238E27FC236}">
                <a16:creationId xmlns:a16="http://schemas.microsoft.com/office/drawing/2014/main" id="{90940DB2-8972-DE1C-E330-7F4522A57A04}"/>
              </a:ext>
            </a:extLst>
          </p:cNvPr>
          <p:cNvCxnSpPr>
            <a:cxnSpLocks/>
            <a:stCxn id="127" idx="2"/>
            <a:endCxn id="2057" idx="0"/>
          </p:cNvCxnSpPr>
          <p:nvPr/>
        </p:nvCxnSpPr>
        <p:spPr>
          <a:xfrm rot="16200000" flipH="1">
            <a:off x="10225084" y="3402232"/>
            <a:ext cx="131102" cy="1844534"/>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59" name="Connecteur : en angle 2058">
            <a:extLst>
              <a:ext uri="{FF2B5EF4-FFF2-40B4-BE49-F238E27FC236}">
                <a16:creationId xmlns:a16="http://schemas.microsoft.com/office/drawing/2014/main" id="{CD45C3A9-CBE8-2A7E-BB24-13D2CD51528D}"/>
              </a:ext>
            </a:extLst>
          </p:cNvPr>
          <p:cNvCxnSpPr>
            <a:cxnSpLocks/>
            <a:stCxn id="117" idx="2"/>
            <a:endCxn id="119" idx="0"/>
          </p:cNvCxnSpPr>
          <p:nvPr/>
        </p:nvCxnSpPr>
        <p:spPr>
          <a:xfrm rot="16200000" flipH="1">
            <a:off x="10719096" y="4853319"/>
            <a:ext cx="72760" cy="91485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60" name="Rectangle 2059">
            <a:extLst>
              <a:ext uri="{FF2B5EF4-FFF2-40B4-BE49-F238E27FC236}">
                <a16:creationId xmlns:a16="http://schemas.microsoft.com/office/drawing/2014/main" id="{4004BAF3-D6B3-3517-A313-5DB6C6AF0F0B}"/>
              </a:ext>
            </a:extLst>
          </p:cNvPr>
          <p:cNvSpPr/>
          <p:nvPr/>
        </p:nvSpPr>
        <p:spPr>
          <a:xfrm>
            <a:off x="8934692" y="6271842"/>
            <a:ext cx="867350" cy="394155"/>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00" dirty="0">
                <a:solidFill>
                  <a:schemeClr val="tx1"/>
                </a:solidFill>
              </a:rPr>
              <a:t>Fouad II</a:t>
            </a:r>
          </a:p>
          <a:p>
            <a:pPr algn="ctr">
              <a:defRPr/>
            </a:pPr>
            <a:r>
              <a:rPr lang="fr-FR" sz="800" dirty="0">
                <a:solidFill>
                  <a:schemeClr val="tx1"/>
                </a:solidFill>
              </a:rPr>
              <a:t>1952-53</a:t>
            </a:r>
          </a:p>
        </p:txBody>
      </p:sp>
      <p:cxnSp>
        <p:nvCxnSpPr>
          <p:cNvPr id="2061" name="Connecteur droit avec flèche 2060">
            <a:extLst>
              <a:ext uri="{FF2B5EF4-FFF2-40B4-BE49-F238E27FC236}">
                <a16:creationId xmlns:a16="http://schemas.microsoft.com/office/drawing/2014/main" id="{0659D72F-5128-F093-8BF6-EAF64DEFF782}"/>
              </a:ext>
            </a:extLst>
          </p:cNvPr>
          <p:cNvCxnSpPr>
            <a:cxnSpLocks/>
            <a:stCxn id="2055" idx="2"/>
            <a:endCxn id="2060" idx="0"/>
          </p:cNvCxnSpPr>
          <p:nvPr/>
        </p:nvCxnSpPr>
        <p:spPr>
          <a:xfrm flipH="1">
            <a:off x="9368367" y="6207016"/>
            <a:ext cx="7417" cy="6482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62" name="Rectangle 2061">
            <a:extLst>
              <a:ext uri="{FF2B5EF4-FFF2-40B4-BE49-F238E27FC236}">
                <a16:creationId xmlns:a16="http://schemas.microsoft.com/office/drawing/2014/main" id="{EC5429D5-258D-1702-A7C3-E7E13253EB04}"/>
              </a:ext>
            </a:extLst>
          </p:cNvPr>
          <p:cNvSpPr/>
          <p:nvPr/>
        </p:nvSpPr>
        <p:spPr>
          <a:xfrm>
            <a:off x="10848976" y="3641257"/>
            <a:ext cx="1082465" cy="610936"/>
          </a:xfrm>
          <a:prstGeom prst="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800" dirty="0">
                <a:solidFill>
                  <a:schemeClr val="tx1"/>
                </a:solidFill>
              </a:rPr>
              <a:t>1805-67 : Wali</a:t>
            </a:r>
          </a:p>
          <a:p>
            <a:pPr algn="ctr" eaLnBrk="1" hangingPunct="1">
              <a:defRPr/>
            </a:pPr>
            <a:r>
              <a:rPr lang="fr-FR" sz="800" dirty="0">
                <a:solidFill>
                  <a:schemeClr val="tx1"/>
                </a:solidFill>
              </a:rPr>
              <a:t>1867-1914 : Khédive</a:t>
            </a:r>
          </a:p>
          <a:p>
            <a:pPr algn="ctr" eaLnBrk="1" hangingPunct="1">
              <a:defRPr/>
            </a:pPr>
            <a:r>
              <a:rPr lang="fr-FR" sz="800" dirty="0">
                <a:solidFill>
                  <a:schemeClr val="tx1"/>
                </a:solidFill>
              </a:rPr>
              <a:t>1914-22 : Sultan</a:t>
            </a:r>
          </a:p>
          <a:p>
            <a:pPr algn="ctr" eaLnBrk="1" hangingPunct="1">
              <a:defRPr/>
            </a:pPr>
            <a:r>
              <a:rPr lang="fr-FR" sz="800" dirty="0">
                <a:solidFill>
                  <a:schemeClr val="tx1"/>
                </a:solidFill>
              </a:rPr>
              <a:t>1922-53 : Roi</a:t>
            </a:r>
          </a:p>
        </p:txBody>
      </p:sp>
      <p:sp>
        <p:nvSpPr>
          <p:cNvPr id="2063" name="Ellipse 2062">
            <a:extLst>
              <a:ext uri="{FF2B5EF4-FFF2-40B4-BE49-F238E27FC236}">
                <a16:creationId xmlns:a16="http://schemas.microsoft.com/office/drawing/2014/main" id="{83A30235-0B0C-4D80-A42B-E8EA70FAE736}"/>
              </a:ext>
            </a:extLst>
          </p:cNvPr>
          <p:cNvSpPr/>
          <p:nvPr/>
        </p:nvSpPr>
        <p:spPr>
          <a:xfrm>
            <a:off x="8917883" y="3350398"/>
            <a:ext cx="160149" cy="157203"/>
          </a:xfrm>
          <a:prstGeom prst="ellipse">
            <a:avLst/>
          </a:prstGeom>
          <a:solidFill>
            <a:srgbClr val="00B0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A8A05DC3-B0C5-B1FA-DD26-F21B04A93D84}"/>
              </a:ext>
            </a:extLst>
          </p:cNvPr>
          <p:cNvSpPr/>
          <p:nvPr/>
        </p:nvSpPr>
        <p:spPr>
          <a:xfrm>
            <a:off x="78406" y="106830"/>
            <a:ext cx="6163252" cy="6324808"/>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ea typeface="Times New Roman" panose="02020603050405020304" pitchFamily="18" charset="0"/>
              </a:rPr>
              <a:t>1863-1873 : Sous le </a:t>
            </a:r>
            <a:r>
              <a:rPr lang="fr-FR" sz="1500" b="1" i="1" dirty="0">
                <a:ea typeface="Times New Roman" panose="02020603050405020304" pitchFamily="18" charset="0"/>
              </a:rPr>
              <a:t>khédive</a:t>
            </a:r>
            <a:r>
              <a:rPr lang="fr-FR" sz="1500" b="1" dirty="0">
                <a:ea typeface="Times New Roman" panose="02020603050405020304" pitchFamily="18" charset="0"/>
              </a:rPr>
              <a:t> Ismaïl, l’Egypte acquiert une quasi-indépendance ; Mais la coûteuse politique de modernisation entraine un dangereux surendettement extérieur</a:t>
            </a:r>
            <a:endParaRPr lang="fr-FR" sz="1500" dirty="0">
              <a:ea typeface="Times New Roman" panose="02020603050405020304" pitchFamily="18" charset="0"/>
            </a:endParaRPr>
          </a:p>
          <a:p>
            <a:endParaRPr lang="fr-FR" sz="1500" dirty="0">
              <a:ea typeface="Times New Roman" panose="02020603050405020304" pitchFamily="18" charset="0"/>
            </a:endParaRPr>
          </a:p>
          <a:p>
            <a:r>
              <a:rPr lang="fr-FR" sz="1500" dirty="0">
                <a:ea typeface="Times New Roman" panose="02020603050405020304" pitchFamily="18" charset="0"/>
              </a:rPr>
              <a:t>*1863 : Mort de Mohamed Saïd Pacha</a:t>
            </a:r>
          </a:p>
          <a:p>
            <a:r>
              <a:rPr lang="fr-FR" sz="1500" dirty="0">
                <a:ea typeface="Times New Roman" panose="02020603050405020304" pitchFamily="18" charset="0"/>
              </a:rPr>
              <a:t>Son neveu </a:t>
            </a:r>
            <a:r>
              <a:rPr lang="fr-FR" sz="1500" u="sng" dirty="0">
                <a:ea typeface="Times New Roman" panose="02020603050405020304" pitchFamily="18" charset="0"/>
              </a:rPr>
              <a:t>Ismaïl</a:t>
            </a:r>
            <a:r>
              <a:rPr lang="fr-FR" sz="1500" dirty="0">
                <a:ea typeface="Times New Roman" panose="02020603050405020304" pitchFamily="18" charset="0"/>
              </a:rPr>
              <a:t>, fils d’Ibrahim, lui succède ; </a:t>
            </a:r>
            <a:r>
              <a:rPr lang="fr-FR" sz="1500" b="1" dirty="0">
                <a:ea typeface="Times New Roman" panose="02020603050405020304" pitchFamily="18" charset="0"/>
              </a:rPr>
              <a:t>Deux points…</a:t>
            </a:r>
          </a:p>
          <a:p>
            <a:r>
              <a:rPr lang="fr-FR" sz="1500" dirty="0">
                <a:ea typeface="Times New Roman" panose="02020603050405020304" pitchFamily="18" charset="0"/>
              </a:rPr>
              <a:t>NB : Comme Saïd Pacha, études à Paris…</a:t>
            </a:r>
          </a:p>
          <a:p>
            <a:endParaRPr lang="fr-FR" sz="1500" dirty="0">
              <a:ea typeface="Times New Roman" panose="02020603050405020304" pitchFamily="18" charset="0"/>
            </a:endParaRPr>
          </a:p>
          <a:p>
            <a:r>
              <a:rPr lang="fr-FR" sz="1500" b="1" dirty="0">
                <a:ea typeface="Times New Roman" panose="02020603050405020304" pitchFamily="18" charset="0"/>
              </a:rPr>
              <a:t>1)</a:t>
            </a:r>
            <a:r>
              <a:rPr lang="fr-FR" sz="1500" dirty="0">
                <a:ea typeface="Times New Roman" panose="02020603050405020304" pitchFamily="18" charset="0"/>
              </a:rPr>
              <a:t> Comme son grand-père, faire de l’Egypte un Etat indépendant moderne</a:t>
            </a:r>
          </a:p>
          <a:p>
            <a:r>
              <a:rPr lang="fr-FR" sz="1500" dirty="0">
                <a:ea typeface="Times New Roman" panose="02020603050405020304" pitchFamily="18" charset="0"/>
              </a:rPr>
              <a:t>Mais plutôt que des guerres, négocier et accroitre l’autonomie de l’Egypte</a:t>
            </a:r>
          </a:p>
          <a:p>
            <a:r>
              <a:rPr lang="fr-FR" sz="1500" dirty="0">
                <a:ea typeface="Times New Roman" panose="02020603050405020304" pitchFamily="18" charset="0"/>
              </a:rPr>
              <a:t>Vis-à-vis de l’Empire ottoman déclinant ; Politique qui va s’avérer coûteuse…</a:t>
            </a:r>
          </a:p>
          <a:p>
            <a:endParaRPr lang="fr-FR" sz="1500" dirty="0">
              <a:ea typeface="Times New Roman" panose="02020603050405020304" pitchFamily="18" charset="0"/>
            </a:endParaRPr>
          </a:p>
          <a:p>
            <a:r>
              <a:rPr lang="fr-FR" sz="1500" dirty="0">
                <a:ea typeface="Times New Roman" panose="02020603050405020304" pitchFamily="18" charset="0"/>
              </a:rPr>
              <a:t>a) 1866 : Il crée un </a:t>
            </a:r>
            <a:r>
              <a:rPr lang="fr-FR" sz="1500" i="1" dirty="0" err="1">
                <a:ea typeface="Times New Roman" panose="02020603050405020304" pitchFamily="18" charset="0"/>
              </a:rPr>
              <a:t>majlis</a:t>
            </a:r>
            <a:r>
              <a:rPr lang="fr-FR" sz="1500" dirty="0">
                <a:ea typeface="Times New Roman" panose="02020603050405020304" pitchFamily="18" charset="0"/>
              </a:rPr>
              <a:t>, Conseil consultatif, élu au suffrage indirect</a:t>
            </a:r>
          </a:p>
          <a:p>
            <a:endParaRPr lang="fr-FR" sz="1500" dirty="0">
              <a:ea typeface="Times New Roman" panose="02020603050405020304" pitchFamily="18" charset="0"/>
            </a:endParaRPr>
          </a:p>
          <a:p>
            <a:r>
              <a:rPr lang="fr-FR" sz="1500" dirty="0">
                <a:ea typeface="Times New Roman" panose="02020603050405020304" pitchFamily="18" charset="0"/>
              </a:rPr>
              <a:t>b) 1863-67 : </a:t>
            </a:r>
            <a:r>
              <a:rPr lang="fr-FR" sz="1500" u="sng" dirty="0">
                <a:ea typeface="Times New Roman" panose="02020603050405020304" pitchFamily="18" charset="0"/>
              </a:rPr>
              <a:t>En échange d’un doublement du tribut annuel au sultan</a:t>
            </a:r>
          </a:p>
          <a:p>
            <a:r>
              <a:rPr lang="fr-FR" sz="1500" dirty="0">
                <a:ea typeface="Times New Roman" panose="02020603050405020304" pitchFamily="18" charset="0"/>
              </a:rPr>
              <a:t>Il obtient : Le droit de promulguer des ordonnances</a:t>
            </a:r>
          </a:p>
          <a:p>
            <a:r>
              <a:rPr lang="fr-FR" sz="1500" dirty="0">
                <a:ea typeface="Times New Roman" panose="02020603050405020304" pitchFamily="18" charset="0"/>
              </a:rPr>
              <a:t>La succession par primogéniture ; Et le titre de </a:t>
            </a:r>
            <a:r>
              <a:rPr lang="fr-FR" sz="1500" i="1" dirty="0">
                <a:ea typeface="Times New Roman" panose="02020603050405020304" pitchFamily="18" charset="0"/>
              </a:rPr>
              <a:t>khédive</a:t>
            </a:r>
            <a:r>
              <a:rPr lang="fr-FR" sz="1500" dirty="0">
                <a:ea typeface="Times New Roman" panose="02020603050405020304" pitchFamily="18" charset="0"/>
              </a:rPr>
              <a:t>, vice-roi</a:t>
            </a:r>
            <a:endParaRPr lang="fr-FR" sz="1500" i="1" dirty="0">
              <a:ea typeface="Times New Roman" panose="02020603050405020304" pitchFamily="18" charset="0"/>
            </a:endParaRPr>
          </a:p>
          <a:p>
            <a:endParaRPr lang="fr-FR" sz="1500" dirty="0">
              <a:ea typeface="Times New Roman" panose="02020603050405020304" pitchFamily="18" charset="0"/>
            </a:endParaRPr>
          </a:p>
          <a:p>
            <a:r>
              <a:rPr lang="fr-FR" sz="1500" dirty="0">
                <a:ea typeface="Times New Roman" panose="02020603050405020304" pitchFamily="18" charset="0"/>
              </a:rPr>
              <a:t>c) 1872-73 : Il acquiert le droit de contracter librement des emprunts</a:t>
            </a:r>
          </a:p>
          <a:p>
            <a:r>
              <a:rPr lang="fr-FR" sz="1500" dirty="0">
                <a:ea typeface="Times New Roman" panose="02020603050405020304" pitchFamily="18" charset="0"/>
              </a:rPr>
              <a:t>Et enfin, d’augmenter ses effectifs militaires ; </a:t>
            </a:r>
            <a:r>
              <a:rPr lang="fr-FR" sz="1500" b="1" dirty="0">
                <a:ea typeface="Times New Roman" panose="02020603050405020304" pitchFamily="18" charset="0"/>
              </a:rPr>
              <a:t>Bilan…</a:t>
            </a:r>
          </a:p>
          <a:p>
            <a:endParaRPr lang="fr-FR" sz="1500" dirty="0">
              <a:ea typeface="Times New Roman" panose="02020603050405020304" pitchFamily="18" charset="0"/>
            </a:endParaRPr>
          </a:p>
          <a:p>
            <a:r>
              <a:rPr lang="fr-FR" sz="1500" dirty="0">
                <a:ea typeface="Times New Roman" panose="02020603050405020304" pitchFamily="18" charset="0"/>
              </a:rPr>
              <a:t>*1873 : L’Egypte devient officiellement un </a:t>
            </a:r>
            <a:r>
              <a:rPr lang="fr-FR" sz="1500" i="1" dirty="0">
                <a:ea typeface="Times New Roman" panose="02020603050405020304" pitchFamily="18" charset="0"/>
              </a:rPr>
              <a:t>Etat</a:t>
            </a:r>
            <a:r>
              <a:rPr lang="fr-FR" sz="1500" dirty="0">
                <a:ea typeface="Times New Roman" panose="02020603050405020304" pitchFamily="18" charset="0"/>
              </a:rPr>
              <a:t> </a:t>
            </a:r>
          </a:p>
          <a:p>
            <a:r>
              <a:rPr lang="fr-FR" sz="1500" dirty="0">
                <a:ea typeface="Times New Roman" panose="02020603050405020304" pitchFamily="18" charset="0"/>
              </a:rPr>
              <a:t>De la suzeraineté ottomane, ne reste que le tribut annuel</a:t>
            </a:r>
          </a:p>
          <a:p>
            <a:r>
              <a:rPr lang="fr-FR" sz="1500" dirty="0">
                <a:ea typeface="Times New Roman" panose="02020603050405020304" pitchFamily="18" charset="0"/>
              </a:rPr>
              <a:t>Et l’obligation de s’aligner sur la politique extérieure turque</a:t>
            </a:r>
          </a:p>
          <a:p>
            <a:endParaRPr lang="fr-FR" sz="1500" dirty="0">
              <a:ea typeface="Times New Roman" panose="02020603050405020304" pitchFamily="18" charset="0"/>
            </a:endParaRPr>
          </a:p>
          <a:p>
            <a:r>
              <a:rPr lang="fr-FR" sz="1500" b="1" dirty="0">
                <a:ea typeface="Times New Roman" panose="02020603050405020304" pitchFamily="18" charset="0"/>
              </a:rPr>
              <a:t>2)</a:t>
            </a:r>
            <a:r>
              <a:rPr lang="fr-FR" sz="1500" dirty="0">
                <a:ea typeface="Times New Roman" panose="02020603050405020304" pitchFamily="18" charset="0"/>
              </a:rPr>
              <a:t> 1867 : Ouverture du canal de Suez</a:t>
            </a:r>
          </a:p>
          <a:p>
            <a:r>
              <a:rPr lang="fr-FR" sz="1500" dirty="0">
                <a:ea typeface="Times New Roman" panose="02020603050405020304" pitchFamily="18" charset="0"/>
              </a:rPr>
              <a:t>Le canal de Suez et la route des Indes…</a:t>
            </a:r>
          </a:p>
        </p:txBody>
      </p:sp>
    </p:spTree>
    <p:extLst>
      <p:ext uri="{BB962C8B-B14F-4D97-AF65-F5344CB8AC3E}">
        <p14:creationId xmlns:p14="http://schemas.microsoft.com/office/powerpoint/2010/main" val="7894269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5F47E-2D01-66D9-021D-315CE242F4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C0AD3BD-12E1-D62D-3A8E-78B7741D62C1}"/>
              </a:ext>
            </a:extLst>
          </p:cNvPr>
          <p:cNvSpPr/>
          <p:nvPr/>
        </p:nvSpPr>
        <p:spPr>
          <a:xfrm>
            <a:off x="86360" y="132764"/>
            <a:ext cx="3693160" cy="6093976"/>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ea typeface="Times New Roman" panose="02020603050405020304" pitchFamily="18" charset="0"/>
              </a:rPr>
              <a:t>1854-1869 : Construction du canal de Suez</a:t>
            </a:r>
          </a:p>
          <a:p>
            <a:r>
              <a:rPr lang="fr-FR" sz="1500" b="1" dirty="0">
                <a:ea typeface="Times New Roman" panose="02020603050405020304" pitchFamily="18" charset="0"/>
              </a:rPr>
              <a:t>1815-1850 : Sur la route des Indes, L’</a:t>
            </a:r>
            <a:r>
              <a:rPr lang="fr-FR" sz="1500" b="1" i="1" dirty="0">
                <a:ea typeface="Times New Roman" panose="02020603050405020304" pitchFamily="18" charset="0"/>
              </a:rPr>
              <a:t>Overland route</a:t>
            </a:r>
            <a:r>
              <a:rPr lang="fr-FR" sz="1500" b="1" dirty="0">
                <a:ea typeface="Times New Roman" panose="02020603050405020304" pitchFamily="18" charset="0"/>
              </a:rPr>
              <a:t> via l’Egypte plus courte supplante la </a:t>
            </a:r>
            <a:r>
              <a:rPr lang="fr-FR" sz="1500" b="1" i="1" dirty="0">
                <a:ea typeface="Times New Roman" panose="02020603050405020304" pitchFamily="18" charset="0"/>
              </a:rPr>
              <a:t>All-</a:t>
            </a:r>
            <a:r>
              <a:rPr lang="fr-FR" sz="1500" b="1" i="1" dirty="0" err="1">
                <a:ea typeface="Times New Roman" panose="02020603050405020304" pitchFamily="18" charset="0"/>
              </a:rPr>
              <a:t>sea</a:t>
            </a:r>
            <a:r>
              <a:rPr lang="fr-FR" sz="1500" b="1" i="1" dirty="0">
                <a:ea typeface="Times New Roman" panose="02020603050405020304" pitchFamily="18" charset="0"/>
              </a:rPr>
              <a:t> route</a:t>
            </a:r>
            <a:r>
              <a:rPr lang="fr-FR" sz="1500" b="1" dirty="0">
                <a:ea typeface="Times New Roman" panose="02020603050405020304" pitchFamily="18" charset="0"/>
              </a:rPr>
              <a:t> via le Cap</a:t>
            </a:r>
          </a:p>
          <a:p>
            <a:endParaRPr lang="fr-FR" sz="1500" dirty="0">
              <a:ea typeface="Times New Roman" panose="02020603050405020304" pitchFamily="18" charset="0"/>
            </a:endParaRPr>
          </a:p>
          <a:p>
            <a:r>
              <a:rPr lang="fr-FR" sz="1500" dirty="0">
                <a:ea typeface="Times New Roman" panose="02020603050405020304" pitchFamily="18" charset="0"/>
              </a:rPr>
              <a:t>*La route </a:t>
            </a:r>
            <a:r>
              <a:rPr lang="fr-FR" sz="1500" i="1" dirty="0">
                <a:ea typeface="Times New Roman" panose="02020603050405020304" pitchFamily="18" charset="0"/>
              </a:rPr>
              <a:t>britannique</a:t>
            </a:r>
            <a:r>
              <a:rPr lang="fr-FR" sz="1500" dirty="0">
                <a:ea typeface="Times New Roman" panose="02020603050405020304" pitchFamily="18" charset="0"/>
              </a:rPr>
              <a:t> des Indes</a:t>
            </a:r>
          </a:p>
          <a:p>
            <a:r>
              <a:rPr lang="fr-FR" sz="1500" dirty="0">
                <a:ea typeface="Times New Roman" panose="02020603050405020304" pitchFamily="18" charset="0"/>
              </a:rPr>
              <a:t>Un siècle de raccourcissements</a:t>
            </a:r>
          </a:p>
          <a:p>
            <a:r>
              <a:rPr lang="fr-FR" sz="1500" dirty="0">
                <a:ea typeface="Times New Roman" panose="02020603050405020304" pitchFamily="18" charset="0"/>
              </a:rPr>
              <a:t>En distance et en temps…</a:t>
            </a:r>
          </a:p>
          <a:p>
            <a:endParaRPr lang="fr-FR" sz="1500" dirty="0">
              <a:ea typeface="Times New Roman" panose="02020603050405020304" pitchFamily="18" charset="0"/>
            </a:endParaRPr>
          </a:p>
          <a:p>
            <a:r>
              <a:rPr lang="fr-FR" sz="1500" dirty="0">
                <a:ea typeface="Times New Roman" panose="02020603050405020304" pitchFamily="18" charset="0"/>
              </a:rPr>
              <a:t>*1815 : Londres-Calcutta uniquement</a:t>
            </a:r>
          </a:p>
          <a:p>
            <a:r>
              <a:rPr lang="fr-FR" sz="1500" dirty="0">
                <a:ea typeface="Times New Roman" panose="02020603050405020304" pitchFamily="18" charset="0"/>
              </a:rPr>
              <a:t>Par la </a:t>
            </a:r>
            <a:r>
              <a:rPr lang="fr-FR" sz="1500" i="1" dirty="0">
                <a:ea typeface="Times New Roman" panose="02020603050405020304" pitchFamily="18" charset="0"/>
              </a:rPr>
              <a:t>All-</a:t>
            </a:r>
            <a:r>
              <a:rPr lang="fr-FR" sz="1500" i="1" dirty="0" err="1">
                <a:ea typeface="Times New Roman" panose="02020603050405020304" pitchFamily="18" charset="0"/>
              </a:rPr>
              <a:t>sea</a:t>
            </a:r>
            <a:r>
              <a:rPr lang="fr-FR" sz="1500" i="1" dirty="0">
                <a:ea typeface="Times New Roman" panose="02020603050405020304" pitchFamily="18" charset="0"/>
              </a:rPr>
              <a:t> route</a:t>
            </a:r>
            <a:r>
              <a:rPr lang="fr-FR" sz="1500" dirty="0">
                <a:ea typeface="Times New Roman" panose="02020603050405020304" pitchFamily="18" charset="0"/>
              </a:rPr>
              <a:t>, </a:t>
            </a:r>
            <a:r>
              <a:rPr lang="fr-FR" sz="1500" i="1" dirty="0">
                <a:ea typeface="Times New Roman" panose="02020603050405020304" pitchFamily="18" charset="0"/>
              </a:rPr>
              <a:t>via</a:t>
            </a:r>
            <a:r>
              <a:rPr lang="fr-FR" sz="1500" dirty="0">
                <a:ea typeface="Times New Roman" panose="02020603050405020304" pitchFamily="18" charset="0"/>
              </a:rPr>
              <a:t> le Cap</a:t>
            </a:r>
          </a:p>
          <a:p>
            <a:r>
              <a:rPr lang="fr-FR" sz="1500" dirty="0">
                <a:ea typeface="Times New Roman" panose="02020603050405020304" pitchFamily="18" charset="0"/>
              </a:rPr>
              <a:t>*19 000 km ; </a:t>
            </a:r>
            <a:r>
              <a:rPr lang="fr-FR" sz="1500" b="1" dirty="0">
                <a:ea typeface="Times New Roman" panose="02020603050405020304" pitchFamily="18" charset="0"/>
              </a:rPr>
              <a:t>Cinq à huit mois</a:t>
            </a:r>
          </a:p>
          <a:p>
            <a:r>
              <a:rPr lang="fr-FR" sz="1500" u="sng" dirty="0">
                <a:ea typeface="Times New Roman" panose="02020603050405020304" pitchFamily="18" charset="0"/>
              </a:rPr>
              <a:t>Avec des voiliers</a:t>
            </a:r>
          </a:p>
          <a:p>
            <a:endParaRPr lang="fr-FR" sz="1500" dirty="0">
              <a:ea typeface="Times New Roman" panose="02020603050405020304" pitchFamily="18" charset="0"/>
            </a:endParaRPr>
          </a:p>
          <a:p>
            <a:r>
              <a:rPr lang="fr-FR" sz="1500" dirty="0">
                <a:ea typeface="Times New Roman" panose="02020603050405020304" pitchFamily="18" charset="0"/>
              </a:rPr>
              <a:t>*1830 : L’</a:t>
            </a:r>
            <a:r>
              <a:rPr lang="fr-FR" sz="1500" i="1" dirty="0">
                <a:ea typeface="Times New Roman" panose="02020603050405020304" pitchFamily="18" charset="0"/>
              </a:rPr>
              <a:t>Overland route</a:t>
            </a:r>
            <a:r>
              <a:rPr lang="fr-FR" sz="1500" dirty="0">
                <a:ea typeface="Times New Roman" panose="02020603050405020304" pitchFamily="18" charset="0"/>
              </a:rPr>
              <a:t>, </a:t>
            </a:r>
            <a:r>
              <a:rPr lang="fr-FR" sz="1500" i="1" dirty="0">
                <a:ea typeface="Times New Roman" panose="02020603050405020304" pitchFamily="18" charset="0"/>
              </a:rPr>
              <a:t>via</a:t>
            </a:r>
            <a:r>
              <a:rPr lang="fr-FR" sz="1500" dirty="0">
                <a:ea typeface="Times New Roman" panose="02020603050405020304" pitchFamily="18" charset="0"/>
              </a:rPr>
              <a:t> l’Egypte</a:t>
            </a:r>
          </a:p>
          <a:p>
            <a:r>
              <a:rPr lang="fr-FR" sz="1500" dirty="0">
                <a:ea typeface="Times New Roman" panose="02020603050405020304" pitchFamily="18" charset="0"/>
              </a:rPr>
              <a:t>*10 000 km </a:t>
            </a:r>
            <a:r>
              <a:rPr lang="fr-FR" sz="1500" u="sng" dirty="0">
                <a:ea typeface="Times New Roman" panose="02020603050405020304" pitchFamily="18" charset="0"/>
              </a:rPr>
              <a:t>avec des vapeurs</a:t>
            </a:r>
            <a:r>
              <a:rPr lang="fr-FR" sz="1500" dirty="0">
                <a:ea typeface="Times New Roman" panose="02020603050405020304" pitchFamily="18" charset="0"/>
              </a:rPr>
              <a:t> (hélice, 1839)</a:t>
            </a:r>
          </a:p>
          <a:p>
            <a:r>
              <a:rPr lang="fr-FR" sz="1500" dirty="0">
                <a:ea typeface="Times New Roman" panose="02020603050405020304" pitchFamily="18" charset="0"/>
              </a:rPr>
              <a:t>Est privilégiée pour les agents, les troupes</a:t>
            </a:r>
          </a:p>
          <a:p>
            <a:r>
              <a:rPr lang="fr-FR" sz="1500" dirty="0">
                <a:ea typeface="Times New Roman" panose="02020603050405020304" pitchFamily="18" charset="0"/>
              </a:rPr>
              <a:t>NB : 1837-39 : Perse, Egypte</a:t>
            </a:r>
          </a:p>
          <a:p>
            <a:r>
              <a:rPr lang="fr-FR" sz="1500" dirty="0">
                <a:ea typeface="Times New Roman" panose="02020603050405020304" pitchFamily="18" charset="0"/>
              </a:rPr>
              <a:t>1855 : Troupes indiennes en Crimée…</a:t>
            </a:r>
          </a:p>
          <a:p>
            <a:endParaRPr lang="fr-FR" sz="1500" dirty="0">
              <a:ea typeface="Times New Roman" panose="02020603050405020304" pitchFamily="18" charset="0"/>
            </a:endParaRPr>
          </a:p>
          <a:p>
            <a:r>
              <a:rPr lang="fr-FR" sz="1500" dirty="0">
                <a:ea typeface="Times New Roman" panose="02020603050405020304" pitchFamily="18" charset="0"/>
              </a:rPr>
              <a:t>Et le courrier…</a:t>
            </a:r>
          </a:p>
          <a:p>
            <a:r>
              <a:rPr lang="fr-FR" sz="1500" dirty="0">
                <a:ea typeface="Times New Roman" panose="02020603050405020304" pitchFamily="18" charset="0"/>
              </a:rPr>
              <a:t>*1850 : Londres-Bombay : </a:t>
            </a:r>
            <a:r>
              <a:rPr lang="fr-FR" sz="1500" b="1" dirty="0">
                <a:ea typeface="Times New Roman" panose="02020603050405020304" pitchFamily="18" charset="0"/>
              </a:rPr>
              <a:t>28 à 35 jours</a:t>
            </a:r>
          </a:p>
          <a:p>
            <a:r>
              <a:rPr lang="fr-FR" sz="1500" dirty="0">
                <a:solidFill>
                  <a:srgbClr val="FF0000"/>
                </a:solidFill>
                <a:ea typeface="Times New Roman" panose="02020603050405020304" pitchFamily="18" charset="0"/>
              </a:rPr>
              <a:t>NB : Ou le télégraphe…</a:t>
            </a:r>
          </a:p>
          <a:p>
            <a:endParaRPr lang="fr-FR" sz="1500" dirty="0">
              <a:ea typeface="Times New Roman" panose="02020603050405020304" pitchFamily="18" charset="0"/>
            </a:endParaRPr>
          </a:p>
          <a:p>
            <a:r>
              <a:rPr lang="fr-FR" sz="1500" dirty="0">
                <a:ea typeface="Times New Roman" panose="02020603050405020304" pitchFamily="18" charset="0"/>
              </a:rPr>
              <a:t>*Seul problème de l’</a:t>
            </a:r>
            <a:r>
              <a:rPr lang="fr-FR" sz="1500" i="1" dirty="0">
                <a:ea typeface="Times New Roman" panose="02020603050405020304" pitchFamily="18" charset="0"/>
              </a:rPr>
              <a:t>Overland route </a:t>
            </a:r>
          </a:p>
          <a:p>
            <a:r>
              <a:rPr lang="fr-FR" sz="1500" dirty="0">
                <a:ea typeface="Times New Roman" panose="02020603050405020304" pitchFamily="18" charset="0"/>
              </a:rPr>
              <a:t>La </a:t>
            </a:r>
            <a:r>
              <a:rPr lang="fr-FR" sz="1500" i="1" dirty="0">
                <a:ea typeface="Times New Roman" panose="02020603050405020304" pitchFamily="18" charset="0"/>
              </a:rPr>
              <a:t>rupture de charge</a:t>
            </a:r>
            <a:r>
              <a:rPr lang="fr-FR" sz="1500" dirty="0">
                <a:ea typeface="Times New Roman" panose="02020603050405020304" pitchFamily="18" charset="0"/>
              </a:rPr>
              <a:t> en Egypte…</a:t>
            </a:r>
          </a:p>
        </p:txBody>
      </p:sp>
      <p:sp>
        <p:nvSpPr>
          <p:cNvPr id="3" name="Rectangle 2">
            <a:extLst>
              <a:ext uri="{FF2B5EF4-FFF2-40B4-BE49-F238E27FC236}">
                <a16:creationId xmlns:a16="http://schemas.microsoft.com/office/drawing/2014/main" id="{195CBE2E-FEF6-CC1C-1CE7-66C7B0379456}"/>
              </a:ext>
            </a:extLst>
          </p:cNvPr>
          <p:cNvSpPr/>
          <p:nvPr/>
        </p:nvSpPr>
        <p:spPr>
          <a:xfrm>
            <a:off x="4876802" y="5368929"/>
            <a:ext cx="4937758" cy="1246495"/>
          </a:xfrm>
          <a:prstGeom prst="rect">
            <a:avLst/>
          </a:prstGeom>
          <a:solidFill>
            <a:schemeClr val="tx2">
              <a:lumMod val="20000"/>
              <a:lumOff val="80000"/>
            </a:schemeClr>
          </a:solidFill>
          <a:ln w="38100">
            <a:solidFill>
              <a:schemeClr val="tx1"/>
            </a:solidFill>
          </a:ln>
        </p:spPr>
        <p:txBody>
          <a:bodyPr wrap="square">
            <a:spAutoFit/>
          </a:bodyPr>
          <a:lstStyle/>
          <a:p>
            <a:r>
              <a:rPr lang="fr-FR" sz="1500" dirty="0">
                <a:solidFill>
                  <a:srgbClr val="FF0000"/>
                </a:solidFill>
                <a:ea typeface="Times New Roman" panose="02020603050405020304" pitchFamily="18" charset="0"/>
              </a:rPr>
              <a:t>NB : Pour le courrier, le télégraphe…</a:t>
            </a:r>
          </a:p>
          <a:p>
            <a:r>
              <a:rPr lang="fr-FR" sz="1500" dirty="0">
                <a:solidFill>
                  <a:srgbClr val="FF0000"/>
                </a:solidFill>
                <a:ea typeface="Times New Roman" panose="02020603050405020304" pitchFamily="18" charset="0"/>
              </a:rPr>
              <a:t>*1865 : Télégraphe terrestre Constantinople-Bombay</a:t>
            </a:r>
          </a:p>
          <a:p>
            <a:r>
              <a:rPr lang="fr-FR" sz="1500" dirty="0">
                <a:solidFill>
                  <a:srgbClr val="FF0000"/>
                </a:solidFill>
                <a:ea typeface="Times New Roman" panose="02020603050405020304" pitchFamily="18" charset="0"/>
              </a:rPr>
              <a:t>*</a:t>
            </a:r>
            <a:r>
              <a:rPr lang="fr-FR" sz="1500" u="sng" dirty="0">
                <a:solidFill>
                  <a:srgbClr val="FF0000"/>
                </a:solidFill>
                <a:ea typeface="Times New Roman" panose="02020603050405020304" pitchFamily="18" charset="0"/>
              </a:rPr>
              <a:t>1870 : Télégraphe sous-marin Falmouth-Bombay </a:t>
            </a:r>
            <a:r>
              <a:rPr lang="fr-FR" sz="1500" i="1" u="sng" dirty="0">
                <a:solidFill>
                  <a:srgbClr val="FF0000"/>
                </a:solidFill>
                <a:ea typeface="Times New Roman" panose="02020603050405020304" pitchFamily="18" charset="0"/>
              </a:rPr>
              <a:t>via</a:t>
            </a:r>
            <a:r>
              <a:rPr lang="fr-FR" sz="1500" u="sng" dirty="0">
                <a:solidFill>
                  <a:srgbClr val="FF0000"/>
                </a:solidFill>
                <a:ea typeface="Times New Roman" panose="02020603050405020304" pitchFamily="18" charset="0"/>
              </a:rPr>
              <a:t> Egypte</a:t>
            </a:r>
          </a:p>
          <a:p>
            <a:r>
              <a:rPr lang="fr-FR" sz="1500" u="sng" dirty="0">
                <a:solidFill>
                  <a:srgbClr val="FF0000"/>
                </a:solidFill>
                <a:ea typeface="Times New Roman" panose="02020603050405020304" pitchFamily="18" charset="0"/>
              </a:rPr>
              <a:t>Messages transmis en 5 heures en 1875</a:t>
            </a:r>
          </a:p>
          <a:p>
            <a:r>
              <a:rPr lang="fr-FR" sz="1500" dirty="0">
                <a:solidFill>
                  <a:srgbClr val="FF0000"/>
                </a:solidFill>
                <a:ea typeface="Times New Roman" panose="02020603050405020304" pitchFamily="18" charset="0"/>
              </a:rPr>
              <a:t>NB : 30 secondes en 1922</a:t>
            </a:r>
          </a:p>
        </p:txBody>
      </p:sp>
      <p:pic>
        <p:nvPicPr>
          <p:cNvPr id="5" name="Image 4">
            <a:extLst>
              <a:ext uri="{FF2B5EF4-FFF2-40B4-BE49-F238E27FC236}">
                <a16:creationId xmlns:a16="http://schemas.microsoft.com/office/drawing/2014/main" id="{63481015-C91F-5BE6-E1AF-18404285AF2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891280" y="132764"/>
            <a:ext cx="8214360" cy="4728661"/>
          </a:xfrm>
          <a:prstGeom prst="rect">
            <a:avLst/>
          </a:prstGeom>
          <a:ln w="38100">
            <a:solidFill>
              <a:schemeClr val="tx1"/>
            </a:solidFill>
          </a:ln>
        </p:spPr>
      </p:pic>
    </p:spTree>
    <p:extLst>
      <p:ext uri="{BB962C8B-B14F-4D97-AF65-F5344CB8AC3E}">
        <p14:creationId xmlns:p14="http://schemas.microsoft.com/office/powerpoint/2010/main" val="26090355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23280-6903-1DF5-BB1D-8B2D33A43D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5515476-844B-4525-CF65-B777E12DA01C}"/>
              </a:ext>
            </a:extLst>
          </p:cNvPr>
          <p:cNvSpPr/>
          <p:nvPr/>
        </p:nvSpPr>
        <p:spPr>
          <a:xfrm>
            <a:off x="86360" y="71527"/>
            <a:ext cx="3703320" cy="5863144"/>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ea typeface="Times New Roman" panose="02020603050405020304" pitchFamily="18" charset="0"/>
              </a:rPr>
              <a:t>1815-1850 : Sur la route des Indes, L’</a:t>
            </a:r>
            <a:r>
              <a:rPr lang="fr-FR" sz="1500" b="1" i="1" dirty="0">
                <a:ea typeface="Times New Roman" panose="02020603050405020304" pitchFamily="18" charset="0"/>
              </a:rPr>
              <a:t>Overland route</a:t>
            </a:r>
            <a:r>
              <a:rPr lang="fr-FR" sz="1500" b="1" dirty="0">
                <a:ea typeface="Times New Roman" panose="02020603050405020304" pitchFamily="18" charset="0"/>
              </a:rPr>
              <a:t> via l’Egypte plus courte supplante la </a:t>
            </a:r>
            <a:r>
              <a:rPr lang="fr-FR" sz="1500" b="1" i="1" dirty="0">
                <a:ea typeface="Times New Roman" panose="02020603050405020304" pitchFamily="18" charset="0"/>
              </a:rPr>
              <a:t>All-</a:t>
            </a:r>
            <a:r>
              <a:rPr lang="fr-FR" sz="1500" b="1" i="1" dirty="0" err="1">
                <a:ea typeface="Times New Roman" panose="02020603050405020304" pitchFamily="18" charset="0"/>
              </a:rPr>
              <a:t>sea</a:t>
            </a:r>
            <a:r>
              <a:rPr lang="fr-FR" sz="1500" b="1" i="1" dirty="0">
                <a:ea typeface="Times New Roman" panose="02020603050405020304" pitchFamily="18" charset="0"/>
              </a:rPr>
              <a:t> route</a:t>
            </a:r>
            <a:r>
              <a:rPr lang="fr-FR" sz="1500" b="1" dirty="0">
                <a:ea typeface="Times New Roman" panose="02020603050405020304" pitchFamily="18" charset="0"/>
              </a:rPr>
              <a:t> via le Cap</a:t>
            </a:r>
          </a:p>
          <a:p>
            <a:endParaRPr lang="fr-FR" sz="1500" dirty="0">
              <a:ea typeface="Times New Roman" panose="02020603050405020304" pitchFamily="18" charset="0"/>
            </a:endParaRPr>
          </a:p>
          <a:p>
            <a:r>
              <a:rPr lang="fr-FR" sz="1500" dirty="0">
                <a:ea typeface="Times New Roman" panose="02020603050405020304" pitchFamily="18" charset="0"/>
              </a:rPr>
              <a:t>*1837 : Mehmet Ali fait creuser</a:t>
            </a:r>
          </a:p>
          <a:p>
            <a:r>
              <a:rPr lang="fr-FR" sz="1500" dirty="0">
                <a:ea typeface="Times New Roman" panose="02020603050405020304" pitchFamily="18" charset="0"/>
              </a:rPr>
              <a:t>Le canal </a:t>
            </a:r>
            <a:r>
              <a:rPr lang="fr-FR" sz="1500" dirty="0" err="1">
                <a:ea typeface="Times New Roman" panose="02020603050405020304" pitchFamily="18" charset="0"/>
              </a:rPr>
              <a:t>Mahmoudieh</a:t>
            </a:r>
            <a:r>
              <a:rPr lang="fr-FR" sz="1500" dirty="0">
                <a:ea typeface="Times New Roman" panose="02020603050405020304" pitchFamily="18" charset="0"/>
              </a:rPr>
              <a:t> Alexandrie-Le Caire</a:t>
            </a:r>
          </a:p>
          <a:p>
            <a:endParaRPr lang="fr-FR" sz="1500" dirty="0">
              <a:ea typeface="Times New Roman" panose="02020603050405020304" pitchFamily="18" charset="0"/>
            </a:endParaRPr>
          </a:p>
          <a:p>
            <a:r>
              <a:rPr lang="fr-FR" sz="1500" dirty="0">
                <a:ea typeface="Times New Roman" panose="02020603050405020304" pitchFamily="18" charset="0"/>
              </a:rPr>
              <a:t>*1853 : Chemin de fer </a:t>
            </a:r>
            <a:r>
              <a:rPr lang="fr-FR" sz="1500" u="sng" dirty="0">
                <a:ea typeface="Times New Roman" panose="02020603050405020304" pitchFamily="18" charset="0"/>
              </a:rPr>
              <a:t>GB</a:t>
            </a:r>
            <a:r>
              <a:rPr lang="fr-FR" sz="1500" dirty="0">
                <a:ea typeface="Times New Roman" panose="02020603050405020304" pitchFamily="18" charset="0"/>
              </a:rPr>
              <a:t> Alexandrie-Le Caire Prolongé jusqu’à Suez en 1858</a:t>
            </a:r>
          </a:p>
          <a:p>
            <a:endParaRPr lang="fr-FR" sz="1500" dirty="0">
              <a:ea typeface="Times New Roman" panose="02020603050405020304" pitchFamily="18" charset="0"/>
            </a:endParaRPr>
          </a:p>
          <a:p>
            <a:r>
              <a:rPr lang="fr-FR" sz="1500" dirty="0">
                <a:ea typeface="Times New Roman" panose="02020603050405020304" pitchFamily="18" charset="0"/>
              </a:rPr>
              <a:t>*</a:t>
            </a:r>
            <a:r>
              <a:rPr lang="fr-FR" sz="1500" u="sng" dirty="0">
                <a:ea typeface="Times New Roman" panose="02020603050405020304" pitchFamily="18" charset="0"/>
              </a:rPr>
              <a:t>1867</a:t>
            </a:r>
            <a:r>
              <a:rPr lang="fr-FR" sz="1500" dirty="0">
                <a:ea typeface="Times New Roman" panose="02020603050405020304" pitchFamily="18" charset="0"/>
              </a:rPr>
              <a:t> : De nouvelles lignes : </a:t>
            </a:r>
            <a:r>
              <a:rPr lang="fr-FR" sz="1500" b="1" dirty="0">
                <a:ea typeface="Times New Roman" panose="02020603050405020304" pitchFamily="18" charset="0"/>
              </a:rPr>
              <a:t>1 mois…</a:t>
            </a:r>
          </a:p>
          <a:p>
            <a:r>
              <a:rPr lang="fr-FR" sz="1500" b="1" dirty="0">
                <a:ea typeface="Times New Roman" panose="02020603050405020304" pitchFamily="18" charset="0"/>
              </a:rPr>
              <a:t>- </a:t>
            </a:r>
            <a:r>
              <a:rPr lang="fr-FR" sz="1500" dirty="0">
                <a:ea typeface="Times New Roman" panose="02020603050405020304" pitchFamily="18" charset="0"/>
              </a:rPr>
              <a:t>15 jours : De Portsmouth à Alexandrie</a:t>
            </a:r>
          </a:p>
          <a:p>
            <a:r>
              <a:rPr lang="fr-FR" sz="1500" dirty="0">
                <a:ea typeface="Times New Roman" panose="02020603050405020304" pitchFamily="18" charset="0"/>
              </a:rPr>
              <a:t>- 16h d’Alexandrie à Suez</a:t>
            </a:r>
          </a:p>
          <a:p>
            <a:r>
              <a:rPr lang="fr-FR" sz="1500" dirty="0">
                <a:ea typeface="Times New Roman" panose="02020603050405020304" pitchFamily="18" charset="0"/>
              </a:rPr>
              <a:t>- 15 jours de Suez à Bombay</a:t>
            </a:r>
          </a:p>
          <a:p>
            <a:endParaRPr lang="fr-FR" sz="1500" dirty="0">
              <a:ea typeface="Times New Roman" panose="02020603050405020304" pitchFamily="18" charset="0"/>
            </a:endParaRPr>
          </a:p>
          <a:p>
            <a:r>
              <a:rPr lang="fr-FR" sz="1500" dirty="0">
                <a:ea typeface="Times New Roman" panose="02020603050405020304" pitchFamily="18" charset="0"/>
              </a:rPr>
              <a:t>*Satisfaisant pour le courrier et les passagers</a:t>
            </a:r>
          </a:p>
          <a:p>
            <a:r>
              <a:rPr lang="fr-FR" sz="1500" dirty="0">
                <a:ea typeface="Times New Roman" panose="02020603050405020304" pitchFamily="18" charset="0"/>
              </a:rPr>
              <a:t>Mais toujours pas pour les marchandises…</a:t>
            </a:r>
          </a:p>
          <a:p>
            <a:endParaRPr lang="fr-FR" sz="1500" b="1" dirty="0">
              <a:ea typeface="Times New Roman" panose="02020603050405020304" pitchFamily="18" charset="0"/>
            </a:endParaRPr>
          </a:p>
          <a:p>
            <a:r>
              <a:rPr lang="fr-FR" sz="1500" b="1" dirty="0">
                <a:ea typeface="Times New Roman" panose="02020603050405020304" pitchFamily="18" charset="0"/>
              </a:rPr>
              <a:t>*Et dans le même temps…</a:t>
            </a:r>
          </a:p>
          <a:p>
            <a:endParaRPr lang="fr-FR" sz="1500" dirty="0">
              <a:ea typeface="Times New Roman" panose="02020603050405020304" pitchFamily="18" charset="0"/>
            </a:endParaRPr>
          </a:p>
          <a:p>
            <a:r>
              <a:rPr lang="fr-FR" sz="1500" dirty="0">
                <a:ea typeface="Times New Roman" panose="02020603050405020304" pitchFamily="18" charset="0"/>
              </a:rPr>
              <a:t>*1850 : La France…</a:t>
            </a:r>
          </a:p>
          <a:p>
            <a:r>
              <a:rPr lang="fr-FR" sz="1500" dirty="0">
                <a:ea typeface="Times New Roman" panose="02020603050405020304" pitchFamily="18" charset="0"/>
              </a:rPr>
              <a:t>Fortement présente en Egypte depuis 1815…</a:t>
            </a:r>
          </a:p>
          <a:p>
            <a:endParaRPr lang="fr-FR" sz="1500" dirty="0">
              <a:ea typeface="Times New Roman" panose="02020603050405020304" pitchFamily="18" charset="0"/>
            </a:endParaRPr>
          </a:p>
          <a:p>
            <a:r>
              <a:rPr lang="fr-FR" sz="1500" dirty="0">
                <a:ea typeface="Times New Roman" panose="02020603050405020304" pitchFamily="18" charset="0"/>
              </a:rPr>
              <a:t>Lance le projet du canal de Suez</a:t>
            </a:r>
          </a:p>
          <a:p>
            <a:r>
              <a:rPr lang="fr-FR" sz="1500" dirty="0">
                <a:ea typeface="Times New Roman" panose="02020603050405020304" pitchFamily="18" charset="0"/>
              </a:rPr>
              <a:t>Soutenu par le pouvoir égyptien…</a:t>
            </a:r>
          </a:p>
        </p:txBody>
      </p:sp>
      <p:sp>
        <p:nvSpPr>
          <p:cNvPr id="2" name="Rectangle 1">
            <a:extLst>
              <a:ext uri="{FF2B5EF4-FFF2-40B4-BE49-F238E27FC236}">
                <a16:creationId xmlns:a16="http://schemas.microsoft.com/office/drawing/2014/main" id="{CE5C7010-BCA4-E96C-7DF1-CC335320463E}"/>
              </a:ext>
            </a:extLst>
          </p:cNvPr>
          <p:cNvSpPr/>
          <p:nvPr/>
        </p:nvSpPr>
        <p:spPr>
          <a:xfrm>
            <a:off x="4023360" y="5031661"/>
            <a:ext cx="6705600" cy="1015663"/>
          </a:xfrm>
          <a:prstGeom prst="rect">
            <a:avLst/>
          </a:prstGeom>
          <a:solidFill>
            <a:schemeClr val="tx2">
              <a:lumMod val="20000"/>
              <a:lumOff val="80000"/>
            </a:schemeClr>
          </a:solidFill>
          <a:ln w="38100">
            <a:solidFill>
              <a:schemeClr val="tx1"/>
            </a:solidFill>
          </a:ln>
        </p:spPr>
        <p:txBody>
          <a:bodyPr wrap="square">
            <a:spAutoFit/>
          </a:bodyPr>
          <a:lstStyle/>
          <a:p>
            <a:r>
              <a:rPr lang="fr-FR" sz="1500" dirty="0">
                <a:solidFill>
                  <a:srgbClr val="FF0000"/>
                </a:solidFill>
                <a:ea typeface="Times New Roman" panose="02020603050405020304" pitchFamily="18" charset="0"/>
              </a:rPr>
              <a:t>*Pour passagers et courrier, le train européen raccourcit le trajet jusqu’à Alexandrie</a:t>
            </a:r>
          </a:p>
          <a:p>
            <a:r>
              <a:rPr lang="fr-FR" sz="1500" dirty="0">
                <a:solidFill>
                  <a:srgbClr val="FF0000"/>
                </a:solidFill>
                <a:ea typeface="Times New Roman" panose="02020603050405020304" pitchFamily="18" charset="0"/>
              </a:rPr>
              <a:t>*1871 : Ouverture du tunnel du Fréjus et chemin de fer Calais-Brindisi</a:t>
            </a:r>
          </a:p>
          <a:p>
            <a:r>
              <a:rPr lang="fr-FR" sz="1500" dirty="0">
                <a:solidFill>
                  <a:srgbClr val="FF0000"/>
                </a:solidFill>
                <a:ea typeface="Times New Roman" panose="02020603050405020304" pitchFamily="18" charset="0"/>
              </a:rPr>
              <a:t>Réduisant le voyage d’une semaine</a:t>
            </a:r>
          </a:p>
          <a:p>
            <a:r>
              <a:rPr lang="fr-FR" sz="1500" dirty="0">
                <a:solidFill>
                  <a:srgbClr val="FF0000"/>
                </a:solidFill>
                <a:ea typeface="Times New Roman" panose="02020603050405020304" pitchFamily="18" charset="0"/>
              </a:rPr>
              <a:t>*1900 : Londres-Bombay en 15 jours</a:t>
            </a:r>
          </a:p>
        </p:txBody>
      </p:sp>
      <p:pic>
        <p:nvPicPr>
          <p:cNvPr id="3" name="Image 2">
            <a:extLst>
              <a:ext uri="{FF2B5EF4-FFF2-40B4-BE49-F238E27FC236}">
                <a16:creationId xmlns:a16="http://schemas.microsoft.com/office/drawing/2014/main" id="{3CE9C0CA-ED07-ED47-2DCC-2A02BD7CCDB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891280" y="132764"/>
            <a:ext cx="8214360" cy="4728661"/>
          </a:xfrm>
          <a:prstGeom prst="rect">
            <a:avLst/>
          </a:prstGeom>
          <a:ln w="38100">
            <a:solidFill>
              <a:schemeClr val="tx1"/>
            </a:solidFill>
          </a:ln>
        </p:spPr>
      </p:pic>
    </p:spTree>
    <p:extLst>
      <p:ext uri="{BB962C8B-B14F-4D97-AF65-F5344CB8AC3E}">
        <p14:creationId xmlns:p14="http://schemas.microsoft.com/office/powerpoint/2010/main" val="3467251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39845-B648-3AA3-4361-2D704F86C9BB}"/>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66DD29C4-0719-F19F-0488-A74BE1BA5DD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rot="16200000">
            <a:off x="7436966" y="-1117655"/>
            <a:ext cx="3419612" cy="5898344"/>
          </a:xfrm>
          <a:prstGeom prst="rect">
            <a:avLst/>
          </a:prstGeom>
          <a:ln w="38100">
            <a:solidFill>
              <a:schemeClr val="tx1"/>
            </a:solidFill>
          </a:ln>
        </p:spPr>
      </p:pic>
      <p:sp>
        <p:nvSpPr>
          <p:cNvPr id="2" name="Rectangle 1">
            <a:extLst>
              <a:ext uri="{FF2B5EF4-FFF2-40B4-BE49-F238E27FC236}">
                <a16:creationId xmlns:a16="http://schemas.microsoft.com/office/drawing/2014/main" id="{DFA975D4-6863-AEF9-966B-6A1FF8B7D827}"/>
              </a:ext>
            </a:extLst>
          </p:cNvPr>
          <p:cNvSpPr/>
          <p:nvPr/>
        </p:nvSpPr>
        <p:spPr>
          <a:xfrm>
            <a:off x="81280" y="116631"/>
            <a:ext cx="6014720" cy="6447919"/>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ea typeface="Times New Roman" panose="02020603050405020304" pitchFamily="18" charset="0"/>
              </a:rPr>
              <a:t>1854-1858 : Ferdinand de Lesseps obtient de Mohamed Saïd une concession de 99 ans et fonde la Compagnie de Suez, détenue à 44% par l’Egypte et 52% par des actionnaires français, …</a:t>
            </a:r>
          </a:p>
          <a:p>
            <a:endParaRPr lang="fr-FR" sz="1500" dirty="0">
              <a:ea typeface="Times New Roman" panose="02020603050405020304" pitchFamily="18" charset="0"/>
            </a:endParaRPr>
          </a:p>
          <a:p>
            <a:r>
              <a:rPr lang="fr-FR" sz="1500" dirty="0">
                <a:ea typeface="Times New Roman" panose="02020603050405020304" pitchFamily="18" charset="0"/>
              </a:rPr>
              <a:t>*1854 : </a:t>
            </a:r>
            <a:r>
              <a:rPr lang="fr-FR" sz="1500" u="sng" dirty="0">
                <a:ea typeface="Times New Roman" panose="02020603050405020304" pitchFamily="18" charset="0"/>
              </a:rPr>
              <a:t>Mohammed Saïd Pacha</a:t>
            </a:r>
            <a:r>
              <a:rPr lang="fr-FR" sz="1500" dirty="0">
                <a:ea typeface="Times New Roman" panose="02020603050405020304" pitchFamily="18" charset="0"/>
              </a:rPr>
              <a:t> promet une concession de 99 ans</a:t>
            </a:r>
          </a:p>
          <a:p>
            <a:r>
              <a:rPr lang="fr-FR" sz="1500" u="sng" dirty="0">
                <a:ea typeface="Times New Roman" panose="02020603050405020304" pitchFamily="18" charset="0"/>
              </a:rPr>
              <a:t>A dater de l’ouverture du canal</a:t>
            </a:r>
            <a:r>
              <a:rPr lang="fr-FR" sz="1500" dirty="0">
                <a:ea typeface="Times New Roman" panose="02020603050405020304" pitchFamily="18" charset="0"/>
              </a:rPr>
              <a:t>, au Français </a:t>
            </a:r>
            <a:r>
              <a:rPr lang="fr-FR" sz="1500" u="sng" dirty="0">
                <a:ea typeface="Times New Roman" panose="02020603050405020304" pitchFamily="18" charset="0"/>
              </a:rPr>
              <a:t>Ferdinand de Lesseps</a:t>
            </a:r>
            <a:r>
              <a:rPr lang="fr-FR" sz="1500" dirty="0">
                <a:ea typeface="Times New Roman" panose="02020603050405020304" pitchFamily="18" charset="0"/>
              </a:rPr>
              <a:t> ; Et…</a:t>
            </a:r>
            <a:endParaRPr lang="fr-FR" sz="1500" u="sng" dirty="0">
              <a:ea typeface="Times New Roman" panose="02020603050405020304" pitchFamily="18" charset="0"/>
            </a:endParaRPr>
          </a:p>
          <a:p>
            <a:r>
              <a:rPr lang="fr-FR" sz="1500" dirty="0">
                <a:ea typeface="Times New Roman" panose="02020603050405020304" pitchFamily="18" charset="0"/>
              </a:rPr>
              <a:t>*Jan. 1856 : Saïd Pacha signe l’acte de concession</a:t>
            </a:r>
          </a:p>
          <a:p>
            <a:endParaRPr lang="fr-FR" sz="1500" dirty="0">
              <a:ea typeface="Times New Roman" panose="02020603050405020304" pitchFamily="18" charset="0"/>
            </a:endParaRPr>
          </a:p>
          <a:p>
            <a:r>
              <a:rPr lang="fr-FR" sz="1500" dirty="0">
                <a:ea typeface="Times New Roman" panose="02020603050405020304" pitchFamily="18" charset="0"/>
              </a:rPr>
              <a:t>NB : </a:t>
            </a:r>
            <a:r>
              <a:rPr lang="fr-FR" sz="1500" u="sng" dirty="0">
                <a:ea typeface="Times New Roman" panose="02020603050405020304" pitchFamily="18" charset="0"/>
              </a:rPr>
              <a:t>Nécessaire contre-signature du sultan ottoman</a:t>
            </a:r>
            <a:endParaRPr lang="fr-FR" sz="1500" dirty="0">
              <a:ea typeface="Times New Roman" panose="02020603050405020304" pitchFamily="18" charset="0"/>
            </a:endParaRPr>
          </a:p>
          <a:p>
            <a:r>
              <a:rPr lang="fr-FR" sz="1500" dirty="0">
                <a:ea typeface="Times New Roman" panose="02020603050405020304" pitchFamily="18" charset="0"/>
              </a:rPr>
              <a:t>NB : </a:t>
            </a:r>
            <a:r>
              <a:rPr lang="fr-FR" sz="1500" b="1" dirty="0">
                <a:ea typeface="Times New Roman" panose="02020603050405020304" pitchFamily="18" charset="0"/>
              </a:rPr>
              <a:t>Un canal uniquement accessible aux vapeurs</a:t>
            </a:r>
            <a:r>
              <a:rPr lang="fr-FR" sz="1500" dirty="0">
                <a:ea typeface="Times New Roman" panose="02020603050405020304" pitchFamily="18" charset="0"/>
              </a:rPr>
              <a:t> ; Or…</a:t>
            </a:r>
          </a:p>
          <a:p>
            <a:r>
              <a:rPr lang="fr-FR" sz="1500" dirty="0">
                <a:ea typeface="Times New Roman" panose="02020603050405020304" pitchFamily="18" charset="0"/>
              </a:rPr>
              <a:t>Pour les marchandises, les voiliers plus performants et donc la </a:t>
            </a:r>
            <a:r>
              <a:rPr lang="fr-FR" sz="1500" i="1" dirty="0">
                <a:ea typeface="Times New Roman" panose="02020603050405020304" pitchFamily="18" charset="0"/>
              </a:rPr>
              <a:t>All-</a:t>
            </a:r>
            <a:r>
              <a:rPr lang="fr-FR" sz="1500" i="1" dirty="0" err="1">
                <a:ea typeface="Times New Roman" panose="02020603050405020304" pitchFamily="18" charset="0"/>
              </a:rPr>
              <a:t>sea</a:t>
            </a:r>
            <a:r>
              <a:rPr lang="fr-FR" sz="1500" i="1" dirty="0">
                <a:ea typeface="Times New Roman" panose="02020603050405020304" pitchFamily="18" charset="0"/>
              </a:rPr>
              <a:t> route</a:t>
            </a:r>
            <a:r>
              <a:rPr lang="fr-FR" sz="1500" dirty="0">
                <a:ea typeface="Times New Roman" panose="02020603050405020304" pitchFamily="18" charset="0"/>
              </a:rPr>
              <a:t> sont privilégiées ; 1860 : 5% de bateaux à vapeur : </a:t>
            </a:r>
            <a:r>
              <a:rPr lang="fr-FR" sz="1500" b="1" dirty="0">
                <a:ea typeface="Times New Roman" panose="02020603050405020304" pitchFamily="18" charset="0"/>
              </a:rPr>
              <a:t>Un pari sur le futur…</a:t>
            </a:r>
          </a:p>
          <a:p>
            <a:endParaRPr lang="fr-FR" sz="1500" dirty="0">
              <a:ea typeface="Times New Roman" panose="02020603050405020304" pitchFamily="18" charset="0"/>
            </a:endParaRPr>
          </a:p>
          <a:p>
            <a:r>
              <a:rPr lang="fr-FR" sz="1500" dirty="0">
                <a:ea typeface="Times New Roman" panose="02020603050405020304" pitchFamily="18" charset="0"/>
              </a:rPr>
              <a:t>*1858 : Lesseps fonde la Compagnie universelle</a:t>
            </a:r>
          </a:p>
          <a:p>
            <a:r>
              <a:rPr lang="fr-FR" sz="1500" dirty="0">
                <a:ea typeface="Times New Roman" panose="02020603050405020304" pitchFamily="18" charset="0"/>
              </a:rPr>
              <a:t>Du canal maritime de Suez ; </a:t>
            </a:r>
            <a:r>
              <a:rPr lang="fr-FR" sz="1500" b="1" dirty="0">
                <a:ea typeface="Times New Roman" panose="02020603050405020304" pitchFamily="18" charset="0"/>
              </a:rPr>
              <a:t>Deux points…</a:t>
            </a:r>
          </a:p>
          <a:p>
            <a:endParaRPr lang="fr-FR" sz="1500" dirty="0">
              <a:ea typeface="Times New Roman" panose="02020603050405020304" pitchFamily="18" charset="0"/>
            </a:endParaRPr>
          </a:p>
          <a:p>
            <a:r>
              <a:rPr lang="fr-FR" sz="1500" b="1" dirty="0">
                <a:ea typeface="Times New Roman" panose="02020603050405020304" pitchFamily="18" charset="0"/>
              </a:rPr>
              <a:t>a)</a:t>
            </a:r>
            <a:r>
              <a:rPr lang="fr-FR" sz="1500" dirty="0">
                <a:ea typeface="Times New Roman" panose="02020603050405020304" pitchFamily="18" charset="0"/>
              </a:rPr>
              <a:t> </a:t>
            </a:r>
            <a:r>
              <a:rPr lang="fr-FR" sz="1500" dirty="0"/>
              <a:t>Capital de 200 millions de </a:t>
            </a:r>
            <a:r>
              <a:rPr lang="fr-FR" sz="1500" dirty="0" err="1"/>
              <a:t>francs-or</a:t>
            </a:r>
            <a:r>
              <a:rPr lang="fr-FR" sz="1500" dirty="0"/>
              <a:t>, divisé en 400 000 actions</a:t>
            </a:r>
          </a:p>
          <a:p>
            <a:r>
              <a:rPr lang="fr-FR" sz="1500" dirty="0">
                <a:ea typeface="Times New Roman" panose="02020603050405020304" pitchFamily="18" charset="0"/>
              </a:rPr>
              <a:t>Détenu à 44% par l’Egypte (88 millions) : NB : Emprunt de 28 millions</a:t>
            </a:r>
          </a:p>
          <a:p>
            <a:r>
              <a:rPr lang="fr-FR" sz="1500" dirty="0">
                <a:ea typeface="Times New Roman" panose="02020603050405020304" pitchFamily="18" charset="0"/>
              </a:rPr>
              <a:t>Et 52% par 21 000 actionnaires français</a:t>
            </a:r>
          </a:p>
          <a:p>
            <a:endParaRPr lang="fr-FR" sz="1500" dirty="0"/>
          </a:p>
          <a:p>
            <a:r>
              <a:rPr lang="fr-FR" sz="1500" dirty="0">
                <a:solidFill>
                  <a:srgbClr val="FF0000"/>
                </a:solidFill>
              </a:rPr>
              <a:t>NB : Les États-Unis, l'Autriche et la Russie refusèrent</a:t>
            </a:r>
          </a:p>
          <a:p>
            <a:r>
              <a:rPr lang="fr-FR" sz="1500" dirty="0">
                <a:solidFill>
                  <a:srgbClr val="FF0000"/>
                </a:solidFill>
              </a:rPr>
              <a:t>De participer à la souscription</a:t>
            </a:r>
            <a:endParaRPr lang="fr-FR" sz="1500" u="sng" dirty="0">
              <a:solidFill>
                <a:srgbClr val="FF0000"/>
              </a:solidFill>
            </a:endParaRPr>
          </a:p>
          <a:p>
            <a:endParaRPr lang="fr-FR" sz="1500" dirty="0">
              <a:ea typeface="Times New Roman" panose="02020603050405020304" pitchFamily="18" charset="0"/>
            </a:endParaRPr>
          </a:p>
          <a:p>
            <a:r>
              <a:rPr lang="fr-FR" sz="1500" b="1" dirty="0">
                <a:ea typeface="Times New Roman" panose="02020603050405020304" pitchFamily="18" charset="0"/>
              </a:rPr>
              <a:t>b)</a:t>
            </a:r>
            <a:r>
              <a:rPr lang="fr-FR" sz="1500" dirty="0">
                <a:ea typeface="Times New Roman" panose="02020603050405020304" pitchFamily="18" charset="0"/>
              </a:rPr>
              <a:t> Il est prévu que les bénéfices seraient répartis</a:t>
            </a:r>
          </a:p>
          <a:p>
            <a:r>
              <a:rPr lang="fr-FR" sz="1500" dirty="0">
                <a:ea typeface="Times New Roman" panose="02020603050405020304" pitchFamily="18" charset="0"/>
              </a:rPr>
              <a:t>A raison de : 75% aux actionnaires ; 15% à l’Egypte ; 10% aux fondateurs</a:t>
            </a:r>
          </a:p>
          <a:p>
            <a:endParaRPr lang="fr-FR" sz="800" dirty="0">
              <a:ea typeface="Times New Roman" panose="02020603050405020304" pitchFamily="18" charset="0"/>
            </a:endParaRPr>
          </a:p>
          <a:p>
            <a:r>
              <a:rPr lang="fr-FR" sz="1500" dirty="0">
                <a:ea typeface="Times New Roman" panose="02020603050405020304" pitchFamily="18" charset="0"/>
              </a:rPr>
              <a:t>*1858 : La concession est signée ; La Compagnie est créée</a:t>
            </a:r>
          </a:p>
          <a:p>
            <a:r>
              <a:rPr lang="fr-FR" sz="1500" dirty="0">
                <a:ea typeface="Times New Roman" panose="02020603050405020304" pitchFamily="18" charset="0"/>
              </a:rPr>
              <a:t>Mais elle doit faire face aux obstructions des Britanniques...</a:t>
            </a:r>
          </a:p>
        </p:txBody>
      </p:sp>
    </p:spTree>
    <p:extLst>
      <p:ext uri="{BB962C8B-B14F-4D97-AF65-F5344CB8AC3E}">
        <p14:creationId xmlns:p14="http://schemas.microsoft.com/office/powerpoint/2010/main" val="38207481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97545-04E2-CEFC-E650-3D4B843C3E4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53C21AC-13EA-CA48-4705-69A11530F4B8}"/>
              </a:ext>
            </a:extLst>
          </p:cNvPr>
          <p:cNvSpPr/>
          <p:nvPr/>
        </p:nvSpPr>
        <p:spPr>
          <a:xfrm>
            <a:off x="62302" y="58846"/>
            <a:ext cx="6033698" cy="6463308"/>
          </a:xfrm>
          <a:prstGeom prst="rect">
            <a:avLst/>
          </a:prstGeom>
          <a:solidFill>
            <a:schemeClr val="tx2">
              <a:lumMod val="20000"/>
              <a:lumOff val="80000"/>
            </a:schemeClr>
          </a:solidFill>
          <a:ln w="38100">
            <a:solidFill>
              <a:schemeClr val="tx1"/>
            </a:solidFill>
          </a:ln>
        </p:spPr>
        <p:txBody>
          <a:bodyPr wrap="square">
            <a:spAutoFit/>
          </a:bodyPr>
          <a:lstStyle/>
          <a:p>
            <a:r>
              <a:rPr lang="fr-FR" sz="1600" b="1" dirty="0">
                <a:ea typeface="Times New Roman" panose="02020603050405020304" pitchFamily="18" charset="0"/>
              </a:rPr>
              <a:t>1854-1858 : … malgré les réticences des Britanniques …</a:t>
            </a:r>
          </a:p>
          <a:p>
            <a:endParaRPr lang="fr-FR" sz="1600" dirty="0">
              <a:ea typeface="Times New Roman" panose="02020603050405020304" pitchFamily="18" charset="0"/>
            </a:endParaRPr>
          </a:p>
          <a:p>
            <a:r>
              <a:rPr lang="fr-FR" sz="1600" dirty="0">
                <a:ea typeface="Times New Roman" panose="02020603050405020304" pitchFamily="18" charset="0"/>
              </a:rPr>
              <a:t>*Dès 1854 : En Angleterre, à propos du canal</a:t>
            </a:r>
          </a:p>
          <a:p>
            <a:r>
              <a:rPr lang="fr-FR" sz="1600" dirty="0">
                <a:ea typeface="Times New Roman" panose="02020603050405020304" pitchFamily="18" charset="0"/>
              </a:rPr>
              <a:t>Deux critiques du 1</a:t>
            </a:r>
            <a:r>
              <a:rPr lang="fr-FR" sz="1600" baseline="30000" dirty="0">
                <a:ea typeface="Times New Roman" panose="02020603050405020304" pitchFamily="18" charset="0"/>
              </a:rPr>
              <a:t>er</a:t>
            </a:r>
            <a:r>
              <a:rPr lang="fr-FR" sz="1600" dirty="0">
                <a:ea typeface="Times New Roman" panose="02020603050405020304" pitchFamily="18" charset="0"/>
              </a:rPr>
              <a:t> ministre </a:t>
            </a:r>
            <a:r>
              <a:rPr lang="fr-FR" sz="1600" u="sng" dirty="0">
                <a:ea typeface="Times New Roman" panose="02020603050405020304" pitchFamily="18" charset="0"/>
              </a:rPr>
              <a:t>Henry Palmerston</a:t>
            </a:r>
            <a:r>
              <a:rPr lang="fr-FR" sz="1600" dirty="0">
                <a:ea typeface="Times New Roman" panose="02020603050405020304" pitchFamily="18" charset="0"/>
              </a:rPr>
              <a:t> (1859-65)…</a:t>
            </a:r>
          </a:p>
          <a:p>
            <a:endParaRPr lang="fr-FR" sz="1600" dirty="0">
              <a:ea typeface="Times New Roman" panose="02020603050405020304" pitchFamily="18" charset="0"/>
            </a:endParaRPr>
          </a:p>
          <a:p>
            <a:r>
              <a:rPr lang="fr-FR" sz="1600" b="1" dirty="0">
                <a:ea typeface="Times New Roman" panose="02020603050405020304" pitchFamily="18" charset="0"/>
              </a:rPr>
              <a:t>a)</a:t>
            </a:r>
            <a:r>
              <a:rPr lang="fr-FR" sz="1600" dirty="0">
                <a:ea typeface="Times New Roman" panose="02020603050405020304" pitchFamily="18" charset="0"/>
              </a:rPr>
              <a:t> Bouleversement des équilibres entre les puissances maritimes</a:t>
            </a:r>
          </a:p>
          <a:p>
            <a:r>
              <a:rPr lang="fr-FR" sz="1600" dirty="0">
                <a:ea typeface="Times New Roman" panose="02020603050405020304" pitchFamily="18" charset="0"/>
              </a:rPr>
              <a:t>Et la GB perdrait sa prééminence au profit de la France</a:t>
            </a:r>
          </a:p>
          <a:p>
            <a:r>
              <a:rPr lang="fr-FR" sz="1400" dirty="0">
                <a:ea typeface="Times New Roman" panose="02020603050405020304" pitchFamily="18" charset="0"/>
              </a:rPr>
              <a:t>NB : Plus de bénéfices pour Marseille (7 500 km) et Trieste que pour Liverpool</a:t>
            </a:r>
          </a:p>
          <a:p>
            <a:endParaRPr lang="fr-FR" sz="1600" dirty="0">
              <a:ea typeface="Times New Roman" panose="02020603050405020304" pitchFamily="18" charset="0"/>
            </a:endParaRPr>
          </a:p>
          <a:p>
            <a:r>
              <a:rPr lang="fr-FR" sz="1600" b="1" dirty="0">
                <a:ea typeface="Times New Roman" panose="02020603050405020304" pitchFamily="18" charset="0"/>
              </a:rPr>
              <a:t>b)</a:t>
            </a:r>
            <a:r>
              <a:rPr lang="fr-FR" sz="1600" dirty="0">
                <a:ea typeface="Times New Roman" panose="02020603050405020304" pitchFamily="18" charset="0"/>
              </a:rPr>
              <a:t> </a:t>
            </a:r>
            <a:r>
              <a:rPr lang="fr-FR" sz="1600" b="1" dirty="0">
                <a:ea typeface="Times New Roman" panose="02020603050405020304" pitchFamily="18" charset="0"/>
              </a:rPr>
              <a:t>Obligation de contrôler l’Egypte (!)</a:t>
            </a:r>
            <a:r>
              <a:rPr lang="fr-FR" sz="1600" dirty="0">
                <a:ea typeface="Times New Roman" panose="02020603050405020304" pitchFamily="18" charset="0"/>
              </a:rPr>
              <a:t> ; 1885 : Ernest Renan dira à</a:t>
            </a:r>
          </a:p>
          <a:p>
            <a:r>
              <a:rPr lang="fr-FR" sz="1600" dirty="0">
                <a:ea typeface="Times New Roman" panose="02020603050405020304" pitchFamily="18" charset="0"/>
              </a:rPr>
              <a:t>De Lesseps : </a:t>
            </a:r>
            <a:r>
              <a:rPr lang="fr-FR" sz="1600" i="1" dirty="0">
                <a:ea typeface="Times New Roman" panose="02020603050405020304" pitchFamily="18" charset="0"/>
              </a:rPr>
              <a:t>Un seul Bosphore avait suffi jusqu’ici aux embarras du monde. Vous en avez ajouté un second. </a:t>
            </a:r>
            <a:r>
              <a:rPr lang="fr-FR" sz="1600" dirty="0">
                <a:ea typeface="Times New Roman" panose="02020603050405020304" pitchFamily="18" charset="0"/>
              </a:rPr>
              <a:t>NB : Plus problématique…</a:t>
            </a:r>
          </a:p>
          <a:p>
            <a:endParaRPr lang="fr-FR" sz="1600" dirty="0">
              <a:ea typeface="Times New Roman" panose="02020603050405020304" pitchFamily="18" charset="0"/>
            </a:endParaRPr>
          </a:p>
          <a:p>
            <a:r>
              <a:rPr lang="fr-FR" sz="1600" dirty="0">
                <a:ea typeface="Times New Roman" panose="02020603050405020304" pitchFamily="18" charset="0"/>
              </a:rPr>
              <a:t>*1859 : Palmerston : </a:t>
            </a:r>
            <a:r>
              <a:rPr lang="fr-FR" sz="1600" i="1" dirty="0">
                <a:ea typeface="Times New Roman" panose="02020603050405020304" pitchFamily="18" charset="0"/>
              </a:rPr>
              <a:t>Nous ne voulons pas de l’Egypte (sic).</a:t>
            </a:r>
          </a:p>
          <a:p>
            <a:r>
              <a:rPr lang="fr-FR" sz="1600" i="1" dirty="0">
                <a:ea typeface="Times New Roman" panose="02020603050405020304" pitchFamily="18" charset="0"/>
              </a:rPr>
              <a:t>Nous sommes comme un propriétaire terrien du nord de l’Angleterre, qui jouirait de domaines dans le sud </a:t>
            </a:r>
            <a:r>
              <a:rPr lang="fr-FR" sz="1600" dirty="0">
                <a:ea typeface="Times New Roman" panose="02020603050405020304" pitchFamily="18" charset="0"/>
              </a:rPr>
              <a:t>(Inde)</a:t>
            </a:r>
            <a:r>
              <a:rPr lang="fr-FR" sz="1600" i="1" dirty="0">
                <a:ea typeface="Times New Roman" panose="02020603050405020304" pitchFamily="18" charset="0"/>
              </a:rPr>
              <a:t>, et qui n’aurait pas besoin d’acheter toutes les auberges placées sur sa route. Il lui suffirait qu’elles soient bien tenues et bien fournies en côtelettes de mouton et en chevaux de poste.</a:t>
            </a:r>
            <a:r>
              <a:rPr lang="fr-FR" sz="1600" dirty="0">
                <a:ea typeface="Times New Roman" panose="02020603050405020304" pitchFamily="18" charset="0"/>
              </a:rPr>
              <a:t> La Question d’Orient, J. Frémeaux, p. 78 et p. 144</a:t>
            </a:r>
          </a:p>
          <a:p>
            <a:endParaRPr lang="fr-FR" sz="1600" dirty="0">
              <a:ea typeface="Times New Roman" panose="02020603050405020304" pitchFamily="18" charset="0"/>
            </a:endParaRPr>
          </a:p>
          <a:p>
            <a:r>
              <a:rPr lang="fr-FR" sz="1600" dirty="0">
                <a:ea typeface="Times New Roman" panose="02020603050405020304" pitchFamily="18" charset="0"/>
              </a:rPr>
              <a:t>*</a:t>
            </a:r>
            <a:r>
              <a:rPr lang="fr-FR" sz="1600" i="1" dirty="0">
                <a:ea typeface="Times New Roman" panose="02020603050405020304" pitchFamily="18" charset="0"/>
              </a:rPr>
              <a:t>Pas d’Egypte pour nous</a:t>
            </a:r>
            <a:r>
              <a:rPr lang="fr-FR" sz="1600" dirty="0">
                <a:ea typeface="Times New Roman" panose="02020603050405020304" pitchFamily="18" charset="0"/>
              </a:rPr>
              <a:t> ; Ni pour les autres, notamment la France…</a:t>
            </a:r>
          </a:p>
          <a:p>
            <a:r>
              <a:rPr lang="fr-FR" sz="1600" dirty="0">
                <a:ea typeface="Times New Roman" panose="02020603050405020304" pitchFamily="18" charset="0"/>
              </a:rPr>
              <a:t>Rejet des Britanniques ; Mais…</a:t>
            </a:r>
          </a:p>
          <a:p>
            <a:r>
              <a:rPr lang="fr-FR" sz="1600" dirty="0">
                <a:ea typeface="Times New Roman" panose="02020603050405020304" pitchFamily="18" charset="0"/>
              </a:rPr>
              <a:t>*1853-56 : Guerre de Crimée ; Ils font taire leur opposition ; Et…</a:t>
            </a:r>
          </a:p>
          <a:p>
            <a:endParaRPr lang="fr-FR" sz="1600" b="1" dirty="0">
              <a:ea typeface="Times New Roman" panose="02020603050405020304" pitchFamily="18" charset="0"/>
            </a:endParaRPr>
          </a:p>
          <a:p>
            <a:r>
              <a:rPr lang="fr-FR" sz="1600" b="1" dirty="0">
                <a:ea typeface="Times New Roman" panose="02020603050405020304" pitchFamily="18" charset="0"/>
              </a:rPr>
              <a:t>*1857-58 : Les travaux peuvent commencer</a:t>
            </a:r>
          </a:p>
          <a:p>
            <a:r>
              <a:rPr lang="fr-FR" sz="1600" b="1" dirty="0">
                <a:ea typeface="Times New Roman" panose="02020603050405020304" pitchFamily="18" charset="0"/>
              </a:rPr>
              <a:t>Mais les Britanniques relancent leur opposition…</a:t>
            </a:r>
            <a:endParaRPr lang="fr-FR" sz="1600" dirty="0">
              <a:ea typeface="Times New Roman" panose="02020603050405020304" pitchFamily="18" charset="0"/>
            </a:endParaRPr>
          </a:p>
        </p:txBody>
      </p:sp>
      <p:pic>
        <p:nvPicPr>
          <p:cNvPr id="6" name="Image 5">
            <a:extLst>
              <a:ext uri="{FF2B5EF4-FFF2-40B4-BE49-F238E27FC236}">
                <a16:creationId xmlns:a16="http://schemas.microsoft.com/office/drawing/2014/main" id="{3F8433E0-050C-71ED-24CD-35EF82E9D28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rot="16200000">
            <a:off x="7436966" y="-1117655"/>
            <a:ext cx="3419612" cy="5898344"/>
          </a:xfrm>
          <a:prstGeom prst="rect">
            <a:avLst/>
          </a:prstGeom>
          <a:ln w="38100">
            <a:solidFill>
              <a:schemeClr val="tx1"/>
            </a:solidFill>
          </a:ln>
        </p:spPr>
      </p:pic>
    </p:spTree>
    <p:extLst>
      <p:ext uri="{BB962C8B-B14F-4D97-AF65-F5344CB8AC3E}">
        <p14:creationId xmlns:p14="http://schemas.microsoft.com/office/powerpoint/2010/main" val="27742070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8D8D0-E879-74A6-B06D-950C59F8DCE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F1461A2-26E2-2518-4A52-664FCD081459}"/>
              </a:ext>
            </a:extLst>
          </p:cNvPr>
          <p:cNvSpPr/>
          <p:nvPr/>
        </p:nvSpPr>
        <p:spPr>
          <a:xfrm>
            <a:off x="167476" y="116631"/>
            <a:ext cx="5227483" cy="4508927"/>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ea typeface="Times New Roman" panose="02020603050405020304" pitchFamily="18" charset="0"/>
              </a:rPr>
              <a:t>1854-1858 : … qui proposent sans succès un contre-projet ferroviaire </a:t>
            </a:r>
            <a:r>
              <a:rPr lang="fr-FR" sz="1600" b="1" dirty="0">
                <a:ea typeface="Times New Roman" panose="02020603050405020304" pitchFamily="18" charset="0"/>
              </a:rPr>
              <a:t>Méditerranée-Golfe persique</a:t>
            </a:r>
            <a:endParaRPr lang="fr-FR" sz="1500" b="1" dirty="0">
              <a:ea typeface="Times New Roman" panose="02020603050405020304" pitchFamily="18" charset="0"/>
            </a:endParaRPr>
          </a:p>
          <a:p>
            <a:endParaRPr lang="fr-FR" sz="800" dirty="0">
              <a:ea typeface="Times New Roman" panose="02020603050405020304" pitchFamily="18" charset="0"/>
            </a:endParaRPr>
          </a:p>
          <a:p>
            <a:r>
              <a:rPr lang="fr-FR" sz="1500" dirty="0">
                <a:ea typeface="Times New Roman" panose="02020603050405020304" pitchFamily="18" charset="0"/>
              </a:rPr>
              <a:t>*1857-69 : La construction du canal de Suez ; </a:t>
            </a:r>
            <a:r>
              <a:rPr lang="fr-FR" sz="1500" b="1" dirty="0">
                <a:ea typeface="Times New Roman" panose="02020603050405020304" pitchFamily="18" charset="0"/>
              </a:rPr>
              <a:t>En huit temps…</a:t>
            </a:r>
          </a:p>
          <a:p>
            <a:endParaRPr lang="fr-FR" sz="1500" dirty="0">
              <a:ea typeface="Times New Roman" panose="02020603050405020304" pitchFamily="18" charset="0"/>
            </a:endParaRPr>
          </a:p>
          <a:p>
            <a:r>
              <a:rPr lang="fr-FR" sz="1500" b="1" dirty="0">
                <a:ea typeface="Times New Roman" panose="02020603050405020304" pitchFamily="18" charset="0"/>
              </a:rPr>
              <a:t>1)</a:t>
            </a:r>
            <a:r>
              <a:rPr lang="fr-FR" sz="1500" dirty="0">
                <a:ea typeface="Times New Roman" panose="02020603050405020304" pitchFamily="18" charset="0"/>
              </a:rPr>
              <a:t> 1857 : Les Britanniques reprennent leur travail de sape</a:t>
            </a:r>
          </a:p>
          <a:p>
            <a:r>
              <a:rPr lang="fr-FR" sz="1500" u="sng" dirty="0">
                <a:ea typeface="Times New Roman" panose="02020603050405020304" pitchFamily="18" charset="0"/>
              </a:rPr>
              <a:t>Palmerston</a:t>
            </a:r>
            <a:r>
              <a:rPr lang="fr-FR" sz="1500" dirty="0">
                <a:ea typeface="Times New Roman" panose="02020603050405020304" pitchFamily="18" charset="0"/>
              </a:rPr>
              <a:t> propose au sultan </a:t>
            </a:r>
            <a:r>
              <a:rPr lang="fr-FR" sz="1500" u="sng" dirty="0" err="1"/>
              <a:t>Abdülmecid</a:t>
            </a:r>
            <a:endParaRPr lang="fr-FR" sz="1500" u="sng" dirty="0"/>
          </a:p>
          <a:p>
            <a:r>
              <a:rPr lang="fr-FR" sz="1500" dirty="0">
                <a:ea typeface="Times New Roman" panose="02020603050405020304" pitchFamily="18" charset="0"/>
              </a:rPr>
              <a:t>Un contre-projet de chemin de fer Méditerranée-Golfe persique</a:t>
            </a:r>
          </a:p>
          <a:p>
            <a:r>
              <a:rPr lang="fr-FR" sz="1500" dirty="0">
                <a:ea typeface="Times New Roman" panose="02020603050405020304" pitchFamily="18" charset="0"/>
              </a:rPr>
              <a:t>NB : Londres-Karachi en 15 jours</a:t>
            </a:r>
          </a:p>
          <a:p>
            <a:r>
              <a:rPr lang="fr-FR" sz="1500" dirty="0">
                <a:ea typeface="Times New Roman" panose="02020603050405020304" pitchFamily="18" charset="0"/>
              </a:rPr>
              <a:t>*Mais rendement financier douteux et projet refusé…</a:t>
            </a:r>
          </a:p>
          <a:p>
            <a:endParaRPr lang="fr-FR" sz="1500" dirty="0">
              <a:ea typeface="Times New Roman" panose="02020603050405020304" pitchFamily="18" charset="0"/>
            </a:endParaRPr>
          </a:p>
          <a:p>
            <a:r>
              <a:rPr lang="fr-FR" sz="1500" dirty="0">
                <a:ea typeface="Times New Roman" panose="02020603050405020304" pitchFamily="18" charset="0"/>
              </a:rPr>
              <a:t>NB : 1903 : Construction du </a:t>
            </a:r>
            <a:r>
              <a:rPr lang="fr-FR" sz="1500" i="1" dirty="0" err="1">
                <a:ea typeface="Times New Roman" panose="02020603050405020304" pitchFamily="18" charset="0"/>
              </a:rPr>
              <a:t>Bagdadbahn</a:t>
            </a:r>
            <a:r>
              <a:rPr lang="fr-FR" sz="1500" dirty="0">
                <a:ea typeface="Times New Roman" panose="02020603050405020304" pitchFamily="18" charset="0"/>
              </a:rPr>
              <a:t> allemand</a:t>
            </a:r>
          </a:p>
          <a:p>
            <a:r>
              <a:rPr lang="fr-FR" sz="1500" dirty="0">
                <a:ea typeface="Times New Roman" panose="02020603050405020304" pitchFamily="18" charset="0"/>
              </a:rPr>
              <a:t>Le </a:t>
            </a:r>
            <a:r>
              <a:rPr lang="fr-FR" sz="1500" i="1" dirty="0">
                <a:ea typeface="Times New Roman" panose="02020603050405020304" pitchFamily="18" charset="0"/>
              </a:rPr>
              <a:t>BBB</a:t>
            </a:r>
            <a:r>
              <a:rPr lang="fr-FR" sz="1500" dirty="0">
                <a:ea typeface="Times New Roman" panose="02020603050405020304" pitchFamily="18" charset="0"/>
              </a:rPr>
              <a:t>, Berlin-Byzance-Bagdad</a:t>
            </a:r>
          </a:p>
          <a:p>
            <a:r>
              <a:rPr lang="fr-FR" sz="1500" dirty="0">
                <a:ea typeface="Times New Roman" panose="02020603050405020304" pitchFamily="18" charset="0"/>
              </a:rPr>
              <a:t>Et qui sera terminé par les Britanniques en 1916-18 (!)</a:t>
            </a:r>
          </a:p>
          <a:p>
            <a:endParaRPr lang="fr-FR" sz="1500" dirty="0">
              <a:ea typeface="Times New Roman" panose="02020603050405020304" pitchFamily="18" charset="0"/>
            </a:endParaRPr>
          </a:p>
          <a:p>
            <a:r>
              <a:rPr lang="fr-FR" sz="1500" b="1" dirty="0">
                <a:ea typeface="Times New Roman" panose="02020603050405020304" pitchFamily="18" charset="0"/>
              </a:rPr>
              <a:t>2)</a:t>
            </a:r>
            <a:r>
              <a:rPr lang="fr-FR" sz="1500" dirty="0">
                <a:ea typeface="Times New Roman" panose="02020603050405020304" pitchFamily="18" charset="0"/>
              </a:rPr>
              <a:t> 1858 : Palmerston remet en cause</a:t>
            </a:r>
          </a:p>
          <a:p>
            <a:r>
              <a:rPr lang="fr-FR" sz="1500" dirty="0">
                <a:ea typeface="Times New Roman" panose="02020603050405020304" pitchFamily="18" charset="0"/>
              </a:rPr>
              <a:t>La possibilité matérielle de la réalisation du canal</a:t>
            </a:r>
          </a:p>
          <a:p>
            <a:r>
              <a:rPr lang="fr-FR" sz="1500" b="1" dirty="0">
                <a:ea typeface="Times New Roman" panose="02020603050405020304" pitchFamily="18" charset="0"/>
              </a:rPr>
              <a:t>Mais malgré cela…</a:t>
            </a:r>
          </a:p>
          <a:p>
            <a:endParaRPr lang="fr-FR" sz="800" dirty="0">
              <a:ea typeface="Times New Roman" panose="02020603050405020304" pitchFamily="18" charset="0"/>
            </a:endParaRPr>
          </a:p>
          <a:p>
            <a:r>
              <a:rPr lang="fr-FR" sz="1500" dirty="0">
                <a:ea typeface="Times New Roman" panose="02020603050405020304" pitchFamily="18" charset="0"/>
              </a:rPr>
              <a:t>*1859 : Les travaux débutent…</a:t>
            </a:r>
          </a:p>
        </p:txBody>
      </p:sp>
      <p:pic>
        <p:nvPicPr>
          <p:cNvPr id="6" name="Image 5">
            <a:extLst>
              <a:ext uri="{FF2B5EF4-FFF2-40B4-BE49-F238E27FC236}">
                <a16:creationId xmlns:a16="http://schemas.microsoft.com/office/drawing/2014/main" id="{0FD43940-4447-177D-ED50-B6F88CB710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rot="5400000">
            <a:off x="5899586" y="-288733"/>
            <a:ext cx="5770987" cy="6581715"/>
          </a:xfrm>
          <a:prstGeom prst="rect">
            <a:avLst/>
          </a:prstGeom>
          <a:ln w="38100">
            <a:solidFill>
              <a:schemeClr val="tx1"/>
            </a:solidFill>
          </a:ln>
        </p:spPr>
      </p:pic>
      <p:sp>
        <p:nvSpPr>
          <p:cNvPr id="8" name="Ellipse 7">
            <a:extLst>
              <a:ext uri="{FF2B5EF4-FFF2-40B4-BE49-F238E27FC236}">
                <a16:creationId xmlns:a16="http://schemas.microsoft.com/office/drawing/2014/main" id="{79372D11-754F-352A-D9ED-750FA68BF985}"/>
              </a:ext>
            </a:extLst>
          </p:cNvPr>
          <p:cNvSpPr/>
          <p:nvPr/>
        </p:nvSpPr>
        <p:spPr>
          <a:xfrm>
            <a:off x="7091680" y="2092960"/>
            <a:ext cx="863600" cy="457200"/>
          </a:xfrm>
          <a:prstGeom prst="ellipse">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33E71765-A5C2-5947-7050-35CC4C0423D6}"/>
              </a:ext>
            </a:extLst>
          </p:cNvPr>
          <p:cNvSpPr/>
          <p:nvPr/>
        </p:nvSpPr>
        <p:spPr>
          <a:xfrm>
            <a:off x="4241518" y="2621280"/>
            <a:ext cx="302650" cy="299564"/>
          </a:xfrm>
          <a:prstGeom prst="ellipse">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164921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CB95C-9A4D-D60B-55E3-0BC049F9CF6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BB15EE2-8361-9C18-1EE9-D6777FFB117D}"/>
              </a:ext>
            </a:extLst>
          </p:cNvPr>
          <p:cNvSpPr/>
          <p:nvPr/>
        </p:nvSpPr>
        <p:spPr>
          <a:xfrm>
            <a:off x="167476" y="116631"/>
            <a:ext cx="5870981" cy="4016484"/>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ea typeface="Times New Roman" panose="02020603050405020304" pitchFamily="18" charset="0"/>
              </a:rPr>
              <a:t>1859-1863 : Début des travaux malgré les obstructions britanniques auprès du pouvoir ottoman et leurs critiques humanitaires contre la corvée imposée aux fellahs égyptiens</a:t>
            </a:r>
            <a:endParaRPr lang="fr-FR" sz="1500" dirty="0">
              <a:ea typeface="Times New Roman" panose="02020603050405020304" pitchFamily="18" charset="0"/>
            </a:endParaRPr>
          </a:p>
          <a:p>
            <a:endParaRPr lang="fr-FR" sz="1500" dirty="0">
              <a:ea typeface="Times New Roman" panose="02020603050405020304" pitchFamily="18" charset="0"/>
            </a:endParaRPr>
          </a:p>
          <a:p>
            <a:r>
              <a:rPr lang="fr-FR" sz="1500" b="1" dirty="0">
                <a:ea typeface="Times New Roman" panose="02020603050405020304" pitchFamily="18" charset="0"/>
              </a:rPr>
              <a:t>3)</a:t>
            </a:r>
            <a:r>
              <a:rPr lang="fr-FR" sz="1500" dirty="0">
                <a:ea typeface="Times New Roman" panose="02020603050405020304" pitchFamily="18" charset="0"/>
              </a:rPr>
              <a:t> Avril 1859 : Début des travaux ; Difficultés matérielles et humaines</a:t>
            </a:r>
          </a:p>
          <a:p>
            <a:r>
              <a:rPr lang="fr-FR" sz="1500" u="sng" dirty="0">
                <a:ea typeface="Times New Roman" panose="02020603050405020304" pitchFamily="18" charset="0"/>
              </a:rPr>
              <a:t>Palmerston</a:t>
            </a:r>
            <a:r>
              <a:rPr lang="fr-FR" sz="1500" dirty="0">
                <a:ea typeface="Times New Roman" panose="02020603050405020304" pitchFamily="18" charset="0"/>
              </a:rPr>
              <a:t> proteste contre les corvées imposées aux </a:t>
            </a:r>
            <a:r>
              <a:rPr lang="fr-FR" sz="1500" i="1" dirty="0">
                <a:ea typeface="Times New Roman" panose="02020603050405020304" pitchFamily="18" charset="0"/>
              </a:rPr>
              <a:t>fellahs</a:t>
            </a:r>
          </a:p>
          <a:p>
            <a:r>
              <a:rPr lang="fr-FR" sz="1500" dirty="0">
                <a:ea typeface="Times New Roman" panose="02020603050405020304" pitchFamily="18" charset="0"/>
              </a:rPr>
              <a:t>NB : 1,5 million d’Egyptiens ; 125 000 morts…</a:t>
            </a:r>
          </a:p>
          <a:p>
            <a:endParaRPr lang="fr-FR" sz="1500" dirty="0">
              <a:ea typeface="Times New Roman" panose="02020603050405020304" pitchFamily="18" charset="0"/>
            </a:endParaRPr>
          </a:p>
          <a:p>
            <a:r>
              <a:rPr lang="fr-FR" sz="1500" dirty="0">
                <a:ea typeface="Times New Roman" panose="02020603050405020304" pitchFamily="18" charset="0"/>
              </a:rPr>
              <a:t>*Et influencé par les Britanniques</a:t>
            </a:r>
          </a:p>
          <a:p>
            <a:r>
              <a:rPr lang="fr-FR" sz="1500" dirty="0">
                <a:ea typeface="Times New Roman" panose="02020603050405020304" pitchFamily="18" charset="0"/>
              </a:rPr>
              <a:t>Le sultan </a:t>
            </a:r>
            <a:r>
              <a:rPr lang="fr-FR" sz="1500" u="sng" dirty="0" err="1"/>
              <a:t>Abdülmecid</a:t>
            </a:r>
            <a:r>
              <a:rPr lang="fr-FR" sz="1500" dirty="0">
                <a:ea typeface="Times New Roman" panose="02020603050405020304" pitchFamily="18" charset="0"/>
              </a:rPr>
              <a:t> refuse de contresigner l’acte de concession</a:t>
            </a:r>
          </a:p>
          <a:p>
            <a:r>
              <a:rPr lang="fr-FR" sz="1500" b="1" dirty="0">
                <a:ea typeface="Times New Roman" panose="02020603050405020304" pitchFamily="18" charset="0"/>
              </a:rPr>
              <a:t>Mais malgré cela, les travaux continuent…</a:t>
            </a:r>
          </a:p>
          <a:p>
            <a:endParaRPr lang="fr-FR" sz="1500" dirty="0">
              <a:ea typeface="Times New Roman" panose="02020603050405020304" pitchFamily="18" charset="0"/>
            </a:endParaRPr>
          </a:p>
          <a:p>
            <a:r>
              <a:rPr lang="fr-FR" sz="1500" b="1" dirty="0">
                <a:ea typeface="Times New Roman" panose="02020603050405020304" pitchFamily="18" charset="0"/>
              </a:rPr>
              <a:t>4)</a:t>
            </a:r>
            <a:r>
              <a:rPr lang="fr-FR" sz="1500" dirty="0">
                <a:ea typeface="Times New Roman" panose="02020603050405020304" pitchFamily="18" charset="0"/>
              </a:rPr>
              <a:t> 1863 : Nouvelle tentative d’arrêt par les Britanniques et nouvel échec</a:t>
            </a:r>
          </a:p>
          <a:p>
            <a:r>
              <a:rPr lang="fr-FR" sz="1500" dirty="0">
                <a:ea typeface="Times New Roman" panose="02020603050405020304" pitchFamily="18" charset="0"/>
              </a:rPr>
              <a:t>Mais le nouveau pacha </a:t>
            </a:r>
            <a:r>
              <a:rPr lang="fr-FR" sz="1500" u="sng" dirty="0">
                <a:ea typeface="Times New Roman" panose="02020603050405020304" pitchFamily="18" charset="0"/>
              </a:rPr>
              <a:t>Ismaïl</a:t>
            </a:r>
            <a:r>
              <a:rPr lang="fr-FR" sz="1500" dirty="0">
                <a:ea typeface="Times New Roman" panose="02020603050405020304" pitchFamily="18" charset="0"/>
              </a:rPr>
              <a:t> lui-même veut rassurer les Britanniques</a:t>
            </a:r>
          </a:p>
          <a:p>
            <a:r>
              <a:rPr lang="fr-FR" sz="1500" dirty="0">
                <a:ea typeface="Times New Roman" panose="02020603050405020304" pitchFamily="18" charset="0"/>
              </a:rPr>
              <a:t>Et renégocier pour se défaire de l’emprise de la Compagnie</a:t>
            </a:r>
          </a:p>
          <a:p>
            <a:endParaRPr lang="fr-FR" sz="1500" dirty="0">
              <a:ea typeface="Times New Roman" panose="02020603050405020304" pitchFamily="18" charset="0"/>
            </a:endParaRPr>
          </a:p>
          <a:p>
            <a:r>
              <a:rPr lang="fr-FR" sz="1500" dirty="0">
                <a:ea typeface="Times New Roman" panose="02020603050405020304" pitchFamily="18" charset="0"/>
              </a:rPr>
              <a:t>*Et dans ce contexte, Napoléon III intervient…</a:t>
            </a:r>
          </a:p>
        </p:txBody>
      </p:sp>
    </p:spTree>
    <p:extLst>
      <p:ext uri="{BB962C8B-B14F-4D97-AF65-F5344CB8AC3E}">
        <p14:creationId xmlns:p14="http://schemas.microsoft.com/office/powerpoint/2010/main" val="30234471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CDA4A-1A19-09E6-645E-76D3B41061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710A08D-4AC0-A716-C802-9E07149D5206}"/>
              </a:ext>
            </a:extLst>
          </p:cNvPr>
          <p:cNvSpPr/>
          <p:nvPr/>
        </p:nvSpPr>
        <p:spPr>
          <a:xfrm>
            <a:off x="167476" y="116631"/>
            <a:ext cx="5870981" cy="4955203"/>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ea typeface="Times New Roman" panose="02020603050405020304" pitchFamily="18" charset="0"/>
              </a:rPr>
              <a:t>1864-1867 : Sous l’arbitrage de Napoléon III, Ismaïl renégocie avec la compagnie de Suez qui renonce aux corvées moyennant une forte indemnité égyptienne ; Et grâce aux machines à vapeur, les travaux se terminent rapidement</a:t>
            </a:r>
            <a:endParaRPr lang="fr-FR" sz="1500" dirty="0">
              <a:ea typeface="Times New Roman" panose="02020603050405020304" pitchFamily="18" charset="0"/>
            </a:endParaRPr>
          </a:p>
          <a:p>
            <a:endParaRPr lang="fr-FR" sz="1500" dirty="0">
              <a:ea typeface="Times New Roman" panose="02020603050405020304" pitchFamily="18" charset="0"/>
            </a:endParaRPr>
          </a:p>
          <a:p>
            <a:r>
              <a:rPr lang="fr-FR" sz="1500" b="1" dirty="0">
                <a:ea typeface="Times New Roman" panose="02020603050405020304" pitchFamily="18" charset="0"/>
              </a:rPr>
              <a:t>5)</a:t>
            </a:r>
            <a:r>
              <a:rPr lang="fr-FR" sz="1500" dirty="0">
                <a:ea typeface="Times New Roman" panose="02020603050405020304" pitchFamily="18" charset="0"/>
              </a:rPr>
              <a:t> 1864 : </a:t>
            </a:r>
            <a:r>
              <a:rPr lang="fr-FR" sz="1500" u="sng" dirty="0">
                <a:ea typeface="Times New Roman" panose="02020603050405020304" pitchFamily="18" charset="0"/>
              </a:rPr>
              <a:t>Napoléon III</a:t>
            </a:r>
            <a:r>
              <a:rPr lang="fr-FR" sz="1500" dirty="0">
                <a:ea typeface="Times New Roman" panose="02020603050405020304" pitchFamily="18" charset="0"/>
              </a:rPr>
              <a:t> propose son arbitrage…</a:t>
            </a:r>
          </a:p>
          <a:p>
            <a:endParaRPr lang="fr-FR" sz="1500" dirty="0">
              <a:ea typeface="Times New Roman" panose="02020603050405020304" pitchFamily="18" charset="0"/>
            </a:endParaRPr>
          </a:p>
          <a:p>
            <a:r>
              <a:rPr lang="fr-FR" sz="1500" dirty="0">
                <a:ea typeface="Times New Roman" panose="02020603050405020304" pitchFamily="18" charset="0"/>
              </a:rPr>
              <a:t>a) Il obtient la ratification de la Porte ; En échange…</a:t>
            </a:r>
          </a:p>
          <a:p>
            <a:endParaRPr lang="fr-FR" sz="1500" dirty="0">
              <a:ea typeface="Times New Roman" panose="02020603050405020304" pitchFamily="18" charset="0"/>
            </a:endParaRPr>
          </a:p>
          <a:p>
            <a:r>
              <a:rPr lang="fr-FR" sz="1500" dirty="0">
                <a:ea typeface="Times New Roman" panose="02020603050405020304" pitchFamily="18" charset="0"/>
              </a:rPr>
              <a:t>b) La Compagnie s’engage à n’avoir que des activités financières</a:t>
            </a:r>
          </a:p>
          <a:p>
            <a:r>
              <a:rPr lang="fr-FR" sz="1500" dirty="0">
                <a:ea typeface="Times New Roman" panose="02020603050405020304" pitchFamily="18" charset="0"/>
              </a:rPr>
              <a:t>NB : Elle abandonne les terres rendues cultivables autour du canal</a:t>
            </a:r>
          </a:p>
          <a:p>
            <a:r>
              <a:rPr lang="fr-FR" sz="1500" dirty="0">
                <a:ea typeface="Times New Roman" panose="02020603050405020304" pitchFamily="18" charset="0"/>
              </a:rPr>
              <a:t>*Les corvées sont abolies, </a:t>
            </a:r>
            <a:r>
              <a:rPr lang="fr-FR" sz="1500" u="sng" dirty="0">
                <a:ea typeface="Times New Roman" panose="02020603050405020304" pitchFamily="18" charset="0"/>
              </a:rPr>
              <a:t>moyennant une indemnité de 85 millions Payée par l’Egypte à la Compagnie</a:t>
            </a:r>
          </a:p>
          <a:p>
            <a:endParaRPr lang="fr-FR" sz="1500" u="sng" dirty="0">
              <a:ea typeface="Times New Roman" panose="02020603050405020304" pitchFamily="18" charset="0"/>
            </a:endParaRPr>
          </a:p>
          <a:p>
            <a:r>
              <a:rPr lang="fr-FR" sz="1500" dirty="0">
                <a:ea typeface="Times New Roman" panose="02020603050405020304" pitchFamily="18" charset="0"/>
              </a:rPr>
              <a:t>NB : Les </a:t>
            </a:r>
            <a:r>
              <a:rPr lang="fr-FR" sz="1500" i="1" dirty="0">
                <a:ea typeface="Times New Roman" panose="02020603050405020304" pitchFamily="18" charset="0"/>
              </a:rPr>
              <a:t>fellahs</a:t>
            </a:r>
            <a:r>
              <a:rPr lang="fr-FR" sz="1500" dirty="0">
                <a:ea typeface="Times New Roman" panose="02020603050405020304" pitchFamily="18" charset="0"/>
              </a:rPr>
              <a:t> sont remplacés par des machines à vapeur</a:t>
            </a:r>
          </a:p>
          <a:p>
            <a:r>
              <a:rPr lang="fr-FR" sz="1500" i="1" dirty="0">
                <a:ea typeface="Times New Roman" panose="02020603050405020304" pitchFamily="18" charset="0"/>
              </a:rPr>
              <a:t>Ainsi, la percée de l’isthme a commencé selon un modèle préindustriel, pour se terminer en symbole triomphant de l’entrée dans l’âge industriel</a:t>
            </a:r>
          </a:p>
          <a:p>
            <a:r>
              <a:rPr lang="fr-FR" sz="1500" dirty="0">
                <a:ea typeface="Times New Roman" panose="02020603050405020304" pitchFamily="18" charset="0"/>
              </a:rPr>
              <a:t>Les crises d’orient, Henry Laurens, p. 153</a:t>
            </a:r>
          </a:p>
          <a:p>
            <a:endParaRPr lang="fr-FR" sz="1500" dirty="0">
              <a:ea typeface="Times New Roman" panose="02020603050405020304" pitchFamily="18" charset="0"/>
            </a:endParaRPr>
          </a:p>
          <a:p>
            <a:r>
              <a:rPr lang="fr-FR" sz="1500" b="1" dirty="0">
                <a:ea typeface="Times New Roman" panose="02020603050405020304" pitchFamily="18" charset="0"/>
              </a:rPr>
              <a:t>6)</a:t>
            </a:r>
            <a:r>
              <a:rPr lang="fr-FR" sz="1500" dirty="0">
                <a:ea typeface="Times New Roman" panose="02020603050405020304" pitchFamily="18" charset="0"/>
              </a:rPr>
              <a:t> 1864-67 : Grâce aux machines, les travaux se terminent rapidement</a:t>
            </a:r>
          </a:p>
          <a:p>
            <a:r>
              <a:rPr lang="fr-FR" sz="1500" dirty="0">
                <a:ea typeface="Times New Roman" panose="02020603050405020304" pitchFamily="18" charset="0"/>
              </a:rPr>
              <a:t>Et enfin…</a:t>
            </a:r>
          </a:p>
        </p:txBody>
      </p:sp>
    </p:spTree>
    <p:extLst>
      <p:ext uri="{BB962C8B-B14F-4D97-AF65-F5344CB8AC3E}">
        <p14:creationId xmlns:p14="http://schemas.microsoft.com/office/powerpoint/2010/main" val="3778439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024C6-2E00-CBA4-7772-3727F414BF7F}"/>
            </a:ext>
          </a:extLst>
        </p:cNvPr>
        <p:cNvGrpSpPr/>
        <p:nvPr/>
      </p:nvGrpSpPr>
      <p:grpSpPr>
        <a:xfrm>
          <a:off x="0" y="0"/>
          <a:ext cx="0" cy="0"/>
          <a:chOff x="0" y="0"/>
          <a:chExt cx="0" cy="0"/>
        </a:xfrm>
      </p:grpSpPr>
      <p:sp>
        <p:nvSpPr>
          <p:cNvPr id="169" name="Titre 2">
            <a:extLst>
              <a:ext uri="{FF2B5EF4-FFF2-40B4-BE49-F238E27FC236}">
                <a16:creationId xmlns:a16="http://schemas.microsoft.com/office/drawing/2014/main" id="{F3B07567-497C-88C2-1EE4-FAE74A6F64B4}"/>
              </a:ext>
            </a:extLst>
          </p:cNvPr>
          <p:cNvSpPr/>
          <p:nvPr/>
        </p:nvSpPr>
        <p:spPr>
          <a:xfrm>
            <a:off x="106680" y="58320"/>
            <a:ext cx="11978640" cy="6741360"/>
          </a:xfrm>
          <a:prstGeom prst="rect">
            <a:avLst/>
          </a:prstGeom>
          <a:solidFill>
            <a:srgbClr val="FFC000"/>
          </a:solidFill>
          <a:ln w="38100">
            <a:solidFill>
              <a:srgbClr val="0000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r>
              <a:rPr lang="fr-FR" sz="1400" b="1" dirty="0">
                <a:ea typeface="Times New Roman" panose="02020603050405020304" pitchFamily="18" charset="0"/>
              </a:rPr>
              <a:t>(1805-)1841-1876 : La conquête financière franco-britannique de la province ottomane d’Egypte sous Mehmet Ali et ses descendants : </a:t>
            </a:r>
            <a:r>
              <a:rPr lang="fr-FR" sz="1400" b="1" dirty="0"/>
              <a:t>Modernisation économique et autonomie politique ; Construction du canal de Suez ; Emprunts, surendettement et mise sous tutelle financière</a:t>
            </a:r>
          </a:p>
          <a:p>
            <a:r>
              <a:rPr lang="fr-FR" sz="1400" dirty="0">
                <a:ea typeface="Times New Roman" panose="02020603050405020304" pitchFamily="18" charset="0"/>
              </a:rPr>
              <a:t>(1805-)1841-1848 : Mehmet Ali obtient du sultan ottoman le titre de pacha héréditaire : Faire de l’Egypte un Etat indépendant moderne dans l’Empire ottoman et créer une économie nationale intégrée au système international</a:t>
            </a:r>
          </a:p>
          <a:p>
            <a:r>
              <a:rPr lang="fr-FR" sz="1400" dirty="0">
                <a:ea typeface="Times New Roman" panose="02020603050405020304" pitchFamily="18" charset="0"/>
              </a:rPr>
              <a:t>1848-1863 : Sous Abbas 1</a:t>
            </a:r>
            <a:r>
              <a:rPr lang="fr-FR" sz="1400" baseline="30000" dirty="0">
                <a:ea typeface="Times New Roman" panose="02020603050405020304" pitchFamily="18" charset="0"/>
              </a:rPr>
              <a:t>er</a:t>
            </a:r>
            <a:r>
              <a:rPr lang="fr-FR" sz="1400" dirty="0">
                <a:ea typeface="Times New Roman" panose="02020603050405020304" pitchFamily="18" charset="0"/>
              </a:rPr>
              <a:t> et Mohammed Saïd : Invasion capitulaire et mainmise des étrangers sur l’économie ; Début de la construction du canal de Suez et de l’endettement égyptien</a:t>
            </a:r>
          </a:p>
          <a:p>
            <a:r>
              <a:rPr lang="fr-FR" sz="1400" dirty="0">
                <a:ea typeface="Times New Roman" panose="02020603050405020304" pitchFamily="18" charset="0"/>
              </a:rPr>
              <a:t>1863-1873 : Sous le </a:t>
            </a:r>
            <a:r>
              <a:rPr lang="fr-FR" sz="1400" i="1" dirty="0">
                <a:ea typeface="Times New Roman" panose="02020603050405020304" pitchFamily="18" charset="0"/>
              </a:rPr>
              <a:t>khédive</a:t>
            </a:r>
            <a:r>
              <a:rPr lang="fr-FR" sz="1400" dirty="0">
                <a:ea typeface="Times New Roman" panose="02020603050405020304" pitchFamily="18" charset="0"/>
              </a:rPr>
              <a:t> Ismaïl, l’Egypte acquiert une quasi-indépendance ; Mais la coûteuse politique de modernisation entraine un dangereux surendettement extérieur</a:t>
            </a:r>
          </a:p>
          <a:p>
            <a:r>
              <a:rPr lang="fr-FR" sz="1400" dirty="0">
                <a:ea typeface="Times New Roman" panose="02020603050405020304" pitchFamily="18" charset="0"/>
              </a:rPr>
              <a:t>1854-1869 : Construction du canal de Suez</a:t>
            </a:r>
          </a:p>
          <a:p>
            <a:r>
              <a:rPr lang="fr-FR" sz="1400" dirty="0">
                <a:ea typeface="Times New Roman" panose="02020603050405020304" pitchFamily="18" charset="0"/>
              </a:rPr>
              <a:t>     1815-1850 : Sur la route des Indes, L’</a:t>
            </a:r>
            <a:r>
              <a:rPr lang="fr-FR" sz="1400" i="1" dirty="0">
                <a:ea typeface="Times New Roman" panose="02020603050405020304" pitchFamily="18" charset="0"/>
              </a:rPr>
              <a:t>Overland route</a:t>
            </a:r>
            <a:r>
              <a:rPr lang="fr-FR" sz="1400" dirty="0">
                <a:ea typeface="Times New Roman" panose="02020603050405020304" pitchFamily="18" charset="0"/>
              </a:rPr>
              <a:t> via l’Egypte plus courte supplante la </a:t>
            </a:r>
            <a:r>
              <a:rPr lang="fr-FR" sz="1400" i="1" dirty="0">
                <a:ea typeface="Times New Roman" panose="02020603050405020304" pitchFamily="18" charset="0"/>
              </a:rPr>
              <a:t>All-</a:t>
            </a:r>
            <a:r>
              <a:rPr lang="fr-FR" sz="1400" i="1" dirty="0" err="1">
                <a:ea typeface="Times New Roman" panose="02020603050405020304" pitchFamily="18" charset="0"/>
              </a:rPr>
              <a:t>sea</a:t>
            </a:r>
            <a:r>
              <a:rPr lang="fr-FR" sz="1400" i="1" dirty="0">
                <a:ea typeface="Times New Roman" panose="02020603050405020304" pitchFamily="18" charset="0"/>
              </a:rPr>
              <a:t> route</a:t>
            </a:r>
            <a:r>
              <a:rPr lang="fr-FR" sz="1400" dirty="0">
                <a:ea typeface="Times New Roman" panose="02020603050405020304" pitchFamily="18" charset="0"/>
              </a:rPr>
              <a:t> via le Cap</a:t>
            </a:r>
          </a:p>
          <a:p>
            <a:r>
              <a:rPr lang="fr-FR" sz="1400" dirty="0">
                <a:ea typeface="Times New Roman" panose="02020603050405020304" pitchFamily="18" charset="0"/>
              </a:rPr>
              <a:t>     1854-1858 : Ferdinand de Lesseps obtient de Mohamed Saïd une concession de 99 ans et fonde la Compagnie de Suez, détenue à 44% par l’Egypte et 52% par</a:t>
            </a:r>
          </a:p>
          <a:p>
            <a:r>
              <a:rPr lang="fr-FR" sz="1400" dirty="0">
                <a:ea typeface="Times New Roman" panose="02020603050405020304" pitchFamily="18" charset="0"/>
              </a:rPr>
              <a:t>     des actionnaires français, malgré les réticences des Britanniques qui proposent sans succès un contre-projet ferroviaire Méditerranée-Golfe persique</a:t>
            </a:r>
          </a:p>
          <a:p>
            <a:r>
              <a:rPr lang="fr-FR" sz="1400" dirty="0">
                <a:ea typeface="Times New Roman" panose="02020603050405020304" pitchFamily="18" charset="0"/>
              </a:rPr>
              <a:t>     1859-1863 : Début des travaux malgré les obstructions britanniques auprès du pouvoir ottoman et leurs critiques humanitaires contre la corvée imposée aux</a:t>
            </a:r>
          </a:p>
          <a:p>
            <a:r>
              <a:rPr lang="fr-FR" sz="1400" dirty="0">
                <a:ea typeface="Times New Roman" panose="02020603050405020304" pitchFamily="18" charset="0"/>
              </a:rPr>
              <a:t>     fellahs égyptiens</a:t>
            </a:r>
          </a:p>
          <a:p>
            <a:r>
              <a:rPr lang="fr-FR" sz="1400" dirty="0">
                <a:ea typeface="Times New Roman" panose="02020603050405020304" pitchFamily="18" charset="0"/>
              </a:rPr>
              <a:t>     1864-1867 : Sous l’arbitrage de Napoléon III, Ismaïl renégocie avec la compagnie de Suez qui renonce aux corvées moyennant une forte indemnité égyptienne ;</a:t>
            </a:r>
          </a:p>
          <a:p>
            <a:r>
              <a:rPr lang="fr-FR" sz="1400" dirty="0">
                <a:ea typeface="Times New Roman" panose="02020603050405020304" pitchFamily="18" charset="0"/>
              </a:rPr>
              <a:t>     Et grâce aux machines à vapeur, les travaux se terminent rapidement</a:t>
            </a:r>
          </a:p>
          <a:p>
            <a:r>
              <a:rPr lang="fr-FR" sz="1400" dirty="0">
                <a:ea typeface="Times New Roman" panose="02020603050405020304" pitchFamily="18" charset="0"/>
              </a:rPr>
              <a:t>     1867-1869 : Fin des travaux et inauguration du canal de Suez en présence de l’impératrice Eugénie</a:t>
            </a:r>
          </a:p>
          <a:p>
            <a:r>
              <a:rPr lang="fr-FR" sz="1400" dirty="0">
                <a:ea typeface="Times New Roman" panose="02020603050405020304" pitchFamily="18" charset="0"/>
              </a:rPr>
              <a:t>1875 : Surendettement de l’Egypte, le khédive Ismaïl doit céder ses parts de la Compagnie de Suez au gouvernement britannique</a:t>
            </a:r>
          </a:p>
          <a:p>
            <a:r>
              <a:rPr lang="fr-FR" sz="1400" dirty="0">
                <a:ea typeface="Times New Roman" panose="02020603050405020304" pitchFamily="18" charset="0"/>
              </a:rPr>
              <a:t>1876 : Banqueroute égyptienne, création d’une Caisse de la dette et mise sous tutelle financière franco-britannique</a:t>
            </a:r>
          </a:p>
          <a:p>
            <a:endParaRPr lang="fr-FR" sz="1400" dirty="0"/>
          </a:p>
          <a:p>
            <a:r>
              <a:rPr lang="fr-FR" sz="1400" b="1" dirty="0"/>
              <a:t>1820-1874 : Au sud, au Soudan oriental et dans la vallée du Nil, conquêtes et constitution de l’Empire colonial turco-égyptien</a:t>
            </a:r>
          </a:p>
          <a:p>
            <a:r>
              <a:rPr lang="fr-FR" sz="1400" dirty="0"/>
              <a:t>1820-1823 : Sous Mehmet Ali, conquête du Nil et du Soudan oriental en amont d’Assouan et de la 1</a:t>
            </a:r>
            <a:r>
              <a:rPr lang="fr-FR" sz="1400" baseline="30000" dirty="0"/>
              <a:t>ère</a:t>
            </a:r>
            <a:r>
              <a:rPr lang="fr-FR" sz="1400" dirty="0"/>
              <a:t> cataracte : </a:t>
            </a:r>
            <a:r>
              <a:rPr lang="fr-FR" sz="1400" dirty="0" err="1"/>
              <a:t>Berberistan</a:t>
            </a:r>
            <a:r>
              <a:rPr lang="fr-FR" sz="1400" dirty="0"/>
              <a:t> ; Dongola et </a:t>
            </a:r>
            <a:r>
              <a:rPr lang="fr-FR" sz="1400" dirty="0" err="1"/>
              <a:t>Qerri</a:t>
            </a:r>
            <a:r>
              <a:rPr lang="fr-FR" sz="1400" dirty="0"/>
              <a:t> des Arabes </a:t>
            </a:r>
            <a:r>
              <a:rPr lang="fr-FR" sz="1400" dirty="0" err="1"/>
              <a:t>Shayqiyya</a:t>
            </a:r>
            <a:r>
              <a:rPr lang="fr-FR" sz="1400" dirty="0"/>
              <a:t> et </a:t>
            </a:r>
            <a:r>
              <a:rPr lang="fr-FR" sz="1400" dirty="0" err="1"/>
              <a:t>Abdallabi</a:t>
            </a:r>
            <a:r>
              <a:rPr lang="fr-FR" sz="1400" dirty="0"/>
              <a:t> ; Sennar et sultanat des </a:t>
            </a:r>
            <a:r>
              <a:rPr lang="fr-FR" sz="1400" dirty="0" err="1"/>
              <a:t>Funj</a:t>
            </a:r>
            <a:r>
              <a:rPr lang="fr-FR" sz="1400" dirty="0"/>
              <a:t> ; Fondation de Khartoum</a:t>
            </a:r>
          </a:p>
          <a:p>
            <a:r>
              <a:rPr lang="fr-FR" sz="1400" dirty="0"/>
              <a:t>1826-1838 : Khurshid, gouverneur général de Khartoum, met en place une administration : Division en provinces tribales ; Fiscalisation ; Constitution d’une </a:t>
            </a:r>
            <a:r>
              <a:rPr lang="fr-FR" sz="1400" i="1" dirty="0" err="1"/>
              <a:t>jihadiyya</a:t>
            </a:r>
            <a:r>
              <a:rPr lang="fr-FR" sz="1400" dirty="0"/>
              <a:t>, armée d’esclaves fournis par les villages</a:t>
            </a:r>
            <a:endParaRPr lang="fr-FR" sz="1400" i="1" dirty="0"/>
          </a:p>
          <a:p>
            <a:r>
              <a:rPr lang="fr-FR" sz="1400" dirty="0"/>
              <a:t>1840-1849 : A l’est du Nil, 1</a:t>
            </a:r>
            <a:r>
              <a:rPr lang="fr-FR" sz="1400" baseline="30000" dirty="0"/>
              <a:t>ère</a:t>
            </a:r>
            <a:r>
              <a:rPr lang="fr-FR" sz="1400" dirty="0"/>
              <a:t> expansion : Conquête du Bedja ; Sur la mer Rouge, annexions des ports ottomans de </a:t>
            </a:r>
            <a:r>
              <a:rPr lang="fr-FR" sz="1400" dirty="0" err="1"/>
              <a:t>Souakin</a:t>
            </a:r>
            <a:r>
              <a:rPr lang="fr-FR" sz="1400" dirty="0"/>
              <a:t> et Massaoua</a:t>
            </a:r>
          </a:p>
          <a:p>
            <a:r>
              <a:rPr lang="fr-FR" sz="1400" dirty="0"/>
              <a:t>1840-1860 : Au sud-ouest du Nil, 2</a:t>
            </a:r>
            <a:r>
              <a:rPr lang="fr-FR" sz="1400" baseline="30000" dirty="0"/>
              <a:t>èmes</a:t>
            </a:r>
            <a:r>
              <a:rPr lang="fr-FR" sz="1400" dirty="0"/>
              <a:t> conquêtes : Kordofan et Bar el-Ghazal ; Relance de la traite et révoltes des populations noires : Zandé, Bari et Shilluk</a:t>
            </a:r>
          </a:p>
          <a:p>
            <a:r>
              <a:rPr lang="fr-FR" sz="1400" dirty="0"/>
              <a:t>1863-1874 : Sous le khédive Ismaïl, créer un empire colonial africain ; 3</a:t>
            </a:r>
            <a:r>
              <a:rPr lang="fr-FR" sz="1400" baseline="30000" dirty="0"/>
              <a:t>èmes</a:t>
            </a:r>
            <a:r>
              <a:rPr lang="fr-FR" sz="1400" dirty="0"/>
              <a:t> conquêtes : Au service d’Ismaïl, le Britannique Samuel Baker remonte le Nil jusqu’à Juba et le lac Albert et fonde la province d’Equatoria ; Conquête du Darfour</a:t>
            </a:r>
          </a:p>
          <a:p>
            <a:pPr>
              <a:lnSpc>
                <a:spcPct val="100000"/>
              </a:lnSpc>
            </a:pPr>
            <a:endParaRPr lang="fr-FR" altLang="fr-FR" sz="1600" b="1" kern="0" dirty="0">
              <a:cs typeface="Arial" panose="020B0604020202020204" pitchFamily="34" charset="0"/>
            </a:endParaRPr>
          </a:p>
        </p:txBody>
      </p:sp>
      <p:sp>
        <p:nvSpPr>
          <p:cNvPr id="2" name="PlaceHolder 1">
            <a:extLst>
              <a:ext uri="{FF2B5EF4-FFF2-40B4-BE49-F238E27FC236}">
                <a16:creationId xmlns:a16="http://schemas.microsoft.com/office/drawing/2014/main" id="{3F28697D-A019-C902-73AD-2EAFC4F84424}"/>
              </a:ext>
            </a:extLst>
          </p:cNvPr>
          <p:cNvSpPr>
            <a:spLocks noGrp="1"/>
          </p:cNvSpPr>
          <p:nvPr>
            <p:ph type="sldNum" sz="quarter" idx="12"/>
          </p:nvPr>
        </p:nvSpPr>
        <p:spPr>
          <a:prstGeom prst="rect">
            <a:avLst/>
          </a:prstGeom>
          <a:noFill/>
          <a:ln w="0">
            <a:noFill/>
          </a:ln>
        </p:spPr>
        <p:txBody>
          <a:bodyPr lIns="90000" tIns="45000" rIns="90000" bIns="45000" anchor="ctr">
            <a:noAutofit/>
          </a:bodyPr>
          <a:lstStyle>
            <a:defPPr>
              <a:defRPr lang="fr-FR"/>
            </a:defPPr>
            <a:lvl1pPr marL="0" indent="0" algn="r" defTabSz="914400" rtl="0" eaLnBrk="1" latinLnBrk="0" hangingPunct="1">
              <a:lnSpc>
                <a:spcPct val="100000"/>
              </a:lnSpc>
              <a:buNone/>
              <a:tabLst>
                <a:tab pos="0" algn="l"/>
              </a:tabLst>
              <a:defRPr lang="fr-FR" sz="1200" b="0" strike="noStrike" kern="1200" spc="-1">
                <a:solidFill>
                  <a:srgbClr val="8B8B8B"/>
                </a:solidFill>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896438-8A0B-4EA3-9B45-871AE853AD8F}" type="slidenum">
              <a:rPr lang="fr-FR" smtClean="0"/>
              <a:pPr/>
              <a:t>4</a:t>
            </a:fld>
            <a:endParaRPr/>
          </a:p>
        </p:txBody>
      </p:sp>
    </p:spTree>
    <p:extLst>
      <p:ext uri="{BB962C8B-B14F-4D97-AF65-F5344CB8AC3E}">
        <p14:creationId xmlns:p14="http://schemas.microsoft.com/office/powerpoint/2010/main" val="13013384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5F7FC-D840-2CB8-61CE-41F322D748B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B243B4A-0C68-E139-8EB3-3D4F6B3CBC0A}"/>
              </a:ext>
            </a:extLst>
          </p:cNvPr>
          <p:cNvSpPr/>
          <p:nvPr/>
        </p:nvSpPr>
        <p:spPr>
          <a:xfrm>
            <a:off x="167477" y="116631"/>
            <a:ext cx="5613564" cy="2862322"/>
          </a:xfrm>
          <a:prstGeom prst="rect">
            <a:avLst/>
          </a:prstGeom>
          <a:solidFill>
            <a:schemeClr val="tx2">
              <a:lumMod val="20000"/>
              <a:lumOff val="80000"/>
            </a:schemeClr>
          </a:solidFill>
          <a:ln w="38100">
            <a:solidFill>
              <a:schemeClr val="tx1"/>
            </a:solidFill>
          </a:ln>
        </p:spPr>
        <p:txBody>
          <a:bodyPr wrap="square">
            <a:spAutoFit/>
          </a:bodyPr>
          <a:lstStyle/>
          <a:p>
            <a:r>
              <a:rPr lang="fr-FR" sz="1500" b="1" dirty="0">
                <a:ea typeface="Times New Roman" panose="02020603050405020304" pitchFamily="18" charset="0"/>
              </a:rPr>
              <a:t>1867-1869 : Fin des travaux et inauguration du canal de Suez en présence de l’impératrice Eugénie</a:t>
            </a:r>
          </a:p>
          <a:p>
            <a:endParaRPr lang="fr-FR" sz="1500" dirty="0">
              <a:ea typeface="Times New Roman" panose="02020603050405020304" pitchFamily="18" charset="0"/>
            </a:endParaRPr>
          </a:p>
          <a:p>
            <a:r>
              <a:rPr lang="fr-FR" sz="1500" b="1" dirty="0">
                <a:ea typeface="Times New Roman" panose="02020603050405020304" pitchFamily="18" charset="0"/>
              </a:rPr>
              <a:t>7)</a:t>
            </a:r>
            <a:r>
              <a:rPr lang="fr-FR" sz="1500" dirty="0">
                <a:ea typeface="Times New Roman" panose="02020603050405020304" pitchFamily="18" charset="0"/>
              </a:rPr>
              <a:t> 1867 : Fin des travaux ; Et…</a:t>
            </a:r>
          </a:p>
          <a:p>
            <a:endParaRPr lang="fr-FR" sz="1500" dirty="0">
              <a:ea typeface="Times New Roman" panose="02020603050405020304" pitchFamily="18" charset="0"/>
            </a:endParaRPr>
          </a:p>
          <a:p>
            <a:r>
              <a:rPr lang="fr-FR" sz="1500" b="1" dirty="0">
                <a:ea typeface="Times New Roman" panose="02020603050405020304" pitchFamily="18" charset="0"/>
              </a:rPr>
              <a:t>8)</a:t>
            </a:r>
            <a:r>
              <a:rPr lang="fr-FR" sz="1500" dirty="0">
                <a:ea typeface="Times New Roman" panose="02020603050405020304" pitchFamily="18" charset="0"/>
              </a:rPr>
              <a:t> 1869 : Inauguration par </a:t>
            </a:r>
            <a:r>
              <a:rPr lang="fr-FR" sz="1500" u="sng" dirty="0">
                <a:ea typeface="Times New Roman" panose="02020603050405020304" pitchFamily="18" charset="0"/>
              </a:rPr>
              <a:t>Ismaïl Pacha</a:t>
            </a:r>
          </a:p>
          <a:p>
            <a:r>
              <a:rPr lang="fr-FR" sz="1500" dirty="0">
                <a:ea typeface="Times New Roman" panose="02020603050405020304" pitchFamily="18" charset="0"/>
              </a:rPr>
              <a:t>*En présence de </a:t>
            </a:r>
            <a:r>
              <a:rPr lang="fr-FR" sz="1500" u="sng" dirty="0">
                <a:ea typeface="Times New Roman" panose="02020603050405020304" pitchFamily="18" charset="0"/>
              </a:rPr>
              <a:t>l’impératrice Eugénie</a:t>
            </a:r>
            <a:r>
              <a:rPr lang="fr-FR" sz="1500" dirty="0">
                <a:ea typeface="Times New Roman" panose="02020603050405020304" pitchFamily="18" charset="0"/>
              </a:rPr>
              <a:t>, </a:t>
            </a:r>
            <a:r>
              <a:rPr lang="fr-FR" sz="1500" u="sng" dirty="0">
                <a:ea typeface="Times New Roman" panose="02020603050405020304" pitchFamily="18" charset="0"/>
              </a:rPr>
              <a:t>François-Joseph d’Autriche</a:t>
            </a:r>
          </a:p>
          <a:p>
            <a:r>
              <a:rPr lang="fr-FR" sz="1500" dirty="0">
                <a:ea typeface="Times New Roman" panose="02020603050405020304" pitchFamily="18" charset="0"/>
              </a:rPr>
              <a:t>Emile Zola et l’émir Abdel Kader ; Et des diplomates britanniques</a:t>
            </a:r>
          </a:p>
          <a:p>
            <a:r>
              <a:rPr lang="fr-FR" sz="1500" u="sng" dirty="0">
                <a:ea typeface="Times New Roman" panose="02020603050405020304" pitchFamily="18" charset="0"/>
              </a:rPr>
              <a:t>Fêtes somptueuses et coûteuses pour l’Egypte…</a:t>
            </a:r>
          </a:p>
          <a:p>
            <a:endParaRPr lang="fr-FR" sz="1500" dirty="0">
              <a:ea typeface="Times New Roman" panose="02020603050405020304" pitchFamily="18" charset="0"/>
            </a:endParaRPr>
          </a:p>
          <a:p>
            <a:r>
              <a:rPr lang="fr-FR" sz="1500" dirty="0">
                <a:ea typeface="Times New Roman" panose="02020603050405020304" pitchFamily="18" charset="0"/>
              </a:rPr>
              <a:t>*1869 : Règne d’Ismaïl Pacha ; Bilan…</a:t>
            </a:r>
          </a:p>
          <a:p>
            <a:r>
              <a:rPr lang="fr-FR" sz="1500" dirty="0">
                <a:ea typeface="Times New Roman" panose="02020603050405020304" pitchFamily="18" charset="0"/>
              </a:rPr>
              <a:t>NB : Avant la mise en liquidation (sic)</a:t>
            </a:r>
          </a:p>
        </p:txBody>
      </p:sp>
    </p:spTree>
    <p:extLst>
      <p:ext uri="{BB962C8B-B14F-4D97-AF65-F5344CB8AC3E}">
        <p14:creationId xmlns:p14="http://schemas.microsoft.com/office/powerpoint/2010/main" val="2040492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50918-68B2-B781-5ADD-DC41AB2B8EF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DB83879-5D19-B8AC-0C03-5C2EDD1ED288}"/>
              </a:ext>
            </a:extLst>
          </p:cNvPr>
          <p:cNvSpPr/>
          <p:nvPr/>
        </p:nvSpPr>
        <p:spPr>
          <a:xfrm>
            <a:off x="83392" y="89624"/>
            <a:ext cx="6964482" cy="6678751"/>
          </a:xfrm>
          <a:prstGeom prst="rect">
            <a:avLst/>
          </a:prstGeom>
          <a:solidFill>
            <a:schemeClr val="tx2">
              <a:lumMod val="20000"/>
              <a:lumOff val="80000"/>
            </a:schemeClr>
          </a:solidFill>
          <a:ln w="38100">
            <a:solidFill>
              <a:schemeClr val="tx1"/>
            </a:solidFill>
          </a:ln>
        </p:spPr>
        <p:txBody>
          <a:bodyPr wrap="square">
            <a:spAutoFit/>
          </a:bodyPr>
          <a:lstStyle/>
          <a:p>
            <a:r>
              <a:rPr lang="fr-FR" sz="1500" dirty="0"/>
              <a:t>*1785-1914 : La conquête européenne de l’Afrique ; Rappels…</a:t>
            </a:r>
          </a:p>
          <a:p>
            <a:r>
              <a:rPr lang="fr-FR" sz="1500" dirty="0"/>
              <a:t>*1785-1882 : 1</a:t>
            </a:r>
            <a:r>
              <a:rPr lang="fr-FR" sz="1500" baseline="30000" dirty="0"/>
              <a:t>ère</a:t>
            </a:r>
            <a:r>
              <a:rPr lang="fr-FR" sz="1500" dirty="0"/>
              <a:t> période : Un long siècle d’intrusion européenne</a:t>
            </a:r>
          </a:p>
          <a:p>
            <a:r>
              <a:rPr lang="fr-FR" sz="1500" dirty="0"/>
              <a:t>Les 1</a:t>
            </a:r>
            <a:r>
              <a:rPr lang="fr-FR" sz="1500" baseline="30000" dirty="0"/>
              <a:t>ères</a:t>
            </a:r>
            <a:r>
              <a:rPr lang="fr-FR" sz="1500" dirty="0"/>
              <a:t> conquêtes ; L’incorporation de l’Afrique dans l’économie-monde</a:t>
            </a:r>
          </a:p>
          <a:p>
            <a:endParaRPr lang="fr-FR" sz="1500" dirty="0"/>
          </a:p>
          <a:p>
            <a:r>
              <a:rPr lang="fr-FR" sz="1500" dirty="0"/>
              <a:t>*En Afrique du Nord, </a:t>
            </a:r>
            <a:r>
              <a:rPr lang="fr-FR" sz="1500" b="1" dirty="0"/>
              <a:t>trois temps</a:t>
            </a:r>
            <a:r>
              <a:rPr lang="fr-FR" sz="1500" dirty="0"/>
              <a:t>…</a:t>
            </a:r>
          </a:p>
          <a:p>
            <a:endParaRPr lang="fr-FR" sz="1500" dirty="0"/>
          </a:p>
          <a:p>
            <a:r>
              <a:rPr lang="fr-FR" sz="1500" b="1" dirty="0">
                <a:solidFill>
                  <a:srgbClr val="FF0000"/>
                </a:solidFill>
              </a:rPr>
              <a:t>1)</a:t>
            </a:r>
            <a:r>
              <a:rPr lang="fr-FR" sz="1500" dirty="0">
                <a:solidFill>
                  <a:srgbClr val="FF0000"/>
                </a:solidFill>
              </a:rPr>
              <a:t> 1785-1816 : La lutte des puissances occidentales</a:t>
            </a:r>
          </a:p>
          <a:p>
            <a:r>
              <a:rPr lang="fr-FR" sz="1500" dirty="0">
                <a:solidFill>
                  <a:srgbClr val="FF0000"/>
                </a:solidFill>
              </a:rPr>
              <a:t>Pour mettre fin à la course barbaresque</a:t>
            </a:r>
          </a:p>
          <a:p>
            <a:endParaRPr lang="fr-FR" sz="1500" dirty="0">
              <a:solidFill>
                <a:srgbClr val="FF0000"/>
              </a:solidFill>
            </a:endParaRPr>
          </a:p>
          <a:p>
            <a:r>
              <a:rPr lang="fr-FR" sz="1500" b="1" dirty="0">
                <a:solidFill>
                  <a:srgbClr val="FF0000"/>
                </a:solidFill>
              </a:rPr>
              <a:t>2)</a:t>
            </a:r>
            <a:r>
              <a:rPr lang="fr-FR" sz="1500" dirty="0">
                <a:solidFill>
                  <a:srgbClr val="FF0000"/>
                </a:solidFill>
              </a:rPr>
              <a:t> 1830-47 : La difficile et </a:t>
            </a:r>
            <a:r>
              <a:rPr lang="fr-FR" sz="1500" i="1" dirty="0">
                <a:solidFill>
                  <a:srgbClr val="FF0000"/>
                </a:solidFill>
              </a:rPr>
              <a:t>hasardeuse</a:t>
            </a:r>
            <a:r>
              <a:rPr lang="fr-FR" sz="1500" dirty="0">
                <a:solidFill>
                  <a:srgbClr val="FF0000"/>
                </a:solidFill>
              </a:rPr>
              <a:t> </a:t>
            </a:r>
            <a:r>
              <a:rPr lang="fr-FR" sz="1500" u="sng" dirty="0">
                <a:solidFill>
                  <a:srgbClr val="FF0000"/>
                </a:solidFill>
              </a:rPr>
              <a:t>conquête militaire</a:t>
            </a:r>
            <a:r>
              <a:rPr lang="fr-FR" sz="1500" dirty="0">
                <a:solidFill>
                  <a:srgbClr val="FF0000"/>
                </a:solidFill>
              </a:rPr>
              <a:t> française de l’Algérie </a:t>
            </a:r>
            <a:r>
              <a:rPr lang="fr-FR" sz="1500" i="1" dirty="0">
                <a:solidFill>
                  <a:srgbClr val="FF0000"/>
                </a:solidFill>
              </a:rPr>
              <a:t>ottomane</a:t>
            </a:r>
          </a:p>
          <a:p>
            <a:r>
              <a:rPr lang="fr-FR" sz="1500" dirty="0">
                <a:solidFill>
                  <a:srgbClr val="FF0000"/>
                </a:solidFill>
              </a:rPr>
              <a:t>Qui devient rapidement une colonie de peuplement</a:t>
            </a:r>
          </a:p>
          <a:p>
            <a:r>
              <a:rPr lang="fr-FR" sz="1500" dirty="0">
                <a:solidFill>
                  <a:srgbClr val="FF0000"/>
                </a:solidFill>
              </a:rPr>
              <a:t>NB : Plus de 100 000 Européens en 1850 ; Et dans le même temps…</a:t>
            </a:r>
          </a:p>
          <a:p>
            <a:endParaRPr lang="fr-FR" sz="1500" dirty="0"/>
          </a:p>
          <a:p>
            <a:r>
              <a:rPr lang="fr-FR" sz="1500" b="1" dirty="0"/>
              <a:t>3)</a:t>
            </a:r>
            <a:r>
              <a:rPr lang="fr-FR" sz="1500" dirty="0"/>
              <a:t> 1835 : La Régence de Tripoli reprise en main par le pouvoir ottoman</a:t>
            </a:r>
          </a:p>
          <a:p>
            <a:r>
              <a:rPr lang="fr-FR" sz="1500" dirty="0"/>
              <a:t>*1837-76 : Dans la Régence </a:t>
            </a:r>
            <a:r>
              <a:rPr lang="fr-FR" sz="1500" i="1" dirty="0"/>
              <a:t>ottomane</a:t>
            </a:r>
            <a:r>
              <a:rPr lang="fr-FR" sz="1500" dirty="0"/>
              <a:t> de Tunis d’Ahmed Bey et ses successeurs</a:t>
            </a:r>
          </a:p>
          <a:p>
            <a:r>
              <a:rPr lang="fr-FR" sz="1500" dirty="0"/>
              <a:t>Et dans la province </a:t>
            </a:r>
            <a:r>
              <a:rPr lang="fr-FR" sz="1500" i="1" dirty="0"/>
              <a:t>ottomane</a:t>
            </a:r>
            <a:r>
              <a:rPr lang="fr-FR" sz="1500" dirty="0"/>
              <a:t> d’Egypte de Mehmet Ali et ses successeurs</a:t>
            </a:r>
          </a:p>
          <a:p>
            <a:r>
              <a:rPr lang="fr-FR" sz="1500" dirty="0"/>
              <a:t>Deux </a:t>
            </a:r>
            <a:r>
              <a:rPr lang="fr-FR" sz="1500" u="sng" dirty="0"/>
              <a:t>conquêtes financières</a:t>
            </a:r>
            <a:r>
              <a:rPr lang="fr-FR" sz="1500" dirty="0"/>
              <a:t>… ; Et dans les deux cas, des processus similaires…</a:t>
            </a:r>
          </a:p>
          <a:p>
            <a:endParaRPr lang="fr-FR" sz="1500" dirty="0"/>
          </a:p>
          <a:p>
            <a:r>
              <a:rPr lang="fr-FR" sz="1500" dirty="0"/>
              <a:t>*Modernisations et réformes intérieures ; Entrainant…</a:t>
            </a:r>
          </a:p>
          <a:p>
            <a:r>
              <a:rPr lang="fr-FR" sz="1500" dirty="0"/>
              <a:t>*Des surendettements auprès des puissances européennes ; Surendettements…</a:t>
            </a:r>
          </a:p>
          <a:p>
            <a:r>
              <a:rPr lang="fr-FR" sz="1500" dirty="0"/>
              <a:t>*Qui aboutiront à des mises sous tutelle financières : Tunisie (1869) et Egypte (1876) </a:t>
            </a:r>
          </a:p>
          <a:p>
            <a:r>
              <a:rPr lang="fr-FR" sz="1500" dirty="0"/>
              <a:t>*Et plus tard (1881-82), à des occupations militaires…</a:t>
            </a:r>
          </a:p>
          <a:p>
            <a:endParaRPr lang="fr-FR" sz="1500" dirty="0"/>
          </a:p>
          <a:p>
            <a:r>
              <a:rPr lang="fr-FR" sz="1500" dirty="0"/>
              <a:t>NB : Différence : En Egypte, canal de Suez et empire colonial au Soudan</a:t>
            </a:r>
          </a:p>
          <a:p>
            <a:r>
              <a:rPr lang="fr-FR" sz="1500" dirty="0"/>
              <a:t>NB : Seuls bémols à cet impérialisme européen : Tripoli ; Mais aussi le Maroc</a:t>
            </a:r>
          </a:p>
          <a:p>
            <a:r>
              <a:rPr lang="fr-FR" sz="1500" dirty="0"/>
              <a:t>Qui parviendra – difficilement - à maintenir son indépendance ; </a:t>
            </a:r>
            <a:r>
              <a:rPr lang="fr-FR" sz="1500" b="1" dirty="0"/>
              <a:t>A revoir…</a:t>
            </a:r>
          </a:p>
          <a:p>
            <a:endParaRPr lang="fr-FR" sz="800" b="1" dirty="0"/>
          </a:p>
          <a:p>
            <a:r>
              <a:rPr lang="fr-FR" sz="1500" dirty="0"/>
              <a:t>*</a:t>
            </a:r>
            <a:r>
              <a:rPr lang="fr-FR" sz="1500" b="1" dirty="0"/>
              <a:t>Donc</a:t>
            </a:r>
            <a:r>
              <a:rPr lang="fr-FR" sz="1500" dirty="0"/>
              <a:t>, les Régences de Tripoli et de Tunis ; Et la province ottomane de l’Egypte</a:t>
            </a:r>
          </a:p>
          <a:p>
            <a:r>
              <a:rPr lang="fr-FR" sz="1500" dirty="0"/>
              <a:t>Commençons par la 1</a:t>
            </a:r>
            <a:r>
              <a:rPr lang="fr-FR" sz="1500" baseline="30000" dirty="0"/>
              <a:t>ère</a:t>
            </a:r>
            <a:r>
              <a:rPr lang="fr-FR" sz="1500" dirty="0"/>
              <a:t>…</a:t>
            </a:r>
          </a:p>
        </p:txBody>
      </p:sp>
      <p:pic>
        <p:nvPicPr>
          <p:cNvPr id="4" name="Picture 2" descr="C:\Users\Christophe\Pictures\My Scans\2016-04 (avr.)\scan0019.jpg">
            <a:extLst>
              <a:ext uri="{FF2B5EF4-FFF2-40B4-BE49-F238E27FC236}">
                <a16:creationId xmlns:a16="http://schemas.microsoft.com/office/drawing/2014/main" id="{6AA00883-26A0-3AD5-F189-06670911538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178178" y="149944"/>
            <a:ext cx="2242058" cy="258974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6" name="Picture 2" descr="C:\Users\Christophe\Pictures\My Scans\2014-10 (oct.)\scan0024.jpg">
            <a:extLst>
              <a:ext uri="{FF2B5EF4-FFF2-40B4-BE49-F238E27FC236}">
                <a16:creationId xmlns:a16="http://schemas.microsoft.com/office/drawing/2014/main" id="{2698DBF9-10F4-EF73-00B4-A58606B02B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512372" y="1467416"/>
            <a:ext cx="4513999" cy="5269083"/>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7" name="Ellipse 6">
            <a:extLst>
              <a:ext uri="{FF2B5EF4-FFF2-40B4-BE49-F238E27FC236}">
                <a16:creationId xmlns:a16="http://schemas.microsoft.com/office/drawing/2014/main" id="{17BCF402-D2A6-CC4F-A480-246D0048C64A}"/>
              </a:ext>
            </a:extLst>
          </p:cNvPr>
          <p:cNvSpPr/>
          <p:nvPr/>
        </p:nvSpPr>
        <p:spPr>
          <a:xfrm>
            <a:off x="8269353" y="3429000"/>
            <a:ext cx="144016" cy="122312"/>
          </a:xfrm>
          <a:prstGeom prst="ellipse">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Ellipse 7">
            <a:extLst>
              <a:ext uri="{FF2B5EF4-FFF2-40B4-BE49-F238E27FC236}">
                <a16:creationId xmlns:a16="http://schemas.microsoft.com/office/drawing/2014/main" id="{30773A17-A5F0-BEED-7918-7A900574295E}"/>
              </a:ext>
            </a:extLst>
          </p:cNvPr>
          <p:cNvSpPr/>
          <p:nvPr/>
        </p:nvSpPr>
        <p:spPr>
          <a:xfrm>
            <a:off x="7995033" y="3367844"/>
            <a:ext cx="144016" cy="122312"/>
          </a:xfrm>
          <a:prstGeom prst="ellipse">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Ellipse 8">
            <a:extLst>
              <a:ext uri="{FF2B5EF4-FFF2-40B4-BE49-F238E27FC236}">
                <a16:creationId xmlns:a16="http://schemas.microsoft.com/office/drawing/2014/main" id="{1E9DB50D-5A6C-00A1-A221-C7F084BF6FF9}"/>
              </a:ext>
            </a:extLst>
          </p:cNvPr>
          <p:cNvSpPr/>
          <p:nvPr/>
        </p:nvSpPr>
        <p:spPr>
          <a:xfrm>
            <a:off x="9019481" y="3934850"/>
            <a:ext cx="144016" cy="122312"/>
          </a:xfrm>
          <a:prstGeom prst="ellipse">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Ellipse 9">
            <a:extLst>
              <a:ext uri="{FF2B5EF4-FFF2-40B4-BE49-F238E27FC236}">
                <a16:creationId xmlns:a16="http://schemas.microsoft.com/office/drawing/2014/main" id="{3C373E74-557E-4720-43ED-A4713E219141}"/>
              </a:ext>
            </a:extLst>
          </p:cNvPr>
          <p:cNvSpPr/>
          <p:nvPr/>
        </p:nvSpPr>
        <p:spPr>
          <a:xfrm>
            <a:off x="8947473" y="3934850"/>
            <a:ext cx="144016" cy="122312"/>
          </a:xfrm>
          <a:prstGeom prst="ellipse">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Ellipse 10">
            <a:extLst>
              <a:ext uri="{FF2B5EF4-FFF2-40B4-BE49-F238E27FC236}">
                <a16:creationId xmlns:a16="http://schemas.microsoft.com/office/drawing/2014/main" id="{60E4B3B9-5CC1-9139-9291-82AE8A34142F}"/>
              </a:ext>
            </a:extLst>
          </p:cNvPr>
          <p:cNvSpPr/>
          <p:nvPr/>
        </p:nvSpPr>
        <p:spPr>
          <a:xfrm>
            <a:off x="8748022" y="3979645"/>
            <a:ext cx="144016" cy="122312"/>
          </a:xfrm>
          <a:prstGeom prst="ellipse">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Ellipse 11">
            <a:extLst>
              <a:ext uri="{FF2B5EF4-FFF2-40B4-BE49-F238E27FC236}">
                <a16:creationId xmlns:a16="http://schemas.microsoft.com/office/drawing/2014/main" id="{6AD09797-B6BD-7A21-6EFE-E1E58D786C00}"/>
              </a:ext>
            </a:extLst>
          </p:cNvPr>
          <p:cNvSpPr/>
          <p:nvPr/>
        </p:nvSpPr>
        <p:spPr>
          <a:xfrm>
            <a:off x="8160258" y="3812538"/>
            <a:ext cx="144016" cy="122312"/>
          </a:xfrm>
          <a:prstGeom prst="ellipse">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Ellipse 12">
            <a:extLst>
              <a:ext uri="{FF2B5EF4-FFF2-40B4-BE49-F238E27FC236}">
                <a16:creationId xmlns:a16="http://schemas.microsoft.com/office/drawing/2014/main" id="{00FD0F4C-AFA8-5C98-464D-86ADDCBB7A62}"/>
              </a:ext>
            </a:extLst>
          </p:cNvPr>
          <p:cNvSpPr/>
          <p:nvPr/>
        </p:nvSpPr>
        <p:spPr>
          <a:xfrm>
            <a:off x="8259984" y="3873694"/>
            <a:ext cx="144016" cy="122312"/>
          </a:xfrm>
          <a:prstGeom prst="ellipse">
            <a:avLst/>
          </a:prstGeom>
          <a:solidFill>
            <a:srgbClr val="00B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Ellipse 13">
            <a:extLst>
              <a:ext uri="{FF2B5EF4-FFF2-40B4-BE49-F238E27FC236}">
                <a16:creationId xmlns:a16="http://schemas.microsoft.com/office/drawing/2014/main" id="{97C96303-9812-AD76-37E2-AABFED3E2FCC}"/>
              </a:ext>
            </a:extLst>
          </p:cNvPr>
          <p:cNvSpPr/>
          <p:nvPr/>
        </p:nvSpPr>
        <p:spPr>
          <a:xfrm>
            <a:off x="8471665" y="3490156"/>
            <a:ext cx="144016" cy="122312"/>
          </a:xfrm>
          <a:prstGeom prst="ellipse">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Ellipse 14">
            <a:extLst>
              <a:ext uri="{FF2B5EF4-FFF2-40B4-BE49-F238E27FC236}">
                <a16:creationId xmlns:a16="http://schemas.microsoft.com/office/drawing/2014/main" id="{86808C51-C01F-CA1B-DD1F-FBE89B90F3AD}"/>
              </a:ext>
            </a:extLst>
          </p:cNvPr>
          <p:cNvSpPr/>
          <p:nvPr/>
        </p:nvSpPr>
        <p:spPr>
          <a:xfrm>
            <a:off x="9126484" y="3551312"/>
            <a:ext cx="144016" cy="122312"/>
          </a:xfrm>
          <a:prstGeom prst="ellipse">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Ellipse 15">
            <a:extLst>
              <a:ext uri="{FF2B5EF4-FFF2-40B4-BE49-F238E27FC236}">
                <a16:creationId xmlns:a16="http://schemas.microsoft.com/office/drawing/2014/main" id="{9BD5C49B-7E64-2ED7-E63C-E9A055BB7C57}"/>
              </a:ext>
            </a:extLst>
          </p:cNvPr>
          <p:cNvSpPr/>
          <p:nvPr/>
        </p:nvSpPr>
        <p:spPr>
          <a:xfrm>
            <a:off x="8177026" y="3590191"/>
            <a:ext cx="144016" cy="122312"/>
          </a:xfrm>
          <a:prstGeom prst="ellipse">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Ellipse 16">
            <a:extLst>
              <a:ext uri="{FF2B5EF4-FFF2-40B4-BE49-F238E27FC236}">
                <a16:creationId xmlns:a16="http://schemas.microsoft.com/office/drawing/2014/main" id="{7B0EFC56-4359-FECC-4E62-D4FC9E3C4ED1}"/>
              </a:ext>
            </a:extLst>
          </p:cNvPr>
          <p:cNvSpPr/>
          <p:nvPr/>
        </p:nvSpPr>
        <p:spPr>
          <a:xfrm>
            <a:off x="8341361" y="3712503"/>
            <a:ext cx="144016" cy="122312"/>
          </a:xfrm>
          <a:prstGeom prst="ellipse">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Ellipse 17">
            <a:extLst>
              <a:ext uri="{FF2B5EF4-FFF2-40B4-BE49-F238E27FC236}">
                <a16:creationId xmlns:a16="http://schemas.microsoft.com/office/drawing/2014/main" id="{5954118D-FA75-A840-F2A4-F370B0A0D038}"/>
              </a:ext>
            </a:extLst>
          </p:cNvPr>
          <p:cNvSpPr/>
          <p:nvPr/>
        </p:nvSpPr>
        <p:spPr>
          <a:xfrm>
            <a:off x="9054476" y="2325896"/>
            <a:ext cx="144016" cy="122312"/>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 name="Ellipse 18">
            <a:extLst>
              <a:ext uri="{FF2B5EF4-FFF2-40B4-BE49-F238E27FC236}">
                <a16:creationId xmlns:a16="http://schemas.microsoft.com/office/drawing/2014/main" id="{4ED12FE2-2CF0-FD39-8439-774F8FBB7303}"/>
              </a:ext>
            </a:extLst>
          </p:cNvPr>
          <p:cNvSpPr/>
          <p:nvPr/>
        </p:nvSpPr>
        <p:spPr>
          <a:xfrm>
            <a:off x="9420236" y="2325896"/>
            <a:ext cx="144016" cy="122312"/>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0" name="Ellipse 19">
            <a:extLst>
              <a:ext uri="{FF2B5EF4-FFF2-40B4-BE49-F238E27FC236}">
                <a16:creationId xmlns:a16="http://schemas.microsoft.com/office/drawing/2014/main" id="{C526BED1-B1DF-9734-5484-3B7536DC5E7A}"/>
              </a:ext>
            </a:extLst>
          </p:cNvPr>
          <p:cNvSpPr/>
          <p:nvPr/>
        </p:nvSpPr>
        <p:spPr>
          <a:xfrm>
            <a:off x="9492244" y="2588935"/>
            <a:ext cx="144016" cy="122312"/>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1" name="Ellipse 20">
            <a:extLst>
              <a:ext uri="{FF2B5EF4-FFF2-40B4-BE49-F238E27FC236}">
                <a16:creationId xmlns:a16="http://schemas.microsoft.com/office/drawing/2014/main" id="{E6368487-6052-DE05-E8B9-810475A285EB}"/>
              </a:ext>
            </a:extLst>
          </p:cNvPr>
          <p:cNvSpPr/>
          <p:nvPr/>
        </p:nvSpPr>
        <p:spPr>
          <a:xfrm>
            <a:off x="10378910" y="2678534"/>
            <a:ext cx="144016" cy="122312"/>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506370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5335E-02EA-6F9B-13D8-FC1435D82CE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60446B9-FAE7-00E8-2845-E079E101AEF4}"/>
              </a:ext>
            </a:extLst>
          </p:cNvPr>
          <p:cNvSpPr/>
          <p:nvPr/>
        </p:nvSpPr>
        <p:spPr>
          <a:xfrm>
            <a:off x="75220" y="138665"/>
            <a:ext cx="6406860" cy="4524315"/>
          </a:xfrm>
          <a:prstGeom prst="rect">
            <a:avLst/>
          </a:prstGeom>
          <a:solidFill>
            <a:schemeClr val="tx2">
              <a:lumMod val="20000"/>
              <a:lumOff val="80000"/>
            </a:schemeClr>
          </a:solidFill>
          <a:ln w="38100">
            <a:solidFill>
              <a:schemeClr val="tx1"/>
            </a:solidFill>
          </a:ln>
        </p:spPr>
        <p:txBody>
          <a:bodyPr wrap="square">
            <a:spAutoFit/>
          </a:bodyPr>
          <a:lstStyle/>
          <a:p>
            <a:r>
              <a:rPr lang="fr-FR" sz="1600" b="1" dirty="0"/>
              <a:t>1835-1856 : La Régence de Tripoli reprise en main par les Ottomans ; Les Ottomans contrôlent la côte et délèguent l’autorité sur les oasis à la confrérie des Senoussis</a:t>
            </a:r>
          </a:p>
          <a:p>
            <a:endParaRPr lang="fr-FR" sz="1600" dirty="0"/>
          </a:p>
          <a:p>
            <a:r>
              <a:rPr lang="fr-FR" sz="1600" b="1" dirty="0"/>
              <a:t>*Rappels </a:t>
            </a:r>
            <a:r>
              <a:rPr lang="fr-FR" sz="1600" dirty="0"/>
              <a:t>: Au début du XIXe siècle, la Régence de Tripoli…</a:t>
            </a:r>
          </a:p>
          <a:p>
            <a:endParaRPr lang="fr-FR" sz="800" dirty="0"/>
          </a:p>
          <a:p>
            <a:r>
              <a:rPr lang="fr-FR" sz="1600" dirty="0"/>
              <a:t>*1801-05 : 1</a:t>
            </a:r>
            <a:r>
              <a:rPr lang="fr-FR" sz="1600" baseline="30000" dirty="0"/>
              <a:t>ère</a:t>
            </a:r>
            <a:r>
              <a:rPr lang="fr-FR" sz="1600" dirty="0"/>
              <a:t> guerre barbaresque ou guerre de Tripoli</a:t>
            </a:r>
          </a:p>
          <a:p>
            <a:r>
              <a:rPr lang="fr-FR" sz="1600" dirty="0"/>
              <a:t>Des puissances européennes et des EU contre la course…</a:t>
            </a:r>
          </a:p>
          <a:p>
            <a:endParaRPr lang="fr-FR" sz="1600" dirty="0"/>
          </a:p>
          <a:p>
            <a:r>
              <a:rPr lang="fr-FR" sz="1600" dirty="0"/>
              <a:t>*1801 : Le pacha de Tripoli, Yousouf </a:t>
            </a:r>
            <a:r>
              <a:rPr lang="fr-FR" sz="1600" dirty="0" err="1"/>
              <a:t>Karamanli</a:t>
            </a:r>
            <a:r>
              <a:rPr lang="fr-FR" sz="1600" dirty="0"/>
              <a:t>, réclame</a:t>
            </a:r>
          </a:p>
          <a:p>
            <a:r>
              <a:rPr lang="fr-FR" sz="1600" dirty="0"/>
              <a:t>Un tribut de 225 000 $ ; Les EU refusent de payer</a:t>
            </a:r>
          </a:p>
          <a:p>
            <a:r>
              <a:rPr lang="fr-FR" sz="1600" dirty="0"/>
              <a:t>NB : Budget fédéral de 10 millions</a:t>
            </a:r>
          </a:p>
          <a:p>
            <a:endParaRPr lang="fr-FR" sz="1600" dirty="0"/>
          </a:p>
          <a:p>
            <a:r>
              <a:rPr lang="fr-FR" sz="1600" dirty="0"/>
              <a:t>*Mai 1805 : Opération terrestre des EU à partir de l’Egypte</a:t>
            </a:r>
          </a:p>
          <a:p>
            <a:r>
              <a:rPr lang="fr-FR" sz="1600" dirty="0"/>
              <a:t>NB : Officiellement, pour installer sur le trône le frère du pacha</a:t>
            </a:r>
          </a:p>
          <a:p>
            <a:r>
              <a:rPr lang="fr-FR" sz="1600" dirty="0"/>
              <a:t>* A l’est de Benghazi, </a:t>
            </a:r>
            <a:r>
              <a:rPr lang="fr-FR" sz="1600" u="sng" dirty="0"/>
              <a:t>les </a:t>
            </a:r>
            <a:r>
              <a:rPr lang="fr-FR" sz="1600" i="1" u="sng" dirty="0"/>
              <a:t>marines</a:t>
            </a:r>
            <a:r>
              <a:rPr lang="fr-FR" sz="1600" u="sng" dirty="0"/>
              <a:t> de William Eaton s’emparent de Derna</a:t>
            </a:r>
            <a:r>
              <a:rPr lang="fr-FR" sz="1600" dirty="0"/>
              <a:t> </a:t>
            </a:r>
          </a:p>
          <a:p>
            <a:endParaRPr lang="fr-FR" sz="800" dirty="0"/>
          </a:p>
          <a:p>
            <a:r>
              <a:rPr lang="fr-FR" sz="1600" dirty="0"/>
              <a:t>*Juin 1805 : Traité avec le pacha de Tripoli</a:t>
            </a:r>
          </a:p>
          <a:p>
            <a:r>
              <a:rPr lang="fr-FR" sz="1600" dirty="0"/>
              <a:t>Qui libère ses prisonniers contre une rançon</a:t>
            </a:r>
          </a:p>
        </p:txBody>
      </p:sp>
      <p:pic>
        <p:nvPicPr>
          <p:cNvPr id="3" name="Image 2">
            <a:extLst>
              <a:ext uri="{FF2B5EF4-FFF2-40B4-BE49-F238E27FC236}">
                <a16:creationId xmlns:a16="http://schemas.microsoft.com/office/drawing/2014/main" id="{69501078-1E41-DB2D-3C86-77CCC6093FA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2599" t="37657" r="2776" b="37851"/>
          <a:stretch>
            <a:fillRect/>
          </a:stretch>
        </p:blipFill>
        <p:spPr>
          <a:xfrm rot="16200000">
            <a:off x="6602744" y="130820"/>
            <a:ext cx="5357894" cy="5373582"/>
          </a:xfrm>
          <a:prstGeom prst="rect">
            <a:avLst/>
          </a:prstGeom>
          <a:ln w="38100">
            <a:solidFill>
              <a:schemeClr val="tx1"/>
            </a:solidFill>
          </a:ln>
        </p:spPr>
      </p:pic>
      <p:sp>
        <p:nvSpPr>
          <p:cNvPr id="4" name="Ellipse 3">
            <a:extLst>
              <a:ext uri="{FF2B5EF4-FFF2-40B4-BE49-F238E27FC236}">
                <a16:creationId xmlns:a16="http://schemas.microsoft.com/office/drawing/2014/main" id="{215A47E5-13AB-9724-7662-FF46AB0AF2DC}"/>
              </a:ext>
            </a:extLst>
          </p:cNvPr>
          <p:cNvSpPr/>
          <p:nvPr/>
        </p:nvSpPr>
        <p:spPr>
          <a:xfrm>
            <a:off x="7997236" y="187866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5" name="Ellipse 4">
            <a:extLst>
              <a:ext uri="{FF2B5EF4-FFF2-40B4-BE49-F238E27FC236}">
                <a16:creationId xmlns:a16="http://schemas.microsoft.com/office/drawing/2014/main" id="{D21F8423-D0A1-F92C-7670-C895BA74773E}"/>
              </a:ext>
            </a:extLst>
          </p:cNvPr>
          <p:cNvSpPr/>
          <p:nvPr/>
        </p:nvSpPr>
        <p:spPr>
          <a:xfrm>
            <a:off x="10439990" y="1878663"/>
            <a:ext cx="283126" cy="281113"/>
          </a:xfrm>
          <a:prstGeom prst="ellipse">
            <a:avLst/>
          </a:prstGeom>
          <a:solidFill>
            <a:srgbClr val="FFFF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d</a:t>
            </a:r>
          </a:p>
        </p:txBody>
      </p:sp>
      <p:cxnSp>
        <p:nvCxnSpPr>
          <p:cNvPr id="7" name="Connecteur droit avec flèche 6">
            <a:extLst>
              <a:ext uri="{FF2B5EF4-FFF2-40B4-BE49-F238E27FC236}">
                <a16:creationId xmlns:a16="http://schemas.microsoft.com/office/drawing/2014/main" id="{B6913A4E-C0D2-C19D-C828-436BBBD9C98C}"/>
              </a:ext>
            </a:extLst>
          </p:cNvPr>
          <p:cNvCxnSpPr>
            <a:cxnSpLocks/>
            <a:endCxn id="5" idx="7"/>
          </p:cNvCxnSpPr>
          <p:nvPr/>
        </p:nvCxnSpPr>
        <p:spPr>
          <a:xfrm flipH="1">
            <a:off x="10681653" y="1788160"/>
            <a:ext cx="382587" cy="131671"/>
          </a:xfrm>
          <a:prstGeom prst="straightConnector1">
            <a:avLst/>
          </a:prstGeom>
          <a:ln w="76200">
            <a:solidFill>
              <a:srgbClr val="00206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9C5905DA-65D1-CA0D-B7B1-F4CF70654122}"/>
              </a:ext>
            </a:extLst>
          </p:cNvPr>
          <p:cNvCxnSpPr>
            <a:cxnSpLocks/>
          </p:cNvCxnSpPr>
          <p:nvPr/>
        </p:nvCxnSpPr>
        <p:spPr>
          <a:xfrm>
            <a:off x="10982960" y="1788160"/>
            <a:ext cx="985522" cy="131671"/>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Ellipse 8">
            <a:extLst>
              <a:ext uri="{FF2B5EF4-FFF2-40B4-BE49-F238E27FC236}">
                <a16:creationId xmlns:a16="http://schemas.microsoft.com/office/drawing/2014/main" id="{B1FD1089-50C1-5EC3-8BE5-7F679C6489BC}"/>
              </a:ext>
            </a:extLst>
          </p:cNvPr>
          <p:cNvSpPr/>
          <p:nvPr/>
        </p:nvSpPr>
        <p:spPr>
          <a:xfrm>
            <a:off x="7367316" y="63914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Tree>
    <p:extLst>
      <p:ext uri="{BB962C8B-B14F-4D97-AF65-F5344CB8AC3E}">
        <p14:creationId xmlns:p14="http://schemas.microsoft.com/office/powerpoint/2010/main" val="2843046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1D984-FA92-3B75-689E-4A424134C88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B28C517-5D3B-2269-B55E-BAEBBF375FE9}"/>
              </a:ext>
            </a:extLst>
          </p:cNvPr>
          <p:cNvSpPr/>
          <p:nvPr/>
        </p:nvSpPr>
        <p:spPr>
          <a:xfrm>
            <a:off x="75220" y="138665"/>
            <a:ext cx="6406860" cy="4278094"/>
          </a:xfrm>
          <a:prstGeom prst="rect">
            <a:avLst/>
          </a:prstGeom>
          <a:solidFill>
            <a:schemeClr val="tx2">
              <a:lumMod val="20000"/>
              <a:lumOff val="80000"/>
            </a:schemeClr>
          </a:solidFill>
          <a:ln w="38100">
            <a:solidFill>
              <a:schemeClr val="tx1"/>
            </a:solidFill>
          </a:ln>
        </p:spPr>
        <p:txBody>
          <a:bodyPr wrap="square">
            <a:spAutoFit/>
          </a:bodyPr>
          <a:lstStyle/>
          <a:p>
            <a:r>
              <a:rPr lang="fr-FR" sz="1600" b="1" dirty="0"/>
              <a:t>1835-1856 : La Régence de Tripoli reprise en main par les Ottomans ; Les Ottomans contrôlent la côte et délèguent l’autorité sur les oasis à la confrérie des Senoussis</a:t>
            </a:r>
          </a:p>
          <a:p>
            <a:endParaRPr lang="fr-FR" sz="1600" dirty="0"/>
          </a:p>
          <a:p>
            <a:r>
              <a:rPr lang="fr-FR" sz="1600" dirty="0"/>
              <a:t>*1805-16 : Yousouf </a:t>
            </a:r>
            <a:r>
              <a:rPr lang="fr-FR" sz="1600" dirty="0" err="1"/>
              <a:t>Karamanli</a:t>
            </a:r>
            <a:r>
              <a:rPr lang="fr-FR" sz="1600" dirty="0"/>
              <a:t> doit renoncer à la course</a:t>
            </a:r>
          </a:p>
          <a:p>
            <a:r>
              <a:rPr lang="fr-FR" sz="1600" dirty="0"/>
              <a:t>Ce qui le conduit à emprunter aux puissances étrangères</a:t>
            </a:r>
          </a:p>
          <a:p>
            <a:endParaRPr lang="fr-FR" sz="1600" dirty="0"/>
          </a:p>
          <a:p>
            <a:r>
              <a:rPr lang="fr-FR" sz="1600" dirty="0"/>
              <a:t>*Il devient ainsi dépendant des consuls britanniques et français rivaux</a:t>
            </a:r>
          </a:p>
          <a:p>
            <a:r>
              <a:rPr lang="fr-FR" sz="1600" dirty="0"/>
              <a:t>A tel point qu’il doit abdiquer en 1832</a:t>
            </a:r>
          </a:p>
          <a:p>
            <a:endParaRPr lang="fr-FR" sz="1600" dirty="0"/>
          </a:p>
          <a:p>
            <a:r>
              <a:rPr lang="fr-FR" sz="1600" dirty="0"/>
              <a:t>*1835 : Après une succession difficile</a:t>
            </a:r>
          </a:p>
          <a:p>
            <a:r>
              <a:rPr lang="fr-FR" sz="1600" dirty="0"/>
              <a:t>Les Ottomans envoient un corps expéditionnaire</a:t>
            </a:r>
          </a:p>
          <a:p>
            <a:r>
              <a:rPr lang="fr-FR" sz="1600" dirty="0"/>
              <a:t>Et ils mettent fin à la dynastie des Karamanlis</a:t>
            </a:r>
          </a:p>
          <a:p>
            <a:r>
              <a:rPr lang="fr-FR" sz="1600" dirty="0"/>
              <a:t>NB : Rappel : 1839 : Echec avec l’Egypte de Mehmet Ali ; </a:t>
            </a:r>
            <a:r>
              <a:rPr lang="fr-FR" sz="1600" b="1" dirty="0"/>
              <a:t>Toutefois</a:t>
            </a:r>
            <a:r>
              <a:rPr lang="fr-FR" sz="1600" dirty="0"/>
              <a:t>…</a:t>
            </a:r>
          </a:p>
          <a:p>
            <a:endParaRPr lang="fr-FR" sz="1600" dirty="0"/>
          </a:p>
          <a:p>
            <a:r>
              <a:rPr lang="fr-FR" sz="1600" dirty="0"/>
              <a:t>*1835-41 : Il leur faudra six ans pour prendre le contrôle de la côte</a:t>
            </a:r>
          </a:p>
          <a:p>
            <a:r>
              <a:rPr lang="fr-FR" sz="1600" dirty="0"/>
              <a:t>Sans parvenir à s’implanter dans l’intérieur désertique…</a:t>
            </a:r>
          </a:p>
        </p:txBody>
      </p:sp>
      <p:pic>
        <p:nvPicPr>
          <p:cNvPr id="3" name="Image 2">
            <a:extLst>
              <a:ext uri="{FF2B5EF4-FFF2-40B4-BE49-F238E27FC236}">
                <a16:creationId xmlns:a16="http://schemas.microsoft.com/office/drawing/2014/main" id="{B8240991-B292-23F4-D02F-9B34790D8FA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2599" t="37657" r="2776" b="37851"/>
          <a:stretch>
            <a:fillRect/>
          </a:stretch>
        </p:blipFill>
        <p:spPr>
          <a:xfrm rot="16200000">
            <a:off x="6602744" y="130820"/>
            <a:ext cx="5357894" cy="5373582"/>
          </a:xfrm>
          <a:prstGeom prst="rect">
            <a:avLst/>
          </a:prstGeom>
          <a:ln w="38100">
            <a:solidFill>
              <a:schemeClr val="tx1"/>
            </a:solidFill>
          </a:ln>
        </p:spPr>
      </p:pic>
      <p:sp>
        <p:nvSpPr>
          <p:cNvPr id="4" name="Ellipse 3">
            <a:extLst>
              <a:ext uri="{FF2B5EF4-FFF2-40B4-BE49-F238E27FC236}">
                <a16:creationId xmlns:a16="http://schemas.microsoft.com/office/drawing/2014/main" id="{C7520354-B12B-C6F5-F5BF-5A4940168A59}"/>
              </a:ext>
            </a:extLst>
          </p:cNvPr>
          <p:cNvSpPr/>
          <p:nvPr/>
        </p:nvSpPr>
        <p:spPr>
          <a:xfrm>
            <a:off x="7997236" y="187866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
        <p:nvSpPr>
          <p:cNvPr id="5" name="Ellipse 4">
            <a:extLst>
              <a:ext uri="{FF2B5EF4-FFF2-40B4-BE49-F238E27FC236}">
                <a16:creationId xmlns:a16="http://schemas.microsoft.com/office/drawing/2014/main" id="{7CA03563-9DAF-59C4-EA6B-B3E3A31A40D4}"/>
              </a:ext>
            </a:extLst>
          </p:cNvPr>
          <p:cNvSpPr/>
          <p:nvPr/>
        </p:nvSpPr>
        <p:spPr>
          <a:xfrm>
            <a:off x="10439990" y="1878663"/>
            <a:ext cx="283126" cy="281113"/>
          </a:xfrm>
          <a:prstGeom prst="ellipse">
            <a:avLst/>
          </a:prstGeom>
          <a:solidFill>
            <a:srgbClr val="FFFF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d</a:t>
            </a:r>
          </a:p>
        </p:txBody>
      </p:sp>
      <p:cxnSp>
        <p:nvCxnSpPr>
          <p:cNvPr id="7" name="Connecteur droit avec flèche 6">
            <a:extLst>
              <a:ext uri="{FF2B5EF4-FFF2-40B4-BE49-F238E27FC236}">
                <a16:creationId xmlns:a16="http://schemas.microsoft.com/office/drawing/2014/main" id="{324BBE94-1D89-76B8-1928-73601ACFE376}"/>
              </a:ext>
            </a:extLst>
          </p:cNvPr>
          <p:cNvCxnSpPr>
            <a:cxnSpLocks/>
            <a:endCxn id="5" idx="7"/>
          </p:cNvCxnSpPr>
          <p:nvPr/>
        </p:nvCxnSpPr>
        <p:spPr>
          <a:xfrm flipH="1">
            <a:off x="10681653" y="1788160"/>
            <a:ext cx="382587" cy="131671"/>
          </a:xfrm>
          <a:prstGeom prst="straightConnector1">
            <a:avLst/>
          </a:prstGeom>
          <a:ln w="76200">
            <a:solidFill>
              <a:srgbClr val="00206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19A6C35D-BBCE-A213-7F7E-60AB68D49619}"/>
              </a:ext>
            </a:extLst>
          </p:cNvPr>
          <p:cNvCxnSpPr>
            <a:cxnSpLocks/>
          </p:cNvCxnSpPr>
          <p:nvPr/>
        </p:nvCxnSpPr>
        <p:spPr>
          <a:xfrm>
            <a:off x="10982960" y="1788160"/>
            <a:ext cx="985522" cy="131671"/>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Ellipse 8">
            <a:extLst>
              <a:ext uri="{FF2B5EF4-FFF2-40B4-BE49-F238E27FC236}">
                <a16:creationId xmlns:a16="http://schemas.microsoft.com/office/drawing/2014/main" id="{EB74D882-5306-F346-18B8-E9576369795F}"/>
              </a:ext>
            </a:extLst>
          </p:cNvPr>
          <p:cNvSpPr/>
          <p:nvPr/>
        </p:nvSpPr>
        <p:spPr>
          <a:xfrm>
            <a:off x="7367316" y="639143"/>
            <a:ext cx="283126" cy="281113"/>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T</a:t>
            </a:r>
          </a:p>
        </p:txBody>
      </p:sp>
    </p:spTree>
    <p:extLst>
      <p:ext uri="{BB962C8B-B14F-4D97-AF65-F5344CB8AC3E}">
        <p14:creationId xmlns:p14="http://schemas.microsoft.com/office/powerpoint/2010/main" val="3367894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10070-0873-BCE6-11AB-4DFFC8E5E29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0107B7C-5DD0-BD91-BE79-65697B8EE660}"/>
              </a:ext>
            </a:extLst>
          </p:cNvPr>
          <p:cNvSpPr/>
          <p:nvPr/>
        </p:nvSpPr>
        <p:spPr>
          <a:xfrm>
            <a:off x="75220" y="138665"/>
            <a:ext cx="6060518" cy="5940088"/>
          </a:xfrm>
          <a:prstGeom prst="rect">
            <a:avLst/>
          </a:prstGeom>
          <a:solidFill>
            <a:schemeClr val="tx2">
              <a:lumMod val="20000"/>
              <a:lumOff val="80000"/>
            </a:schemeClr>
          </a:solidFill>
          <a:ln w="38100">
            <a:solidFill>
              <a:schemeClr val="tx1"/>
            </a:solidFill>
          </a:ln>
        </p:spPr>
        <p:txBody>
          <a:bodyPr wrap="square">
            <a:spAutoFit/>
          </a:bodyPr>
          <a:lstStyle/>
          <a:p>
            <a:r>
              <a:rPr lang="fr-FR" sz="1600" b="1" dirty="0"/>
              <a:t>1835-1856 : La Régence de Tripoli reprise en main par les Ottomans ; Les Ottomans contrôlent la côte et délèguent l’autorité sur les oasis à la confrérie des Senoussis</a:t>
            </a:r>
          </a:p>
          <a:p>
            <a:endParaRPr lang="fr-FR" sz="1600" dirty="0"/>
          </a:p>
          <a:p>
            <a:r>
              <a:rPr lang="fr-FR" sz="1600" dirty="0"/>
              <a:t>*1856 : Les Ottomans passent un accord</a:t>
            </a:r>
          </a:p>
          <a:p>
            <a:r>
              <a:rPr lang="fr-FR" sz="1600" dirty="0"/>
              <a:t>Avec la puissante confédération bédouine</a:t>
            </a:r>
          </a:p>
          <a:p>
            <a:r>
              <a:rPr lang="fr-FR" sz="1600" dirty="0"/>
              <a:t>Dirigée par les Senoussis, adeptes de la confrérie </a:t>
            </a:r>
            <a:r>
              <a:rPr lang="fr-FR" sz="1600" i="1" dirty="0" err="1"/>
              <a:t>Sanusiyya</a:t>
            </a:r>
            <a:endParaRPr lang="fr-FR" sz="1600" i="1" dirty="0"/>
          </a:p>
          <a:p>
            <a:endParaRPr lang="fr-FR" sz="1600" dirty="0"/>
          </a:p>
          <a:p>
            <a:r>
              <a:rPr lang="fr-FR" sz="1600" dirty="0"/>
              <a:t>NB : 1837 : A </a:t>
            </a:r>
            <a:r>
              <a:rPr lang="fr-FR" sz="1600" dirty="0" err="1"/>
              <a:t>Mazouna</a:t>
            </a:r>
            <a:r>
              <a:rPr lang="fr-FR" sz="1600" dirty="0"/>
              <a:t>, en Algérie, </a:t>
            </a:r>
            <a:r>
              <a:rPr lang="fr-FR" sz="1600" u="sng" dirty="0"/>
              <a:t>Ali al-Sanusi</a:t>
            </a:r>
            <a:r>
              <a:rPr lang="fr-FR" sz="1600" dirty="0"/>
              <a:t> fonde la </a:t>
            </a:r>
            <a:r>
              <a:rPr lang="fr-FR" sz="1600" dirty="0" err="1"/>
              <a:t>Sanusiyya</a:t>
            </a:r>
            <a:endParaRPr lang="fr-FR" sz="1600" dirty="0"/>
          </a:p>
          <a:p>
            <a:r>
              <a:rPr lang="fr-FR" sz="1600" dirty="0"/>
              <a:t>*1843 : Installée au sud de la Cyrénaïque, dans l’oasis de </a:t>
            </a:r>
            <a:r>
              <a:rPr lang="fr-FR" sz="1600" dirty="0" err="1"/>
              <a:t>Djaraboub</a:t>
            </a:r>
            <a:r>
              <a:rPr lang="fr-FR" sz="1600" dirty="0"/>
              <a:t>       </a:t>
            </a:r>
          </a:p>
          <a:p>
            <a:r>
              <a:rPr lang="fr-FR" sz="1600" dirty="0"/>
              <a:t>Elle réactive le commerce caravanier entre la Cyrénaïque et le Ouaddaï</a:t>
            </a:r>
          </a:p>
          <a:p>
            <a:endParaRPr lang="fr-FR" sz="1600" dirty="0"/>
          </a:p>
          <a:p>
            <a:r>
              <a:rPr lang="fr-FR" sz="1600" dirty="0"/>
              <a:t>*1856 : Traité en deux points…</a:t>
            </a:r>
          </a:p>
          <a:p>
            <a:endParaRPr lang="fr-FR" sz="1600" dirty="0"/>
          </a:p>
          <a:p>
            <a:r>
              <a:rPr lang="fr-FR" sz="1600" dirty="0"/>
              <a:t>a) Les Ottomans concentrent leur pouvoir</a:t>
            </a:r>
          </a:p>
          <a:p>
            <a:r>
              <a:rPr lang="fr-FR" sz="1600" dirty="0"/>
              <a:t>Sur le littoral, de Tripoli à Benghazi et Derna </a:t>
            </a:r>
          </a:p>
          <a:p>
            <a:r>
              <a:rPr lang="fr-FR" sz="1500" dirty="0"/>
              <a:t>*L’administration est réorganisée…</a:t>
            </a:r>
          </a:p>
          <a:p>
            <a:r>
              <a:rPr lang="fr-FR" sz="1500" dirty="0"/>
              <a:t>- Réformes judiciaires, écoles, hôpitaux pour la bourgeoisie commerçante</a:t>
            </a:r>
          </a:p>
          <a:p>
            <a:r>
              <a:rPr lang="fr-FR" sz="1500" dirty="0"/>
              <a:t>- Centres de distribution de vivres pour les plus pauvres</a:t>
            </a:r>
          </a:p>
          <a:p>
            <a:endParaRPr lang="fr-FR" sz="1500" dirty="0"/>
          </a:p>
          <a:p>
            <a:r>
              <a:rPr lang="fr-FR" sz="1600" dirty="0"/>
              <a:t>b) A l’intérieur, ils délèguent aux Senoussis</a:t>
            </a:r>
          </a:p>
          <a:p>
            <a:r>
              <a:rPr lang="fr-FR" sz="1600" dirty="0"/>
              <a:t>L’autorité sur les oasis et sur les nomades</a:t>
            </a:r>
          </a:p>
          <a:p>
            <a:endParaRPr lang="fr-FR" sz="1600" dirty="0"/>
          </a:p>
          <a:p>
            <a:r>
              <a:rPr lang="fr-FR" sz="1600" b="1" dirty="0"/>
              <a:t>*Epilogue…</a:t>
            </a:r>
          </a:p>
        </p:txBody>
      </p:sp>
      <p:pic>
        <p:nvPicPr>
          <p:cNvPr id="2" name="Image 1">
            <a:extLst>
              <a:ext uri="{FF2B5EF4-FFF2-40B4-BE49-F238E27FC236}">
                <a16:creationId xmlns:a16="http://schemas.microsoft.com/office/drawing/2014/main" id="{25408CD8-4359-F16E-9E12-A73EE0B1D3B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Lst>
          </a:blip>
          <a:stretch>
            <a:fillRect/>
          </a:stretch>
        </p:blipFill>
        <p:spPr>
          <a:xfrm rot="16200000">
            <a:off x="5844820" y="550529"/>
            <a:ext cx="6597386" cy="5773658"/>
          </a:xfrm>
          <a:prstGeom prst="rect">
            <a:avLst/>
          </a:prstGeom>
          <a:ln w="38100">
            <a:solidFill>
              <a:schemeClr val="tx1"/>
            </a:solidFill>
          </a:ln>
        </p:spPr>
      </p:pic>
      <p:sp>
        <p:nvSpPr>
          <p:cNvPr id="14" name="Ellipse 13">
            <a:extLst>
              <a:ext uri="{FF2B5EF4-FFF2-40B4-BE49-F238E27FC236}">
                <a16:creationId xmlns:a16="http://schemas.microsoft.com/office/drawing/2014/main" id="{416ACD1B-8978-43CC-E35E-85687AAFB8A8}"/>
              </a:ext>
            </a:extLst>
          </p:cNvPr>
          <p:cNvSpPr/>
          <p:nvPr/>
        </p:nvSpPr>
        <p:spPr>
          <a:xfrm>
            <a:off x="8840067" y="1341120"/>
            <a:ext cx="222653" cy="199424"/>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T</a:t>
            </a:r>
          </a:p>
        </p:txBody>
      </p:sp>
      <p:sp>
        <p:nvSpPr>
          <p:cNvPr id="15" name="Ellipse 14">
            <a:extLst>
              <a:ext uri="{FF2B5EF4-FFF2-40B4-BE49-F238E27FC236}">
                <a16:creationId xmlns:a16="http://schemas.microsoft.com/office/drawing/2014/main" id="{BEF3B93A-44A5-0DE2-ED57-1E7DD2DA2D75}"/>
              </a:ext>
            </a:extLst>
          </p:cNvPr>
          <p:cNvSpPr/>
          <p:nvPr/>
        </p:nvSpPr>
        <p:spPr>
          <a:xfrm>
            <a:off x="8524240" y="1635760"/>
            <a:ext cx="1219200" cy="93472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151A05B2-9397-7788-07AD-9694AD8E4999}"/>
              </a:ext>
            </a:extLst>
          </p:cNvPr>
          <p:cNvSpPr/>
          <p:nvPr/>
        </p:nvSpPr>
        <p:spPr>
          <a:xfrm>
            <a:off x="9419187" y="1341120"/>
            <a:ext cx="222653" cy="199424"/>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b</a:t>
            </a:r>
          </a:p>
        </p:txBody>
      </p:sp>
      <p:sp>
        <p:nvSpPr>
          <p:cNvPr id="19" name="Ellipse 18">
            <a:extLst>
              <a:ext uri="{FF2B5EF4-FFF2-40B4-BE49-F238E27FC236}">
                <a16:creationId xmlns:a16="http://schemas.microsoft.com/office/drawing/2014/main" id="{ABDECB9E-E198-7C38-9317-BABE18CB7520}"/>
              </a:ext>
            </a:extLst>
          </p:cNvPr>
          <p:cNvSpPr/>
          <p:nvPr/>
        </p:nvSpPr>
        <p:spPr>
          <a:xfrm>
            <a:off x="9457512" y="1540544"/>
            <a:ext cx="222653" cy="199424"/>
          </a:xfrm>
          <a:prstGeom prst="ellipse">
            <a:avLst/>
          </a:prstGeom>
          <a:solidFill>
            <a:srgbClr val="92D05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d</a:t>
            </a:r>
          </a:p>
        </p:txBody>
      </p:sp>
      <p:sp>
        <p:nvSpPr>
          <p:cNvPr id="3" name="Ellipse 2">
            <a:extLst>
              <a:ext uri="{FF2B5EF4-FFF2-40B4-BE49-F238E27FC236}">
                <a16:creationId xmlns:a16="http://schemas.microsoft.com/office/drawing/2014/main" id="{57C7D61A-4439-BBCD-AF18-4C4B4B1B217F}"/>
              </a:ext>
            </a:extLst>
          </p:cNvPr>
          <p:cNvSpPr/>
          <p:nvPr/>
        </p:nvSpPr>
        <p:spPr>
          <a:xfrm>
            <a:off x="5824594" y="2381342"/>
            <a:ext cx="222653" cy="199424"/>
          </a:xfrm>
          <a:prstGeom prst="ellipse">
            <a:avLst/>
          </a:prstGeom>
          <a:solidFill>
            <a:srgbClr val="92D05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d</a:t>
            </a:r>
          </a:p>
        </p:txBody>
      </p:sp>
      <p:sp>
        <p:nvSpPr>
          <p:cNvPr id="11" name="Ellipse 10">
            <a:extLst>
              <a:ext uri="{FF2B5EF4-FFF2-40B4-BE49-F238E27FC236}">
                <a16:creationId xmlns:a16="http://schemas.microsoft.com/office/drawing/2014/main" id="{57C0777A-4173-1B41-E096-F73F3047040F}"/>
              </a:ext>
            </a:extLst>
          </p:cNvPr>
          <p:cNvSpPr/>
          <p:nvPr/>
        </p:nvSpPr>
        <p:spPr>
          <a:xfrm>
            <a:off x="9154160" y="2665696"/>
            <a:ext cx="487680" cy="276728"/>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 name="Connecteur droit avec flèche 4">
            <a:extLst>
              <a:ext uri="{FF2B5EF4-FFF2-40B4-BE49-F238E27FC236}">
                <a16:creationId xmlns:a16="http://schemas.microsoft.com/office/drawing/2014/main" id="{77241E01-5A4B-E7DC-B361-EEE8A037F8F8}"/>
              </a:ext>
            </a:extLst>
          </p:cNvPr>
          <p:cNvCxnSpPr>
            <a:cxnSpLocks/>
            <a:stCxn id="19" idx="4"/>
            <a:endCxn id="11" idx="0"/>
          </p:cNvCxnSpPr>
          <p:nvPr/>
        </p:nvCxnSpPr>
        <p:spPr>
          <a:xfrm flipH="1">
            <a:off x="9398000" y="1739968"/>
            <a:ext cx="170839" cy="92572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EE3BCF75-4087-B7E1-3EEF-C7AE32947AEC}"/>
              </a:ext>
            </a:extLst>
          </p:cNvPr>
          <p:cNvCxnSpPr>
            <a:cxnSpLocks/>
            <a:endCxn id="19" idx="4"/>
          </p:cNvCxnSpPr>
          <p:nvPr/>
        </p:nvCxnSpPr>
        <p:spPr>
          <a:xfrm flipV="1">
            <a:off x="9419187" y="1739968"/>
            <a:ext cx="149652" cy="92572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1454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6261F-8124-6C40-01B8-AA509C791D8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DB36CDE-3F3B-4E06-AE85-9EDF8EEAD680}"/>
              </a:ext>
            </a:extLst>
          </p:cNvPr>
          <p:cNvSpPr/>
          <p:nvPr/>
        </p:nvSpPr>
        <p:spPr>
          <a:xfrm>
            <a:off x="75219" y="138665"/>
            <a:ext cx="6098843" cy="3770263"/>
          </a:xfrm>
          <a:prstGeom prst="rect">
            <a:avLst/>
          </a:prstGeom>
          <a:solidFill>
            <a:schemeClr val="tx2">
              <a:lumMod val="20000"/>
              <a:lumOff val="80000"/>
            </a:schemeClr>
          </a:solidFill>
          <a:ln w="38100">
            <a:solidFill>
              <a:schemeClr val="tx1"/>
            </a:solidFill>
          </a:ln>
        </p:spPr>
        <p:txBody>
          <a:bodyPr wrap="square">
            <a:spAutoFit/>
          </a:bodyPr>
          <a:lstStyle/>
          <a:p>
            <a:r>
              <a:rPr lang="fr-FR" sz="1500" dirty="0"/>
              <a:t>*1881-89 : Disette catastrophique et déclin du commerce transsaharien</a:t>
            </a:r>
          </a:p>
          <a:p>
            <a:r>
              <a:rPr lang="fr-FR" sz="1500" i="1" dirty="0"/>
              <a:t>Les Européens en profitent pour occuper des positions dans l’économie locale ; Toutefois, la Lybie fut protégée pour quelque temps des ambitions européennes par le rétablissement de l’autorité ottomane.</a:t>
            </a:r>
          </a:p>
          <a:p>
            <a:r>
              <a:rPr lang="fr-FR" sz="1500" dirty="0">
                <a:ea typeface="Times New Roman" panose="02020603050405020304" pitchFamily="18" charset="0"/>
              </a:rPr>
              <a:t>Histoire générale de l’Afrique VI, pp. 252-53 ; </a:t>
            </a:r>
            <a:r>
              <a:rPr lang="fr-FR" sz="1500" b="1" dirty="0">
                <a:ea typeface="Times New Roman" panose="02020603050405020304" pitchFamily="18" charset="0"/>
              </a:rPr>
              <a:t>Et dans le désert…</a:t>
            </a:r>
          </a:p>
          <a:p>
            <a:endParaRPr lang="fr-FR" sz="1500" dirty="0"/>
          </a:p>
          <a:p>
            <a:r>
              <a:rPr lang="fr-FR" sz="1500" dirty="0"/>
              <a:t>*1859 : Mort d’</a:t>
            </a:r>
            <a:r>
              <a:rPr lang="fr-FR" sz="1500" u="sng" dirty="0"/>
              <a:t>Ali al-Sanusi</a:t>
            </a:r>
            <a:r>
              <a:rPr lang="fr-FR" sz="1500" dirty="0"/>
              <a:t>…</a:t>
            </a:r>
          </a:p>
          <a:p>
            <a:r>
              <a:rPr lang="fr-FR" sz="1500" dirty="0"/>
              <a:t>Son fils </a:t>
            </a:r>
            <a:r>
              <a:rPr lang="fr-FR" sz="1500" u="sng" dirty="0"/>
              <a:t>Muhammad al-Madhi</a:t>
            </a:r>
            <a:r>
              <a:rPr lang="fr-FR" sz="1500" dirty="0"/>
              <a:t> lui succède</a:t>
            </a:r>
          </a:p>
          <a:p>
            <a:endParaRPr lang="fr-FR" sz="1500" dirty="0"/>
          </a:p>
          <a:p>
            <a:r>
              <a:rPr lang="fr-FR" sz="1500" dirty="0"/>
              <a:t>*1895 : Pour échapper aux pression ottomanes et britanniques (Egypte)</a:t>
            </a:r>
          </a:p>
          <a:p>
            <a:r>
              <a:rPr lang="fr-FR" sz="1500" dirty="0"/>
              <a:t>Al-Madhi s’installe plus au sud, à Koufra        ; Puis…</a:t>
            </a:r>
          </a:p>
          <a:p>
            <a:endParaRPr lang="fr-FR" sz="1500" dirty="0"/>
          </a:p>
          <a:p>
            <a:r>
              <a:rPr lang="fr-FR" sz="1500" dirty="0"/>
              <a:t>*1898 : A Gouro,         dans le </a:t>
            </a:r>
            <a:r>
              <a:rPr lang="fr-FR" sz="1500" dirty="0" err="1"/>
              <a:t>Borgou</a:t>
            </a:r>
            <a:r>
              <a:rPr lang="fr-FR" sz="1500" dirty="0"/>
              <a:t>, au nord du lac Tchad</a:t>
            </a:r>
          </a:p>
          <a:p>
            <a:r>
              <a:rPr lang="fr-FR" sz="1500" dirty="0"/>
              <a:t>NB : 1951-69 : Son fils </a:t>
            </a:r>
            <a:r>
              <a:rPr lang="fr-FR" sz="1500" u="sng" dirty="0"/>
              <a:t>Idriss 1</a:t>
            </a:r>
            <a:r>
              <a:rPr lang="fr-FR" sz="1500" u="sng" baseline="30000" dirty="0"/>
              <a:t>er</a:t>
            </a:r>
            <a:r>
              <a:rPr lang="fr-FR" sz="1500" dirty="0"/>
              <a:t> sera roi de Libye… ; </a:t>
            </a:r>
            <a:r>
              <a:rPr lang="fr-FR" sz="1500" b="1" dirty="0"/>
              <a:t>A revoir…</a:t>
            </a:r>
            <a:endParaRPr lang="fr-FR" sz="1500" dirty="0"/>
          </a:p>
          <a:p>
            <a:endParaRPr lang="fr-FR" sz="1500" dirty="0"/>
          </a:p>
          <a:p>
            <a:r>
              <a:rPr lang="fr-FR" sz="1500" dirty="0"/>
              <a:t>*Et maintenant la Régence de Tunis ; Retour en 1824…</a:t>
            </a:r>
          </a:p>
        </p:txBody>
      </p:sp>
      <p:pic>
        <p:nvPicPr>
          <p:cNvPr id="2" name="Image 1">
            <a:extLst>
              <a:ext uri="{FF2B5EF4-FFF2-40B4-BE49-F238E27FC236}">
                <a16:creationId xmlns:a16="http://schemas.microsoft.com/office/drawing/2014/main" id="{AB4C6149-A3EE-47A7-1F96-78017E6E6BE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Lst>
          </a:blip>
          <a:stretch>
            <a:fillRect/>
          </a:stretch>
        </p:blipFill>
        <p:spPr>
          <a:xfrm rot="16200000">
            <a:off x="5844820" y="550529"/>
            <a:ext cx="6597386" cy="5773658"/>
          </a:xfrm>
          <a:prstGeom prst="rect">
            <a:avLst/>
          </a:prstGeom>
          <a:ln w="38100">
            <a:solidFill>
              <a:schemeClr val="tx1"/>
            </a:solidFill>
          </a:ln>
        </p:spPr>
      </p:pic>
      <p:sp>
        <p:nvSpPr>
          <p:cNvPr id="14" name="Ellipse 13">
            <a:extLst>
              <a:ext uri="{FF2B5EF4-FFF2-40B4-BE49-F238E27FC236}">
                <a16:creationId xmlns:a16="http://schemas.microsoft.com/office/drawing/2014/main" id="{B3191DC0-2179-9FB7-4C86-E6089D0193AC}"/>
              </a:ext>
            </a:extLst>
          </p:cNvPr>
          <p:cNvSpPr/>
          <p:nvPr/>
        </p:nvSpPr>
        <p:spPr>
          <a:xfrm>
            <a:off x="8840067" y="1341120"/>
            <a:ext cx="222653" cy="199424"/>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T</a:t>
            </a:r>
          </a:p>
        </p:txBody>
      </p:sp>
      <p:sp>
        <p:nvSpPr>
          <p:cNvPr id="15" name="Ellipse 14">
            <a:extLst>
              <a:ext uri="{FF2B5EF4-FFF2-40B4-BE49-F238E27FC236}">
                <a16:creationId xmlns:a16="http://schemas.microsoft.com/office/drawing/2014/main" id="{D6BA3098-F86F-17B1-3146-F63F45316105}"/>
              </a:ext>
            </a:extLst>
          </p:cNvPr>
          <p:cNvSpPr/>
          <p:nvPr/>
        </p:nvSpPr>
        <p:spPr>
          <a:xfrm>
            <a:off x="8524240" y="1635760"/>
            <a:ext cx="1219200" cy="93472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6774DC16-2892-DADA-9576-74EF8BD035D3}"/>
              </a:ext>
            </a:extLst>
          </p:cNvPr>
          <p:cNvSpPr/>
          <p:nvPr/>
        </p:nvSpPr>
        <p:spPr>
          <a:xfrm>
            <a:off x="9419187" y="1341120"/>
            <a:ext cx="222653" cy="199424"/>
          </a:xfrm>
          <a:prstGeom prst="ellipse">
            <a:avLst/>
          </a:prstGeom>
          <a:solidFill>
            <a:srgbClr val="FFC00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b</a:t>
            </a:r>
          </a:p>
        </p:txBody>
      </p:sp>
      <p:sp>
        <p:nvSpPr>
          <p:cNvPr id="17" name="Ellipse 16">
            <a:extLst>
              <a:ext uri="{FF2B5EF4-FFF2-40B4-BE49-F238E27FC236}">
                <a16:creationId xmlns:a16="http://schemas.microsoft.com/office/drawing/2014/main" id="{301D6D6C-3DE7-201E-E7CD-F0A9D694549E}"/>
              </a:ext>
            </a:extLst>
          </p:cNvPr>
          <p:cNvSpPr/>
          <p:nvPr/>
        </p:nvSpPr>
        <p:spPr>
          <a:xfrm>
            <a:off x="9520787" y="2003408"/>
            <a:ext cx="222653" cy="199424"/>
          </a:xfrm>
          <a:prstGeom prst="ellipse">
            <a:avLst/>
          </a:prstGeom>
          <a:solidFill>
            <a:srgbClr val="92D05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k</a:t>
            </a:r>
          </a:p>
        </p:txBody>
      </p:sp>
      <p:sp>
        <p:nvSpPr>
          <p:cNvPr id="19" name="Ellipse 18">
            <a:extLst>
              <a:ext uri="{FF2B5EF4-FFF2-40B4-BE49-F238E27FC236}">
                <a16:creationId xmlns:a16="http://schemas.microsoft.com/office/drawing/2014/main" id="{28A87F81-9647-AC6B-46A5-7C8121DC7EA2}"/>
              </a:ext>
            </a:extLst>
          </p:cNvPr>
          <p:cNvSpPr/>
          <p:nvPr/>
        </p:nvSpPr>
        <p:spPr>
          <a:xfrm>
            <a:off x="9457512" y="1540544"/>
            <a:ext cx="222653" cy="199424"/>
          </a:xfrm>
          <a:prstGeom prst="ellipse">
            <a:avLst/>
          </a:prstGeom>
          <a:solidFill>
            <a:srgbClr val="92D05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d</a:t>
            </a:r>
          </a:p>
        </p:txBody>
      </p:sp>
      <p:sp>
        <p:nvSpPr>
          <p:cNvPr id="20" name="Ellipse 19">
            <a:extLst>
              <a:ext uri="{FF2B5EF4-FFF2-40B4-BE49-F238E27FC236}">
                <a16:creationId xmlns:a16="http://schemas.microsoft.com/office/drawing/2014/main" id="{AF0A2F45-D117-3137-E370-CC07DCA89BE8}"/>
              </a:ext>
            </a:extLst>
          </p:cNvPr>
          <p:cNvSpPr/>
          <p:nvPr/>
        </p:nvSpPr>
        <p:spPr>
          <a:xfrm>
            <a:off x="9143513" y="2371056"/>
            <a:ext cx="222653" cy="199424"/>
          </a:xfrm>
          <a:prstGeom prst="ellipse">
            <a:avLst/>
          </a:prstGeom>
          <a:solidFill>
            <a:srgbClr val="92D05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g</a:t>
            </a:r>
          </a:p>
        </p:txBody>
      </p:sp>
      <p:sp>
        <p:nvSpPr>
          <p:cNvPr id="3" name="Ellipse 2">
            <a:extLst>
              <a:ext uri="{FF2B5EF4-FFF2-40B4-BE49-F238E27FC236}">
                <a16:creationId xmlns:a16="http://schemas.microsoft.com/office/drawing/2014/main" id="{4CB30214-6EA0-A890-47F2-35C056772AC1}"/>
              </a:ext>
            </a:extLst>
          </p:cNvPr>
          <p:cNvSpPr/>
          <p:nvPr/>
        </p:nvSpPr>
        <p:spPr>
          <a:xfrm>
            <a:off x="3322753" y="2481054"/>
            <a:ext cx="222653" cy="199424"/>
          </a:xfrm>
          <a:prstGeom prst="ellipse">
            <a:avLst/>
          </a:prstGeom>
          <a:solidFill>
            <a:srgbClr val="92D05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k</a:t>
            </a:r>
          </a:p>
        </p:txBody>
      </p:sp>
      <p:sp>
        <p:nvSpPr>
          <p:cNvPr id="4" name="Ellipse 3">
            <a:extLst>
              <a:ext uri="{FF2B5EF4-FFF2-40B4-BE49-F238E27FC236}">
                <a16:creationId xmlns:a16="http://schemas.microsoft.com/office/drawing/2014/main" id="{5B882F29-B736-EDAD-8B4F-41043D7B22C1}"/>
              </a:ext>
            </a:extLst>
          </p:cNvPr>
          <p:cNvSpPr/>
          <p:nvPr/>
        </p:nvSpPr>
        <p:spPr>
          <a:xfrm>
            <a:off x="1543833" y="2968024"/>
            <a:ext cx="222653" cy="199424"/>
          </a:xfrm>
          <a:prstGeom prst="ellipse">
            <a:avLst/>
          </a:prstGeom>
          <a:solidFill>
            <a:srgbClr val="92D050"/>
          </a:solid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g</a:t>
            </a:r>
          </a:p>
        </p:txBody>
      </p:sp>
    </p:spTree>
    <p:extLst>
      <p:ext uri="{BB962C8B-B14F-4D97-AF65-F5344CB8AC3E}">
        <p14:creationId xmlns:p14="http://schemas.microsoft.com/office/powerpoint/2010/main" val="42886777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94452</TotalTime>
  <Words>7951</Words>
  <Application>Microsoft Office PowerPoint</Application>
  <PresentationFormat>Grand écran</PresentationFormat>
  <Paragraphs>1420</Paragraphs>
  <Slides>40</Slides>
  <Notes>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40</vt:i4>
      </vt:variant>
    </vt:vector>
  </HeadingPairs>
  <TitlesOfParts>
    <vt:vector size="45" baseType="lpstr">
      <vt:lpstr>Arial</vt:lpstr>
      <vt:lpstr>Calibri</vt:lpstr>
      <vt:lpstr>Calibri Light</vt:lpstr>
      <vt:lpstr>Times New Roman</vt:lpstr>
      <vt:lpstr>Thème Office</vt:lpstr>
      <vt:lpstr>LE PARTAGE DU MONDE, de l’an 200 av. JC à nos jours Esquisse d’une histoire géopolitique universelle  Mardi 9 juin 2026 (14/14)  8ème période : 1815-1914 Europe et Russie à la conquête de l’Orient et de l’Asie  1830-1914 : La conquête et la colonisation européenne de l’Afrique  Suite…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PARTAGE DU MONDE, de l’an 200 av. JC à nos jours Esquisse d’une histoire géopolitique universelle  Mardi 17 octobre 2023 (2/15)  8ème période : 1815-1914  1789-1815 : Les guerres de la Révolution et de l’Empire  1789-1795 : La Révolution française et la 1ère République Guerre de la France contre la 1ère Coalition</dc:title>
  <dc:creator>Christophe JENTA</dc:creator>
  <cp:lastModifiedBy>Christophe JENTA</cp:lastModifiedBy>
  <cp:revision>775</cp:revision>
  <dcterms:created xsi:type="dcterms:W3CDTF">2023-07-15T08:08:34Z</dcterms:created>
  <dcterms:modified xsi:type="dcterms:W3CDTF">2026-06-08T13:50:39Z</dcterms:modified>
</cp:coreProperties>
</file>