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14145" r:id="rId2"/>
    <p:sldId id="14146" r:id="rId3"/>
    <p:sldId id="14170" r:id="rId4"/>
    <p:sldId id="14187" r:id="rId5"/>
    <p:sldId id="14150" r:id="rId6"/>
    <p:sldId id="1046" r:id="rId7"/>
    <p:sldId id="14155" r:id="rId8"/>
    <p:sldId id="14172" r:id="rId9"/>
    <p:sldId id="1047" r:id="rId10"/>
    <p:sldId id="14193" r:id="rId11"/>
    <p:sldId id="1813" r:id="rId12"/>
    <p:sldId id="14184" r:id="rId13"/>
    <p:sldId id="14185" r:id="rId14"/>
    <p:sldId id="14204" r:id="rId15"/>
    <p:sldId id="14194" r:id="rId16"/>
    <p:sldId id="14171" r:id="rId17"/>
    <p:sldId id="13286" r:id="rId18"/>
    <p:sldId id="13406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66CC"/>
    <a:srgbClr val="800080"/>
    <a:srgbClr val="FF33CC"/>
    <a:srgbClr val="A88000"/>
    <a:srgbClr val="FF0000"/>
    <a:srgbClr val="FF99CC"/>
    <a:srgbClr val="ED7D31"/>
    <a:srgbClr val="FF99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EB1521-C113-4E74-80D0-FE861A448003}" v="4" dt="2025-12-08T17:01:43.3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061" autoAdjust="0"/>
  </p:normalViewPr>
  <p:slideViewPr>
    <p:cSldViewPr snapToGrid="0">
      <p:cViewPr varScale="1">
        <p:scale>
          <a:sx n="59" d="100"/>
          <a:sy n="59" d="100"/>
        </p:scale>
        <p:origin x="956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079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574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 JENTA" userId="8d1209f4831e9c53" providerId="LiveId" clId="{904B13E8-5561-4C71-BC7C-B64964A84905}"/>
    <pc:docChg chg="undo custSel addSld delSld modSld">
      <pc:chgData name="Christophe JENTA" userId="8d1209f4831e9c53" providerId="LiveId" clId="{904B13E8-5561-4C71-BC7C-B64964A84905}" dt="2025-12-08T17:02:08.647" v="426" actId="20577"/>
      <pc:docMkLst>
        <pc:docMk/>
      </pc:docMkLst>
      <pc:sldChg chg="add del">
        <pc:chgData name="Christophe JENTA" userId="8d1209f4831e9c53" providerId="LiveId" clId="{904B13E8-5561-4C71-BC7C-B64964A84905}" dt="2025-12-08T14:32:56.854" v="324"/>
        <pc:sldMkLst>
          <pc:docMk/>
          <pc:sldMk cId="2983229693" sldId="12207"/>
        </pc:sldMkLst>
      </pc:sldChg>
      <pc:sldChg chg="delSp add del mod">
        <pc:chgData name="Christophe JENTA" userId="8d1209f4831e9c53" providerId="LiveId" clId="{904B13E8-5561-4C71-BC7C-B64964A84905}" dt="2025-12-08T14:34:51.473" v="399" actId="478"/>
        <pc:sldMkLst>
          <pc:docMk/>
          <pc:sldMk cId="155608898" sldId="12233"/>
        </pc:sldMkLst>
        <pc:picChg chg="del">
          <ac:chgData name="Christophe JENTA" userId="8d1209f4831e9c53" providerId="LiveId" clId="{904B13E8-5561-4C71-BC7C-B64964A84905}" dt="2025-12-08T14:34:51.473" v="399" actId="478"/>
          <ac:picMkLst>
            <pc:docMk/>
            <pc:sldMk cId="155608898" sldId="12233"/>
            <ac:picMk id="7" creationId="{8EE931FA-0CE5-180B-B71B-F06C1FC8DE95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2308736276" sldId="12234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825230792" sldId="12265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936758224" sldId="12357"/>
        </pc:sldMkLst>
      </pc:sldChg>
      <pc:sldChg chg="delSp add del mod">
        <pc:chgData name="Christophe JENTA" userId="8d1209f4831e9c53" providerId="LiveId" clId="{904B13E8-5561-4C71-BC7C-B64964A84905}" dt="2025-12-08T14:34:12.494" v="367" actId="478"/>
        <pc:sldMkLst>
          <pc:docMk/>
          <pc:sldMk cId="3120433939" sldId="13311"/>
        </pc:sldMkLst>
        <pc:picChg chg="del">
          <ac:chgData name="Christophe JENTA" userId="8d1209f4831e9c53" providerId="LiveId" clId="{904B13E8-5561-4C71-BC7C-B64964A84905}" dt="2025-12-08T14:34:12.494" v="367" actId="478"/>
          <ac:picMkLst>
            <pc:docMk/>
            <pc:sldMk cId="3120433939" sldId="13311"/>
            <ac:picMk id="3" creationId="{39C1A21E-2B8D-EEF2-D11F-E971E9D74E36}"/>
          </ac:picMkLst>
        </pc:picChg>
      </pc:sldChg>
      <pc:sldChg chg="delSp add del mod">
        <pc:chgData name="Christophe JENTA" userId="8d1209f4831e9c53" providerId="LiveId" clId="{904B13E8-5561-4C71-BC7C-B64964A84905}" dt="2025-12-08T14:34:22.488" v="377" actId="478"/>
        <pc:sldMkLst>
          <pc:docMk/>
          <pc:sldMk cId="2493677344" sldId="13312"/>
        </pc:sldMkLst>
        <pc:picChg chg="del">
          <ac:chgData name="Christophe JENTA" userId="8d1209f4831e9c53" providerId="LiveId" clId="{904B13E8-5561-4C71-BC7C-B64964A84905}" dt="2025-12-08T14:34:19.954" v="373" actId="478"/>
          <ac:picMkLst>
            <pc:docMk/>
            <pc:sldMk cId="2493677344" sldId="13312"/>
            <ac:picMk id="2" creationId="{3F41ED81-2E76-CAB5-2651-1D897C133711}"/>
          </ac:picMkLst>
        </pc:picChg>
        <pc:picChg chg="del">
          <ac:chgData name="Christophe JENTA" userId="8d1209f4831e9c53" providerId="LiveId" clId="{904B13E8-5561-4C71-BC7C-B64964A84905}" dt="2025-12-08T14:34:20.596" v="374" actId="478"/>
          <ac:picMkLst>
            <pc:docMk/>
            <pc:sldMk cId="2493677344" sldId="13312"/>
            <ac:picMk id="4" creationId="{4DC7B046-CF77-B696-94AB-8C52D849D45F}"/>
          </ac:picMkLst>
        </pc:picChg>
        <pc:picChg chg="del">
          <ac:chgData name="Christophe JENTA" userId="8d1209f4831e9c53" providerId="LiveId" clId="{904B13E8-5561-4C71-BC7C-B64964A84905}" dt="2025-12-08T14:34:21.190" v="375" actId="478"/>
          <ac:picMkLst>
            <pc:docMk/>
            <pc:sldMk cId="2493677344" sldId="13312"/>
            <ac:picMk id="8" creationId="{CB3B05DB-A094-6106-76E1-9FFE05744A01}"/>
          </ac:picMkLst>
        </pc:picChg>
        <pc:picChg chg="del">
          <ac:chgData name="Christophe JENTA" userId="8d1209f4831e9c53" providerId="LiveId" clId="{904B13E8-5561-4C71-BC7C-B64964A84905}" dt="2025-12-08T14:34:22.488" v="377" actId="478"/>
          <ac:picMkLst>
            <pc:docMk/>
            <pc:sldMk cId="2493677344" sldId="13312"/>
            <ac:picMk id="10" creationId="{1920ADBE-B0E5-F82C-0449-95EEF2FF5FCA}"/>
          </ac:picMkLst>
        </pc:picChg>
        <pc:picChg chg="del">
          <ac:chgData name="Christophe JENTA" userId="8d1209f4831e9c53" providerId="LiveId" clId="{904B13E8-5561-4C71-BC7C-B64964A84905}" dt="2025-12-08T14:34:21.869" v="376" actId="478"/>
          <ac:picMkLst>
            <pc:docMk/>
            <pc:sldMk cId="2493677344" sldId="13312"/>
            <ac:picMk id="12" creationId="{DCF4E730-60D9-71E9-FC61-6952D82A4494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1788568346" sldId="13358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1676070176" sldId="13359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818089244" sldId="13373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3971216453" sldId="13428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137474449" sldId="13430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2987522325" sldId="13431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1113766605" sldId="13446"/>
        </pc:sldMkLst>
      </pc:sldChg>
      <pc:sldChg chg="delSp add del mod">
        <pc:chgData name="Christophe JENTA" userId="8d1209f4831e9c53" providerId="LiveId" clId="{904B13E8-5561-4C71-BC7C-B64964A84905}" dt="2025-12-08T14:33:59.576" v="356" actId="478"/>
        <pc:sldMkLst>
          <pc:docMk/>
          <pc:sldMk cId="3750521114" sldId="13447"/>
        </pc:sldMkLst>
        <pc:picChg chg="del">
          <ac:chgData name="Christophe JENTA" userId="8d1209f4831e9c53" providerId="LiveId" clId="{904B13E8-5561-4C71-BC7C-B64964A84905}" dt="2025-12-08T14:33:59.576" v="356" actId="478"/>
          <ac:picMkLst>
            <pc:docMk/>
            <pc:sldMk cId="3750521114" sldId="13447"/>
            <ac:picMk id="3" creationId="{51F14F7D-4C4C-70F7-94FA-174522EB7927}"/>
          </ac:picMkLst>
        </pc:picChg>
        <pc:picChg chg="del">
          <ac:chgData name="Christophe JENTA" userId="8d1209f4831e9c53" providerId="LiveId" clId="{904B13E8-5561-4C71-BC7C-B64964A84905}" dt="2025-12-08T14:33:57.633" v="353" actId="478"/>
          <ac:picMkLst>
            <pc:docMk/>
            <pc:sldMk cId="3750521114" sldId="13447"/>
            <ac:picMk id="5" creationId="{1B1123AD-A1EC-5D5C-D272-C57DCCB5ECD6}"/>
          </ac:picMkLst>
        </pc:picChg>
        <pc:picChg chg="del">
          <ac:chgData name="Christophe JENTA" userId="8d1209f4831e9c53" providerId="LiveId" clId="{904B13E8-5561-4C71-BC7C-B64964A84905}" dt="2025-12-08T14:33:58.386" v="354" actId="478"/>
          <ac:picMkLst>
            <pc:docMk/>
            <pc:sldMk cId="3750521114" sldId="13447"/>
            <ac:picMk id="6" creationId="{5FC29039-0F72-DB45-EFF7-E797C13C0F3C}"/>
          </ac:picMkLst>
        </pc:picChg>
        <pc:picChg chg="del">
          <ac:chgData name="Christophe JENTA" userId="8d1209f4831e9c53" providerId="LiveId" clId="{904B13E8-5561-4C71-BC7C-B64964A84905}" dt="2025-12-08T14:33:58.998" v="355" actId="478"/>
          <ac:picMkLst>
            <pc:docMk/>
            <pc:sldMk cId="3750521114" sldId="13447"/>
            <ac:picMk id="7" creationId="{A128BAC2-CC1B-B9FB-FFE0-ADAD3ABA700E}"/>
          </ac:picMkLst>
        </pc:picChg>
      </pc:sldChg>
      <pc:sldChg chg="delSp add del mod">
        <pc:chgData name="Christophe JENTA" userId="8d1209f4831e9c53" providerId="LiveId" clId="{904B13E8-5561-4C71-BC7C-B64964A84905}" dt="2025-12-08T14:34:18.811" v="372" actId="478"/>
        <pc:sldMkLst>
          <pc:docMk/>
          <pc:sldMk cId="1434913438" sldId="13449"/>
        </pc:sldMkLst>
        <pc:picChg chg="del">
          <ac:chgData name="Christophe JENTA" userId="8d1209f4831e9c53" providerId="LiveId" clId="{904B13E8-5561-4C71-BC7C-B64964A84905}" dt="2025-12-08T14:34:17.841" v="371" actId="478"/>
          <ac:picMkLst>
            <pc:docMk/>
            <pc:sldMk cId="1434913438" sldId="13449"/>
            <ac:picMk id="3" creationId="{EF28CFF5-54B4-58DD-98DB-1387D67C8982}"/>
          </ac:picMkLst>
        </pc:picChg>
        <pc:picChg chg="del">
          <ac:chgData name="Christophe JENTA" userId="8d1209f4831e9c53" providerId="LiveId" clId="{904B13E8-5561-4C71-BC7C-B64964A84905}" dt="2025-12-08T14:34:18.811" v="372" actId="478"/>
          <ac:picMkLst>
            <pc:docMk/>
            <pc:sldMk cId="1434913438" sldId="13449"/>
            <ac:picMk id="5" creationId="{AAAF3CA9-F46D-29F0-721C-E936A9CF5105}"/>
          </ac:picMkLst>
        </pc:picChg>
      </pc:sldChg>
      <pc:sldChg chg="delSp add del mod">
        <pc:chgData name="Christophe JENTA" userId="8d1209f4831e9c53" providerId="LiveId" clId="{904B13E8-5561-4C71-BC7C-B64964A84905}" dt="2025-12-08T14:34:29.254" v="386" actId="478"/>
        <pc:sldMkLst>
          <pc:docMk/>
          <pc:sldMk cId="2383233730" sldId="13450"/>
        </pc:sldMkLst>
        <pc:picChg chg="del">
          <ac:chgData name="Christophe JENTA" userId="8d1209f4831e9c53" providerId="LiveId" clId="{904B13E8-5561-4C71-BC7C-B64964A84905}" dt="2025-12-08T14:34:27.619" v="383" actId="478"/>
          <ac:picMkLst>
            <pc:docMk/>
            <pc:sldMk cId="2383233730" sldId="13450"/>
            <ac:picMk id="3" creationId="{C6DF4BD6-34F7-F230-A739-76C7204CE3A0}"/>
          </ac:picMkLst>
        </pc:picChg>
        <pc:picChg chg="del">
          <ac:chgData name="Christophe JENTA" userId="8d1209f4831e9c53" providerId="LiveId" clId="{904B13E8-5561-4C71-BC7C-B64964A84905}" dt="2025-12-08T14:34:28.132" v="384" actId="478"/>
          <ac:picMkLst>
            <pc:docMk/>
            <pc:sldMk cId="2383233730" sldId="13450"/>
            <ac:picMk id="10" creationId="{6832DF76-79B9-015E-C8AD-A04BEC27892E}"/>
          </ac:picMkLst>
        </pc:picChg>
        <pc:picChg chg="del">
          <ac:chgData name="Christophe JENTA" userId="8d1209f4831e9c53" providerId="LiveId" clId="{904B13E8-5561-4C71-BC7C-B64964A84905}" dt="2025-12-08T14:34:29.254" v="386" actId="478"/>
          <ac:picMkLst>
            <pc:docMk/>
            <pc:sldMk cId="2383233730" sldId="13450"/>
            <ac:picMk id="15" creationId="{9FDDD5B9-D85E-4EF4-D46D-F47195C522AA}"/>
          </ac:picMkLst>
        </pc:picChg>
        <pc:picChg chg="del">
          <ac:chgData name="Christophe JENTA" userId="8d1209f4831e9c53" providerId="LiveId" clId="{904B13E8-5561-4C71-BC7C-B64964A84905}" dt="2025-12-08T14:34:28.700" v="385" actId="478"/>
          <ac:picMkLst>
            <pc:docMk/>
            <pc:sldMk cId="2383233730" sldId="13450"/>
            <ac:picMk id="16" creationId="{08D4579D-B02A-1842-D515-F20514974B9B}"/>
          </ac:picMkLst>
        </pc:picChg>
      </pc:sldChg>
      <pc:sldChg chg="delSp add del mod">
        <pc:chgData name="Christophe JENTA" userId="8d1209f4831e9c53" providerId="LiveId" clId="{904B13E8-5561-4C71-BC7C-B64964A84905}" dt="2025-12-08T14:34:33.011" v="390" actId="478"/>
        <pc:sldMkLst>
          <pc:docMk/>
          <pc:sldMk cId="4117894968" sldId="13451"/>
        </pc:sldMkLst>
        <pc:picChg chg="del">
          <ac:chgData name="Christophe JENTA" userId="8d1209f4831e9c53" providerId="LiveId" clId="{904B13E8-5561-4C71-BC7C-B64964A84905}" dt="2025-12-08T14:34:31.919" v="388" actId="478"/>
          <ac:picMkLst>
            <pc:docMk/>
            <pc:sldMk cId="4117894968" sldId="13451"/>
            <ac:picMk id="5" creationId="{0A33B9A0-4BBE-BC09-4E93-53713CC343C4}"/>
          </ac:picMkLst>
        </pc:picChg>
        <pc:picChg chg="del">
          <ac:chgData name="Christophe JENTA" userId="8d1209f4831e9c53" providerId="LiveId" clId="{904B13E8-5561-4C71-BC7C-B64964A84905}" dt="2025-12-08T14:34:32.523" v="389" actId="478"/>
          <ac:picMkLst>
            <pc:docMk/>
            <pc:sldMk cId="4117894968" sldId="13451"/>
            <ac:picMk id="6" creationId="{F3F94A1C-FFE8-1BA9-4F8A-71E909D76BF4}"/>
          </ac:picMkLst>
        </pc:picChg>
        <pc:picChg chg="del">
          <ac:chgData name="Christophe JENTA" userId="8d1209f4831e9c53" providerId="LiveId" clId="{904B13E8-5561-4C71-BC7C-B64964A84905}" dt="2025-12-08T14:34:31.436" v="387" actId="478"/>
          <ac:picMkLst>
            <pc:docMk/>
            <pc:sldMk cId="4117894968" sldId="13451"/>
            <ac:picMk id="7" creationId="{C5E7932C-2EA5-428D-A8A0-ACEFE91216C1}"/>
          </ac:picMkLst>
        </pc:picChg>
        <pc:picChg chg="del">
          <ac:chgData name="Christophe JENTA" userId="8d1209f4831e9c53" providerId="LiveId" clId="{904B13E8-5561-4C71-BC7C-B64964A84905}" dt="2025-12-08T14:34:33.011" v="390" actId="478"/>
          <ac:picMkLst>
            <pc:docMk/>
            <pc:sldMk cId="4117894968" sldId="13451"/>
            <ac:picMk id="8" creationId="{7CA61F89-89C0-C93D-FCF2-78B8287CF70E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1016117828" sldId="13452"/>
        </pc:sldMkLst>
      </pc:sldChg>
      <pc:sldChg chg="delSp add del mod">
        <pc:chgData name="Christophe JENTA" userId="8d1209f4831e9c53" providerId="LiveId" clId="{904B13E8-5561-4C71-BC7C-B64964A84905}" dt="2025-12-08T14:34:39.235" v="391" actId="478"/>
        <pc:sldMkLst>
          <pc:docMk/>
          <pc:sldMk cId="105437604" sldId="13454"/>
        </pc:sldMkLst>
        <pc:picChg chg="del">
          <ac:chgData name="Christophe JENTA" userId="8d1209f4831e9c53" providerId="LiveId" clId="{904B13E8-5561-4C71-BC7C-B64964A84905}" dt="2025-12-08T14:34:39.235" v="391" actId="478"/>
          <ac:picMkLst>
            <pc:docMk/>
            <pc:sldMk cId="105437604" sldId="13454"/>
            <ac:picMk id="3" creationId="{DD372904-AF6C-91B0-BE2A-C9CEAB4FA464}"/>
          </ac:picMkLst>
        </pc:picChg>
      </pc:sldChg>
      <pc:sldChg chg="delSp add del mod">
        <pc:chgData name="Christophe JENTA" userId="8d1209f4831e9c53" providerId="LiveId" clId="{904B13E8-5561-4C71-BC7C-B64964A84905}" dt="2025-12-08T14:34:40.908" v="392" actId="478"/>
        <pc:sldMkLst>
          <pc:docMk/>
          <pc:sldMk cId="2709712137" sldId="13455"/>
        </pc:sldMkLst>
        <pc:picChg chg="del">
          <ac:chgData name="Christophe JENTA" userId="8d1209f4831e9c53" providerId="LiveId" clId="{904B13E8-5561-4C71-BC7C-B64964A84905}" dt="2025-12-08T14:34:40.908" v="392" actId="478"/>
          <ac:picMkLst>
            <pc:docMk/>
            <pc:sldMk cId="2709712137" sldId="13455"/>
            <ac:picMk id="2" creationId="{717ECB72-23E8-A0ED-2D78-8511D7E8C512}"/>
          </ac:picMkLst>
        </pc:picChg>
      </pc:sldChg>
      <pc:sldChg chg="delSp add del mod">
        <pc:chgData name="Christophe JENTA" userId="8d1209f4831e9c53" providerId="LiveId" clId="{904B13E8-5561-4C71-BC7C-B64964A84905}" dt="2025-12-08T14:34:44.993" v="397" actId="478"/>
        <pc:sldMkLst>
          <pc:docMk/>
          <pc:sldMk cId="3773903382" sldId="13456"/>
        </pc:sldMkLst>
        <pc:picChg chg="del">
          <ac:chgData name="Christophe JENTA" userId="8d1209f4831e9c53" providerId="LiveId" clId="{904B13E8-5561-4C71-BC7C-B64964A84905}" dt="2025-12-08T14:34:44.275" v="396" actId="478"/>
          <ac:picMkLst>
            <pc:docMk/>
            <pc:sldMk cId="3773903382" sldId="13456"/>
            <ac:picMk id="4" creationId="{8F007FA8-813F-13D6-3F5D-05D9E7D28512}"/>
          </ac:picMkLst>
        </pc:picChg>
        <pc:picChg chg="del">
          <ac:chgData name="Christophe JENTA" userId="8d1209f4831e9c53" providerId="LiveId" clId="{904B13E8-5561-4C71-BC7C-B64964A84905}" dt="2025-12-08T14:34:44.993" v="397" actId="478"/>
          <ac:picMkLst>
            <pc:docMk/>
            <pc:sldMk cId="3773903382" sldId="13456"/>
            <ac:picMk id="6" creationId="{B3F165E9-8902-CFD2-EEC4-DE8E0F3D7B36}"/>
          </ac:picMkLst>
        </pc:picChg>
      </pc:sldChg>
      <pc:sldChg chg="delSp add del mod">
        <pc:chgData name="Christophe JENTA" userId="8d1209f4831e9c53" providerId="LiveId" clId="{904B13E8-5561-4C71-BC7C-B64964A84905}" dt="2025-12-08T14:34:47.259" v="398" actId="478"/>
        <pc:sldMkLst>
          <pc:docMk/>
          <pc:sldMk cId="825639516" sldId="13457"/>
        </pc:sldMkLst>
        <pc:picChg chg="del">
          <ac:chgData name="Christophe JENTA" userId="8d1209f4831e9c53" providerId="LiveId" clId="{904B13E8-5561-4C71-BC7C-B64964A84905}" dt="2025-12-08T14:34:47.259" v="398" actId="478"/>
          <ac:picMkLst>
            <pc:docMk/>
            <pc:sldMk cId="825639516" sldId="13457"/>
            <ac:picMk id="3" creationId="{0528EDAB-8D4E-5E07-5EC3-6EF11C39A5B1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923684980" sldId="13458"/>
        </pc:sldMkLst>
      </pc:sldChg>
      <pc:sldChg chg="delSp modSp add del mod">
        <pc:chgData name="Christophe JENTA" userId="8d1209f4831e9c53" providerId="LiveId" clId="{904B13E8-5561-4C71-BC7C-B64964A84905}" dt="2025-12-08T14:35:00.767" v="407" actId="478"/>
        <pc:sldMkLst>
          <pc:docMk/>
          <pc:sldMk cId="2126346642" sldId="13461"/>
        </pc:sldMkLst>
        <pc:picChg chg="del mod">
          <ac:chgData name="Christophe JENTA" userId="8d1209f4831e9c53" providerId="LiveId" clId="{904B13E8-5561-4C71-BC7C-B64964A84905}" dt="2025-12-08T14:35:00.767" v="407" actId="478"/>
          <ac:picMkLst>
            <pc:docMk/>
            <pc:sldMk cId="2126346642" sldId="13461"/>
            <ac:picMk id="6" creationId="{B308373B-7836-C1CE-6188-33DCA21BEB67}"/>
          </ac:picMkLst>
        </pc:picChg>
      </pc:sldChg>
      <pc:sldChg chg="delSp add del mod">
        <pc:chgData name="Christophe JENTA" userId="8d1209f4831e9c53" providerId="LiveId" clId="{904B13E8-5561-4C71-BC7C-B64964A84905}" dt="2025-12-08T14:33:43.584" v="348" actId="478"/>
        <pc:sldMkLst>
          <pc:docMk/>
          <pc:sldMk cId="3730667595" sldId="13506"/>
        </pc:sldMkLst>
        <pc:picChg chg="del">
          <ac:chgData name="Christophe JENTA" userId="8d1209f4831e9c53" providerId="LiveId" clId="{904B13E8-5561-4C71-BC7C-B64964A84905}" dt="2025-12-08T14:33:43.584" v="348" actId="478"/>
          <ac:picMkLst>
            <pc:docMk/>
            <pc:sldMk cId="3730667595" sldId="13506"/>
            <ac:picMk id="462" creationId="{71ACD9C8-EF9F-4D62-DD4D-D578AEADC350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975840490" sldId="13510"/>
        </pc:sldMkLst>
      </pc:sldChg>
      <pc:sldChg chg="delSp add del mod">
        <pc:chgData name="Christophe JENTA" userId="8d1209f4831e9c53" providerId="LiveId" clId="{904B13E8-5561-4C71-BC7C-B64964A84905}" dt="2025-12-08T14:33:25.817" v="331" actId="478"/>
        <pc:sldMkLst>
          <pc:docMk/>
          <pc:sldMk cId="1670982674" sldId="13659"/>
        </pc:sldMkLst>
        <pc:picChg chg="del">
          <ac:chgData name="Christophe JENTA" userId="8d1209f4831e9c53" providerId="LiveId" clId="{904B13E8-5561-4C71-BC7C-B64964A84905}" dt="2025-12-08T14:33:25.311" v="330" actId="478"/>
          <ac:picMkLst>
            <pc:docMk/>
            <pc:sldMk cId="1670982674" sldId="13659"/>
            <ac:picMk id="4" creationId="{746C6EE7-25AA-5641-903C-D36C229D1090}"/>
          </ac:picMkLst>
        </pc:picChg>
        <pc:picChg chg="del">
          <ac:chgData name="Christophe JENTA" userId="8d1209f4831e9c53" providerId="LiveId" clId="{904B13E8-5561-4C71-BC7C-B64964A84905}" dt="2025-12-08T14:33:25.817" v="331" actId="478"/>
          <ac:picMkLst>
            <pc:docMk/>
            <pc:sldMk cId="1670982674" sldId="13659"/>
            <ac:picMk id="6" creationId="{EA81157D-4B9E-C469-1AD2-F7DBEE0D1203}"/>
          </ac:picMkLst>
        </pc:picChg>
        <pc:picChg chg="del">
          <ac:chgData name="Christophe JENTA" userId="8d1209f4831e9c53" providerId="LiveId" clId="{904B13E8-5561-4C71-BC7C-B64964A84905}" dt="2025-12-08T14:33:24.571" v="329" actId="478"/>
          <ac:picMkLst>
            <pc:docMk/>
            <pc:sldMk cId="1670982674" sldId="13659"/>
            <ac:picMk id="8" creationId="{34A75C77-7DEC-0F9F-BC0F-037A295893DC}"/>
          </ac:picMkLst>
        </pc:picChg>
      </pc:sldChg>
      <pc:sldChg chg="delSp add del mod">
        <pc:chgData name="Christophe JENTA" userId="8d1209f4831e9c53" providerId="LiveId" clId="{904B13E8-5561-4C71-BC7C-B64964A84905}" dt="2025-12-08T14:33:28.168" v="334" actId="478"/>
        <pc:sldMkLst>
          <pc:docMk/>
          <pc:sldMk cId="1124822859" sldId="13660"/>
        </pc:sldMkLst>
        <pc:picChg chg="del">
          <ac:chgData name="Christophe JENTA" userId="8d1209f4831e9c53" providerId="LiveId" clId="{904B13E8-5561-4C71-BC7C-B64964A84905}" dt="2025-12-08T14:33:28.168" v="334" actId="478"/>
          <ac:picMkLst>
            <pc:docMk/>
            <pc:sldMk cId="1124822859" sldId="13660"/>
            <ac:picMk id="3" creationId="{97969868-7E24-5757-10EE-DE7AC3306064}"/>
          </ac:picMkLst>
        </pc:picChg>
        <pc:picChg chg="del">
          <ac:chgData name="Christophe JENTA" userId="8d1209f4831e9c53" providerId="LiveId" clId="{904B13E8-5561-4C71-BC7C-B64964A84905}" dt="2025-12-08T14:33:27.515" v="333" actId="478"/>
          <ac:picMkLst>
            <pc:docMk/>
            <pc:sldMk cId="1124822859" sldId="13660"/>
            <ac:picMk id="5" creationId="{B518167C-B613-16C2-FED7-E3BCFBAA8AD8}"/>
          </ac:picMkLst>
        </pc:picChg>
        <pc:picChg chg="del">
          <ac:chgData name="Christophe JENTA" userId="8d1209f4831e9c53" providerId="LiveId" clId="{904B13E8-5561-4C71-BC7C-B64964A84905}" dt="2025-12-08T14:33:26.977" v="332" actId="478"/>
          <ac:picMkLst>
            <pc:docMk/>
            <pc:sldMk cId="1124822859" sldId="13660"/>
            <ac:picMk id="7" creationId="{70ECCB20-0355-5AA2-5391-63F720D8886D}"/>
          </ac:picMkLst>
        </pc:picChg>
      </pc:sldChg>
      <pc:sldChg chg="delSp add del mod">
        <pc:chgData name="Christophe JENTA" userId="8d1209f4831e9c53" providerId="LiveId" clId="{904B13E8-5561-4C71-BC7C-B64964A84905}" dt="2025-12-08T14:33:30.612" v="337" actId="478"/>
        <pc:sldMkLst>
          <pc:docMk/>
          <pc:sldMk cId="2331957571" sldId="13661"/>
        </pc:sldMkLst>
        <pc:picChg chg="del">
          <ac:chgData name="Christophe JENTA" userId="8d1209f4831e9c53" providerId="LiveId" clId="{904B13E8-5561-4C71-BC7C-B64964A84905}" dt="2025-12-08T14:33:29.636" v="335" actId="478"/>
          <ac:picMkLst>
            <pc:docMk/>
            <pc:sldMk cId="2331957571" sldId="13661"/>
            <ac:picMk id="9" creationId="{94BF768F-B5A3-C838-7C03-4DE425BFD331}"/>
          </ac:picMkLst>
        </pc:picChg>
        <pc:picChg chg="del">
          <ac:chgData name="Christophe JENTA" userId="8d1209f4831e9c53" providerId="LiveId" clId="{904B13E8-5561-4C71-BC7C-B64964A84905}" dt="2025-12-08T14:33:30.058" v="336" actId="478"/>
          <ac:picMkLst>
            <pc:docMk/>
            <pc:sldMk cId="2331957571" sldId="13661"/>
            <ac:picMk id="10" creationId="{948D6DD6-1488-288C-2453-227F23138D5E}"/>
          </ac:picMkLst>
        </pc:picChg>
        <pc:picChg chg="del">
          <ac:chgData name="Christophe JENTA" userId="8d1209f4831e9c53" providerId="LiveId" clId="{904B13E8-5561-4C71-BC7C-B64964A84905}" dt="2025-12-08T14:33:30.612" v="337" actId="478"/>
          <ac:picMkLst>
            <pc:docMk/>
            <pc:sldMk cId="2331957571" sldId="13661"/>
            <ac:picMk id="12" creationId="{E87DA51D-276C-C02B-FD89-46820B625C4B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3847985873" sldId="13662"/>
        </pc:sldMkLst>
      </pc:sldChg>
      <pc:sldChg chg="delSp add del mod">
        <pc:chgData name="Christophe JENTA" userId="8d1209f4831e9c53" providerId="LiveId" clId="{904B13E8-5561-4C71-BC7C-B64964A84905}" dt="2025-12-08T14:34:05.350" v="360" actId="478"/>
        <pc:sldMkLst>
          <pc:docMk/>
          <pc:sldMk cId="3353547305" sldId="13663"/>
        </pc:sldMkLst>
        <pc:picChg chg="del">
          <ac:chgData name="Christophe JENTA" userId="8d1209f4831e9c53" providerId="LiveId" clId="{904B13E8-5561-4C71-BC7C-B64964A84905}" dt="2025-12-08T14:34:05.350" v="360" actId="478"/>
          <ac:picMkLst>
            <pc:docMk/>
            <pc:sldMk cId="3353547305" sldId="13663"/>
            <ac:picMk id="2" creationId="{FEE83F89-61E4-797D-4CAC-3E0FAB5E0D20}"/>
          </ac:picMkLst>
        </pc:picChg>
        <pc:picChg chg="del">
          <ac:chgData name="Christophe JENTA" userId="8d1209f4831e9c53" providerId="LiveId" clId="{904B13E8-5561-4C71-BC7C-B64964A84905}" dt="2025-12-08T14:34:04.852" v="359" actId="478"/>
          <ac:picMkLst>
            <pc:docMk/>
            <pc:sldMk cId="3353547305" sldId="13663"/>
            <ac:picMk id="3" creationId="{8203E28C-1A49-971D-37CE-7F4CD76B3D51}"/>
          </ac:picMkLst>
        </pc:picChg>
      </pc:sldChg>
      <pc:sldChg chg="delSp add del mod">
        <pc:chgData name="Christophe JENTA" userId="8d1209f4831e9c53" providerId="LiveId" clId="{904B13E8-5561-4C71-BC7C-B64964A84905}" dt="2025-12-08T14:34:08.153" v="364" actId="478"/>
        <pc:sldMkLst>
          <pc:docMk/>
          <pc:sldMk cId="1201420890" sldId="13664"/>
        </pc:sldMkLst>
        <pc:picChg chg="del">
          <ac:chgData name="Christophe JENTA" userId="8d1209f4831e9c53" providerId="LiveId" clId="{904B13E8-5561-4C71-BC7C-B64964A84905}" dt="2025-12-08T14:34:06.688" v="361" actId="478"/>
          <ac:picMkLst>
            <pc:docMk/>
            <pc:sldMk cId="1201420890" sldId="13664"/>
            <ac:picMk id="4" creationId="{A9850009-39A4-FFEF-C343-8C7ED84BA3EF}"/>
          </ac:picMkLst>
        </pc:picChg>
        <pc:picChg chg="del">
          <ac:chgData name="Christophe JENTA" userId="8d1209f4831e9c53" providerId="LiveId" clId="{904B13E8-5561-4C71-BC7C-B64964A84905}" dt="2025-12-08T14:34:07.148" v="362" actId="478"/>
          <ac:picMkLst>
            <pc:docMk/>
            <pc:sldMk cId="1201420890" sldId="13664"/>
            <ac:picMk id="5" creationId="{D480B1D3-8D68-67B4-9CC8-60FEB4C447F4}"/>
          </ac:picMkLst>
        </pc:picChg>
        <pc:picChg chg="del">
          <ac:chgData name="Christophe JENTA" userId="8d1209f4831e9c53" providerId="LiveId" clId="{904B13E8-5561-4C71-BC7C-B64964A84905}" dt="2025-12-08T14:34:07.583" v="363" actId="478"/>
          <ac:picMkLst>
            <pc:docMk/>
            <pc:sldMk cId="1201420890" sldId="13664"/>
            <ac:picMk id="7" creationId="{AF86F3D5-779B-72BC-20CF-4E114CD251C6}"/>
          </ac:picMkLst>
        </pc:picChg>
        <pc:picChg chg="del">
          <ac:chgData name="Christophe JENTA" userId="8d1209f4831e9c53" providerId="LiveId" clId="{904B13E8-5561-4C71-BC7C-B64964A84905}" dt="2025-12-08T14:34:08.153" v="364" actId="478"/>
          <ac:picMkLst>
            <pc:docMk/>
            <pc:sldMk cId="1201420890" sldId="13664"/>
            <ac:picMk id="9" creationId="{50FC4589-2650-4B9A-09B7-CB7C3F1A9DDF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3937596045" sldId="13665"/>
        </pc:sldMkLst>
      </pc:sldChg>
      <pc:sldChg chg="delSp add del mod">
        <pc:chgData name="Christophe JENTA" userId="8d1209f4831e9c53" providerId="LiveId" clId="{904B13E8-5561-4C71-BC7C-B64964A84905}" dt="2025-12-08T14:34:14.782" v="369" actId="478"/>
        <pc:sldMkLst>
          <pc:docMk/>
          <pc:sldMk cId="3308034352" sldId="13666"/>
        </pc:sldMkLst>
        <pc:picChg chg="del">
          <ac:chgData name="Christophe JENTA" userId="8d1209f4831e9c53" providerId="LiveId" clId="{904B13E8-5561-4C71-BC7C-B64964A84905}" dt="2025-12-08T14:34:13.710" v="368" actId="478"/>
          <ac:picMkLst>
            <pc:docMk/>
            <pc:sldMk cId="3308034352" sldId="13666"/>
            <ac:picMk id="2" creationId="{5F88F71A-7BEC-DCDD-54E8-074C9A9125ED}"/>
          </ac:picMkLst>
        </pc:picChg>
        <pc:picChg chg="del">
          <ac:chgData name="Christophe JENTA" userId="8d1209f4831e9c53" providerId="LiveId" clId="{904B13E8-5561-4C71-BC7C-B64964A84905}" dt="2025-12-08T14:34:14.782" v="369" actId="478"/>
          <ac:picMkLst>
            <pc:docMk/>
            <pc:sldMk cId="3308034352" sldId="13666"/>
            <ac:picMk id="4" creationId="{BA713207-449F-7D18-D400-864734127F11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646322671" sldId="13667"/>
        </pc:sldMkLst>
      </pc:sldChg>
      <pc:sldChg chg="delSp modSp add del mod">
        <pc:chgData name="Christophe JENTA" userId="8d1209f4831e9c53" providerId="LiveId" clId="{904B13E8-5561-4C71-BC7C-B64964A84905}" dt="2025-12-08T14:34:25.679" v="382" actId="478"/>
        <pc:sldMkLst>
          <pc:docMk/>
          <pc:sldMk cId="1108516550" sldId="13668"/>
        </pc:sldMkLst>
        <pc:picChg chg="del">
          <ac:chgData name="Christophe JENTA" userId="8d1209f4831e9c53" providerId="LiveId" clId="{904B13E8-5561-4C71-BC7C-B64964A84905}" dt="2025-12-08T14:34:24.996" v="380" actId="478"/>
          <ac:picMkLst>
            <pc:docMk/>
            <pc:sldMk cId="1108516550" sldId="13668"/>
            <ac:picMk id="8" creationId="{5186274B-718C-1AE9-D746-10D2609B7784}"/>
          </ac:picMkLst>
        </pc:picChg>
        <pc:picChg chg="del">
          <ac:chgData name="Christophe JENTA" userId="8d1209f4831e9c53" providerId="LiveId" clId="{904B13E8-5561-4C71-BC7C-B64964A84905}" dt="2025-12-08T14:34:24.396" v="379" actId="478"/>
          <ac:picMkLst>
            <pc:docMk/>
            <pc:sldMk cId="1108516550" sldId="13668"/>
            <ac:picMk id="10" creationId="{C3103969-73E7-80AD-71A0-86268ED782F3}"/>
          </ac:picMkLst>
        </pc:picChg>
        <pc:picChg chg="del mod">
          <ac:chgData name="Christophe JENTA" userId="8d1209f4831e9c53" providerId="LiveId" clId="{904B13E8-5561-4C71-BC7C-B64964A84905}" dt="2025-12-08T14:34:25.679" v="382" actId="478"/>
          <ac:picMkLst>
            <pc:docMk/>
            <pc:sldMk cId="1108516550" sldId="13668"/>
            <ac:picMk id="22" creationId="{05105CF5-C243-CCB6-1B10-D53FF4ABF0A7}"/>
          </ac:picMkLst>
        </pc:picChg>
        <pc:picChg chg="del">
          <ac:chgData name="Christophe JENTA" userId="8d1209f4831e9c53" providerId="LiveId" clId="{904B13E8-5561-4C71-BC7C-B64964A84905}" dt="2025-12-08T14:34:23.710" v="378" actId="478"/>
          <ac:picMkLst>
            <pc:docMk/>
            <pc:sldMk cId="1108516550" sldId="13668"/>
            <ac:picMk id="23" creationId="{FA7E6450-657D-3AA7-92B8-5A28288C0683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3796603639" sldId="13669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3880596373" sldId="13670"/>
        </pc:sldMkLst>
      </pc:sldChg>
      <pc:sldChg chg="delSp modSp add del mod">
        <pc:chgData name="Christophe JENTA" userId="8d1209f4831e9c53" providerId="LiveId" clId="{904B13E8-5561-4C71-BC7C-B64964A84905}" dt="2025-12-08T14:34:55.719" v="402" actId="478"/>
        <pc:sldMkLst>
          <pc:docMk/>
          <pc:sldMk cId="1503056092" sldId="13671"/>
        </pc:sldMkLst>
        <pc:picChg chg="del mod">
          <ac:chgData name="Christophe JENTA" userId="8d1209f4831e9c53" providerId="LiveId" clId="{904B13E8-5561-4C71-BC7C-B64964A84905}" dt="2025-12-08T14:34:55.719" v="402" actId="478"/>
          <ac:picMkLst>
            <pc:docMk/>
            <pc:sldMk cId="1503056092" sldId="13671"/>
            <ac:picMk id="3" creationId="{45A2ADDF-A2CC-D023-1052-4136A0559804}"/>
          </ac:picMkLst>
        </pc:picChg>
        <pc:picChg chg="del">
          <ac:chgData name="Christophe JENTA" userId="8d1209f4831e9c53" providerId="LiveId" clId="{904B13E8-5561-4C71-BC7C-B64964A84905}" dt="2025-12-08T14:34:55.098" v="400" actId="478"/>
          <ac:picMkLst>
            <pc:docMk/>
            <pc:sldMk cId="1503056092" sldId="13671"/>
            <ac:picMk id="5" creationId="{C7ADEFF8-6108-5846-CE33-AEC0DA940787}"/>
          </ac:picMkLst>
        </pc:picChg>
      </pc:sldChg>
      <pc:sldChg chg="delSp modSp add del mod">
        <pc:chgData name="Christophe JENTA" userId="8d1209f4831e9c53" providerId="LiveId" clId="{904B13E8-5561-4C71-BC7C-B64964A84905}" dt="2025-12-08T14:34:59.281" v="405" actId="478"/>
        <pc:sldMkLst>
          <pc:docMk/>
          <pc:sldMk cId="3384854719" sldId="13672"/>
        </pc:sldMkLst>
        <pc:picChg chg="del">
          <ac:chgData name="Christophe JENTA" userId="8d1209f4831e9c53" providerId="LiveId" clId="{904B13E8-5561-4C71-BC7C-B64964A84905}" dt="2025-12-08T14:34:58.278" v="403" actId="478"/>
          <ac:picMkLst>
            <pc:docMk/>
            <pc:sldMk cId="3384854719" sldId="13672"/>
            <ac:picMk id="3" creationId="{19DD35FC-C475-CA2F-9AB7-DC57A6BE2656}"/>
          </ac:picMkLst>
        </pc:picChg>
        <pc:picChg chg="del">
          <ac:chgData name="Christophe JENTA" userId="8d1209f4831e9c53" providerId="LiveId" clId="{904B13E8-5561-4C71-BC7C-B64964A84905}" dt="2025-12-08T14:34:58.702" v="404" actId="478"/>
          <ac:picMkLst>
            <pc:docMk/>
            <pc:sldMk cId="3384854719" sldId="13672"/>
            <ac:picMk id="5" creationId="{331C7969-B2E3-3005-17D4-A9BD053F67F9}"/>
          </ac:picMkLst>
        </pc:picChg>
        <pc:picChg chg="del">
          <ac:chgData name="Christophe JENTA" userId="8d1209f4831e9c53" providerId="LiveId" clId="{904B13E8-5561-4C71-BC7C-B64964A84905}" dt="2025-12-08T14:34:59.281" v="405" actId="478"/>
          <ac:picMkLst>
            <pc:docMk/>
            <pc:sldMk cId="3384854719" sldId="13672"/>
            <ac:picMk id="9" creationId="{E8765C41-2653-8D8E-9ACA-A3CC846C6FFA}"/>
          </ac:picMkLst>
        </pc:picChg>
      </pc:sldChg>
      <pc:sldChg chg="modSp add del mod">
        <pc:chgData name="Christophe JENTA" userId="8d1209f4831e9c53" providerId="LiveId" clId="{904B13E8-5561-4C71-BC7C-B64964A84905}" dt="2025-12-08T17:02:08.647" v="426" actId="20577"/>
        <pc:sldMkLst>
          <pc:docMk/>
          <pc:sldMk cId="1120228898" sldId="13701"/>
        </pc:sldMkLst>
        <pc:spChg chg="mod">
          <ac:chgData name="Christophe JENTA" userId="8d1209f4831e9c53" providerId="LiveId" clId="{904B13E8-5561-4C71-BC7C-B64964A84905}" dt="2025-12-08T17:02:08.647" v="426" actId="20577"/>
          <ac:spMkLst>
            <pc:docMk/>
            <pc:sldMk cId="1120228898" sldId="13701"/>
            <ac:spMk id="3" creationId="{1F723BAD-0463-B5A0-D3AE-23F314A34EEC}"/>
          </ac:spMkLst>
        </pc:sp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4187860858" sldId="13705"/>
        </pc:sldMkLst>
      </pc:sldChg>
      <pc:sldChg chg="modSp add del mod">
        <pc:chgData name="Christophe JENTA" userId="8d1209f4831e9c53" providerId="LiveId" clId="{904B13E8-5561-4C71-BC7C-B64964A84905}" dt="2025-12-08T14:33:11.886" v="325" actId="207"/>
        <pc:sldMkLst>
          <pc:docMk/>
          <pc:sldMk cId="266598801" sldId="13706"/>
        </pc:sldMkLst>
        <pc:spChg chg="mod">
          <ac:chgData name="Christophe JENTA" userId="8d1209f4831e9c53" providerId="LiveId" clId="{904B13E8-5561-4C71-BC7C-B64964A84905}" dt="2025-12-08T14:33:11.886" v="325" actId="207"/>
          <ac:spMkLst>
            <pc:docMk/>
            <pc:sldMk cId="266598801" sldId="13706"/>
            <ac:spMk id="169" creationId="{3BE590E6-EAE6-E318-CBF0-743EDF89609F}"/>
          </ac:spMkLst>
        </pc:spChg>
      </pc:sldChg>
      <pc:sldChg chg="modSp add del mod">
        <pc:chgData name="Christophe JENTA" userId="8d1209f4831e9c53" providerId="LiveId" clId="{904B13E8-5561-4C71-BC7C-B64964A84905}" dt="2025-12-08T14:33:15.960" v="326" actId="207"/>
        <pc:sldMkLst>
          <pc:docMk/>
          <pc:sldMk cId="431283121" sldId="13707"/>
        </pc:sldMkLst>
        <pc:spChg chg="mod">
          <ac:chgData name="Christophe JENTA" userId="8d1209f4831e9c53" providerId="LiveId" clId="{904B13E8-5561-4C71-BC7C-B64964A84905}" dt="2025-12-08T14:33:15.960" v="326" actId="207"/>
          <ac:spMkLst>
            <pc:docMk/>
            <pc:sldMk cId="431283121" sldId="13707"/>
            <ac:spMk id="169" creationId="{D5A046A1-A017-B23F-5FF9-A92EC81364A2}"/>
          </ac:spMkLst>
        </pc:spChg>
      </pc:sldChg>
      <pc:sldChg chg="delSp add del mod">
        <pc:chgData name="Christophe JENTA" userId="8d1209f4831e9c53" providerId="LiveId" clId="{904B13E8-5561-4C71-BC7C-B64964A84905}" dt="2025-12-08T14:33:23.410" v="328" actId="478"/>
        <pc:sldMkLst>
          <pc:docMk/>
          <pc:sldMk cId="2598680327" sldId="13716"/>
        </pc:sldMkLst>
        <pc:picChg chg="del">
          <ac:chgData name="Christophe JENTA" userId="8d1209f4831e9c53" providerId="LiveId" clId="{904B13E8-5561-4C71-BC7C-B64964A84905}" dt="2025-12-08T14:33:22.618" v="327" actId="478"/>
          <ac:picMkLst>
            <pc:docMk/>
            <pc:sldMk cId="2598680327" sldId="13716"/>
            <ac:picMk id="4" creationId="{1612E840-613E-3CA6-5CCA-8AB5530C8E54}"/>
          </ac:picMkLst>
        </pc:picChg>
        <pc:picChg chg="del">
          <ac:chgData name="Christophe JENTA" userId="8d1209f4831e9c53" providerId="LiveId" clId="{904B13E8-5561-4C71-BC7C-B64964A84905}" dt="2025-12-08T14:33:23.410" v="328" actId="478"/>
          <ac:picMkLst>
            <pc:docMk/>
            <pc:sldMk cId="2598680327" sldId="13716"/>
            <ac:picMk id="6" creationId="{EA17CA3E-6499-8189-25E0-251AA1A6F4CD}"/>
          </ac:picMkLst>
        </pc:picChg>
      </pc:sldChg>
      <pc:sldChg chg="delSp add del mod">
        <pc:chgData name="Christophe JENTA" userId="8d1209f4831e9c53" providerId="LiveId" clId="{904B13E8-5561-4C71-BC7C-B64964A84905}" dt="2025-12-08T14:34:15.948" v="370" actId="478"/>
        <pc:sldMkLst>
          <pc:docMk/>
          <pc:sldMk cId="2941737059" sldId="13746"/>
        </pc:sldMkLst>
        <pc:picChg chg="del">
          <ac:chgData name="Christophe JENTA" userId="8d1209f4831e9c53" providerId="LiveId" clId="{904B13E8-5561-4C71-BC7C-B64964A84905}" dt="2025-12-08T14:34:15.948" v="370" actId="478"/>
          <ac:picMkLst>
            <pc:docMk/>
            <pc:sldMk cId="2941737059" sldId="13746"/>
            <ac:picMk id="2" creationId="{BBE244BA-E1D6-324E-2E9C-88CCBB8068C1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3843148199" sldId="13747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267504529" sldId="13748"/>
        </pc:sldMkLst>
      </pc:sldChg>
      <pc:sldChg chg="delSp modSp add del mod">
        <pc:chgData name="Christophe JENTA" userId="8d1209f4831e9c53" providerId="LiveId" clId="{904B13E8-5561-4C71-BC7C-B64964A84905}" dt="2025-12-08T14:34:42.464" v="395" actId="478"/>
        <pc:sldMkLst>
          <pc:docMk/>
          <pc:sldMk cId="2779182726" sldId="13749"/>
        </pc:sldMkLst>
        <pc:picChg chg="del">
          <ac:chgData name="Christophe JENTA" userId="8d1209f4831e9c53" providerId="LiveId" clId="{904B13E8-5561-4C71-BC7C-B64964A84905}" dt="2025-12-08T14:34:41.979" v="393" actId="478"/>
          <ac:picMkLst>
            <pc:docMk/>
            <pc:sldMk cId="2779182726" sldId="13749"/>
            <ac:picMk id="2" creationId="{985B24ED-B18B-6277-0D82-05E21301655D}"/>
          </ac:picMkLst>
        </pc:picChg>
        <pc:picChg chg="del mod">
          <ac:chgData name="Christophe JENTA" userId="8d1209f4831e9c53" providerId="LiveId" clId="{904B13E8-5561-4C71-BC7C-B64964A84905}" dt="2025-12-08T14:34:42.464" v="395" actId="478"/>
          <ac:picMkLst>
            <pc:docMk/>
            <pc:sldMk cId="2779182726" sldId="13749"/>
            <ac:picMk id="4" creationId="{CCD5B9D6-72B2-4285-1B5F-C48210DCAB9A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4157308058" sldId="13750"/>
        </pc:sldMkLst>
      </pc:sldChg>
      <pc:sldChg chg="delSp add del mod">
        <pc:chgData name="Christophe JENTA" userId="8d1209f4831e9c53" providerId="LiveId" clId="{904B13E8-5561-4C71-BC7C-B64964A84905}" dt="2025-12-08T14:33:35.375" v="341" actId="478"/>
        <pc:sldMkLst>
          <pc:docMk/>
          <pc:sldMk cId="2545605175" sldId="13751"/>
        </pc:sldMkLst>
        <pc:picChg chg="del">
          <ac:chgData name="Christophe JENTA" userId="8d1209f4831e9c53" providerId="LiveId" clId="{904B13E8-5561-4C71-BC7C-B64964A84905}" dt="2025-12-08T14:33:35.375" v="341" actId="478"/>
          <ac:picMkLst>
            <pc:docMk/>
            <pc:sldMk cId="2545605175" sldId="13751"/>
            <ac:picMk id="11" creationId="{DC16FF24-AC80-914D-07DE-A1CB83905B6E}"/>
          </ac:picMkLst>
        </pc:picChg>
        <pc:picChg chg="del">
          <ac:chgData name="Christophe JENTA" userId="8d1209f4831e9c53" providerId="LiveId" clId="{904B13E8-5561-4C71-BC7C-B64964A84905}" dt="2025-12-08T14:33:34.692" v="340" actId="478"/>
          <ac:picMkLst>
            <pc:docMk/>
            <pc:sldMk cId="2545605175" sldId="13751"/>
            <ac:picMk id="12" creationId="{F841E8A9-08B0-AE3E-4B0E-88AAA174B05B}"/>
          </ac:picMkLst>
        </pc:picChg>
        <pc:picChg chg="del">
          <ac:chgData name="Christophe JENTA" userId="8d1209f4831e9c53" providerId="LiveId" clId="{904B13E8-5561-4C71-BC7C-B64964A84905}" dt="2025-12-08T14:33:34.189" v="339" actId="478"/>
          <ac:picMkLst>
            <pc:docMk/>
            <pc:sldMk cId="2545605175" sldId="13751"/>
            <ac:picMk id="13" creationId="{BF65B3CC-FFD2-06E9-CD8B-CD817A3F6446}"/>
          </ac:picMkLst>
        </pc:picChg>
      </pc:sldChg>
      <pc:sldChg chg="delSp modSp add del mod">
        <pc:chgData name="Christophe JENTA" userId="8d1209f4831e9c53" providerId="LiveId" clId="{904B13E8-5561-4C71-BC7C-B64964A84905}" dt="2025-12-08T14:33:38.973" v="345" actId="478"/>
        <pc:sldMkLst>
          <pc:docMk/>
          <pc:sldMk cId="1414441873" sldId="13752"/>
        </pc:sldMkLst>
        <pc:picChg chg="del">
          <ac:chgData name="Christophe JENTA" userId="8d1209f4831e9c53" providerId="LiveId" clId="{904B13E8-5561-4C71-BC7C-B64964A84905}" dt="2025-12-08T14:33:38.973" v="345" actId="478"/>
          <ac:picMkLst>
            <pc:docMk/>
            <pc:sldMk cId="1414441873" sldId="13752"/>
            <ac:picMk id="603" creationId="{2D66EF99-2E4E-968C-4944-E322519B5123}"/>
          </ac:picMkLst>
        </pc:picChg>
        <pc:picChg chg="del mod">
          <ac:chgData name="Christophe JENTA" userId="8d1209f4831e9c53" providerId="LiveId" clId="{904B13E8-5561-4C71-BC7C-B64964A84905}" dt="2025-12-08T14:33:38.483" v="344" actId="478"/>
          <ac:picMkLst>
            <pc:docMk/>
            <pc:sldMk cId="1414441873" sldId="13752"/>
            <ac:picMk id="604" creationId="{E91DEE58-B8C6-F967-09CD-9BFFBB364280}"/>
          </ac:picMkLst>
        </pc:picChg>
        <pc:picChg chg="del">
          <ac:chgData name="Christophe JENTA" userId="8d1209f4831e9c53" providerId="LiveId" clId="{904B13E8-5561-4C71-BC7C-B64964A84905}" dt="2025-12-08T14:33:37.881" v="342" actId="478"/>
          <ac:picMkLst>
            <pc:docMk/>
            <pc:sldMk cId="1414441873" sldId="13752"/>
            <ac:picMk id="605" creationId="{80D5BB65-E102-54D9-A4D5-54B41FEBF0A7}"/>
          </ac:picMkLst>
        </pc:picChg>
      </pc:sldChg>
      <pc:sldChg chg="delSp add del mod">
        <pc:chgData name="Christophe JENTA" userId="8d1209f4831e9c53" providerId="LiveId" clId="{904B13E8-5561-4C71-BC7C-B64964A84905}" dt="2025-12-08T14:33:32.589" v="338" actId="478"/>
        <pc:sldMkLst>
          <pc:docMk/>
          <pc:sldMk cId="599703974" sldId="13753"/>
        </pc:sldMkLst>
        <pc:picChg chg="del">
          <ac:chgData name="Christophe JENTA" userId="8d1209f4831e9c53" providerId="LiveId" clId="{904B13E8-5561-4C71-BC7C-B64964A84905}" dt="2025-12-08T14:33:32.589" v="338" actId="478"/>
          <ac:picMkLst>
            <pc:docMk/>
            <pc:sldMk cId="599703974" sldId="13753"/>
            <ac:picMk id="7" creationId="{F10B9F50-67C8-BEA1-CAF0-313CBA7E74E0}"/>
          </ac:picMkLst>
        </pc:picChg>
      </pc:sldChg>
      <pc:sldChg chg="delSp add del mod">
        <pc:chgData name="Christophe JENTA" userId="8d1209f4831e9c53" providerId="LiveId" clId="{904B13E8-5561-4C71-BC7C-B64964A84905}" dt="2025-12-08T14:34:01.247" v="358" actId="478"/>
        <pc:sldMkLst>
          <pc:docMk/>
          <pc:sldMk cId="1703092992" sldId="13754"/>
        </pc:sldMkLst>
        <pc:picChg chg="del">
          <ac:chgData name="Christophe JENTA" userId="8d1209f4831e9c53" providerId="LiveId" clId="{904B13E8-5561-4C71-BC7C-B64964A84905}" dt="2025-12-08T14:34:00.803" v="357" actId="478"/>
          <ac:picMkLst>
            <pc:docMk/>
            <pc:sldMk cId="1703092992" sldId="13754"/>
            <ac:picMk id="3" creationId="{7372CB91-2816-7DA4-216F-4E90448A043C}"/>
          </ac:picMkLst>
        </pc:picChg>
        <pc:picChg chg="del">
          <ac:chgData name="Christophe JENTA" userId="8d1209f4831e9c53" providerId="LiveId" clId="{904B13E8-5561-4C71-BC7C-B64964A84905}" dt="2025-12-08T14:34:01.247" v="358" actId="478"/>
          <ac:picMkLst>
            <pc:docMk/>
            <pc:sldMk cId="1703092992" sldId="13754"/>
            <ac:picMk id="5" creationId="{8016740B-50C3-FC3A-36F1-71B3744562C6}"/>
          </ac:picMkLst>
        </pc:picChg>
      </pc:sldChg>
      <pc:sldChg chg="delSp add del mod">
        <pc:chgData name="Christophe JENTA" userId="8d1209f4831e9c53" providerId="LiveId" clId="{904B13E8-5561-4C71-BC7C-B64964A84905}" dt="2025-12-08T14:33:45.476" v="350" actId="478"/>
        <pc:sldMkLst>
          <pc:docMk/>
          <pc:sldMk cId="1486657032" sldId="13755"/>
        </pc:sldMkLst>
        <pc:picChg chg="del">
          <ac:chgData name="Christophe JENTA" userId="8d1209f4831e9c53" providerId="LiveId" clId="{904B13E8-5561-4C71-BC7C-B64964A84905}" dt="2025-12-08T14:33:45.476" v="350" actId="478"/>
          <ac:picMkLst>
            <pc:docMk/>
            <pc:sldMk cId="1486657032" sldId="13755"/>
            <ac:picMk id="5" creationId="{A85CFC3E-5C56-4F0E-17E9-0B327B2AED9F}"/>
          </ac:picMkLst>
        </pc:picChg>
        <pc:picChg chg="del">
          <ac:chgData name="Christophe JENTA" userId="8d1209f4831e9c53" providerId="LiveId" clId="{904B13E8-5561-4C71-BC7C-B64964A84905}" dt="2025-12-08T14:33:44.958" v="349" actId="478"/>
          <ac:picMkLst>
            <pc:docMk/>
            <pc:sldMk cId="1486657032" sldId="13755"/>
            <ac:picMk id="6" creationId="{437B83A1-2210-6D8B-5579-7B36E81FF2C1}"/>
          </ac:picMkLst>
        </pc:picChg>
      </pc:sldChg>
      <pc:sldChg chg="delSp add del mod">
        <pc:chgData name="Christophe JENTA" userId="8d1209f4831e9c53" providerId="LiveId" clId="{904B13E8-5561-4C71-BC7C-B64964A84905}" dt="2025-12-08T14:33:49.631" v="352" actId="478"/>
        <pc:sldMkLst>
          <pc:docMk/>
          <pc:sldMk cId="406656656" sldId="13756"/>
        </pc:sldMkLst>
        <pc:picChg chg="del">
          <ac:chgData name="Christophe JENTA" userId="8d1209f4831e9c53" providerId="LiveId" clId="{904B13E8-5561-4C71-BC7C-B64964A84905}" dt="2025-12-08T14:33:49.631" v="352" actId="478"/>
          <ac:picMkLst>
            <pc:docMk/>
            <pc:sldMk cId="406656656" sldId="13756"/>
            <ac:picMk id="8" creationId="{4A2B0059-2B11-D179-5396-4294D23FA408}"/>
          </ac:picMkLst>
        </pc:picChg>
        <pc:picChg chg="del">
          <ac:chgData name="Christophe JENTA" userId="8d1209f4831e9c53" providerId="LiveId" clId="{904B13E8-5561-4C71-BC7C-B64964A84905}" dt="2025-12-08T14:33:48.986" v="351" actId="478"/>
          <ac:picMkLst>
            <pc:docMk/>
            <pc:sldMk cId="406656656" sldId="13756"/>
            <ac:picMk id="449" creationId="{58500B00-407D-BDB7-3959-8B332BBA211E}"/>
          </ac:picMkLst>
        </pc:picChg>
      </pc:sldChg>
      <pc:sldChg chg="delSp add del mod">
        <pc:chgData name="Christophe JENTA" userId="8d1209f4831e9c53" providerId="LiveId" clId="{904B13E8-5561-4C71-BC7C-B64964A84905}" dt="2025-12-08T14:33:40.951" v="347" actId="478"/>
        <pc:sldMkLst>
          <pc:docMk/>
          <pc:sldMk cId="1267322774" sldId="13757"/>
        </pc:sldMkLst>
        <pc:picChg chg="del">
          <ac:chgData name="Christophe JENTA" userId="8d1209f4831e9c53" providerId="LiveId" clId="{904B13E8-5561-4C71-BC7C-B64964A84905}" dt="2025-12-08T14:33:40.492" v="346" actId="478"/>
          <ac:picMkLst>
            <pc:docMk/>
            <pc:sldMk cId="1267322774" sldId="13757"/>
            <ac:picMk id="600" creationId="{9B681400-BB6D-5E8C-0C01-91F2B499C390}"/>
          </ac:picMkLst>
        </pc:picChg>
        <pc:picChg chg="del">
          <ac:chgData name="Christophe JENTA" userId="8d1209f4831e9c53" providerId="LiveId" clId="{904B13E8-5561-4C71-BC7C-B64964A84905}" dt="2025-12-08T14:33:40.951" v="347" actId="478"/>
          <ac:picMkLst>
            <pc:docMk/>
            <pc:sldMk cId="1267322774" sldId="13757"/>
            <ac:picMk id="728" creationId="{B74EB1C6-E582-F46C-F9F7-1726CF1CCFF2}"/>
          </ac:picMkLst>
        </pc:picChg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2502215177" sldId="13760"/>
        </pc:sldMkLst>
      </pc:sldChg>
      <pc:sldChg chg="add del">
        <pc:chgData name="Christophe JENTA" userId="8d1209f4831e9c53" providerId="LiveId" clId="{904B13E8-5561-4C71-BC7C-B64964A84905}" dt="2025-12-08T14:32:56.854" v="324"/>
        <pc:sldMkLst>
          <pc:docMk/>
          <pc:sldMk cId="1284058811" sldId="13764"/>
        </pc:sldMkLst>
      </pc:sldChg>
      <pc:sldChg chg="add">
        <pc:chgData name="Christophe JENTA" userId="8d1209f4831e9c53" providerId="LiveId" clId="{904B13E8-5561-4C71-BC7C-B64964A84905}" dt="2025-12-08T14:32:56.854" v="324"/>
        <pc:sldMkLst>
          <pc:docMk/>
          <pc:sldMk cId="3426831335" sldId="13772"/>
        </pc:sldMkLst>
      </pc:sldChg>
      <pc:sldChg chg="delSp add mod">
        <pc:chgData name="Christophe JENTA" userId="8d1209f4831e9c53" providerId="LiveId" clId="{904B13E8-5561-4C71-BC7C-B64964A84905}" dt="2025-12-08T14:34:09.939" v="366" actId="478"/>
        <pc:sldMkLst>
          <pc:docMk/>
          <pc:sldMk cId="15079973" sldId="13773"/>
        </pc:sldMkLst>
        <pc:picChg chg="del">
          <ac:chgData name="Christophe JENTA" userId="8d1209f4831e9c53" providerId="LiveId" clId="{904B13E8-5561-4C71-BC7C-B64964A84905}" dt="2025-12-08T14:34:09.939" v="366" actId="478"/>
          <ac:picMkLst>
            <pc:docMk/>
            <pc:sldMk cId="15079973" sldId="13773"/>
            <ac:picMk id="4" creationId="{00D0A04A-91C9-A778-5032-525F4A038A43}"/>
          </ac:picMkLst>
        </pc:picChg>
        <pc:picChg chg="del">
          <ac:chgData name="Christophe JENTA" userId="8d1209f4831e9c53" providerId="LiveId" clId="{904B13E8-5561-4C71-BC7C-B64964A84905}" dt="2025-12-08T14:34:09.440" v="365" actId="478"/>
          <ac:picMkLst>
            <pc:docMk/>
            <pc:sldMk cId="15079973" sldId="13773"/>
            <ac:picMk id="5" creationId="{E1C88BFE-EB56-4460-FC74-C870954FFCF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6FC7D-208C-4200-80F1-58C54DF61311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8EEF5-CB38-4A89-B626-937F0418F1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243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F67296-5B1B-9DD4-FF5A-471D2A2AD8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9043515-2F6D-9B9F-50EE-1CF1D64ED3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E99338-FAD2-AD4F-A9BF-C4355162A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44F583-B7B0-9218-E9F0-1CFAC77FD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487827-E836-F825-3514-B3AFD9907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7592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0CBDD0-D9A7-49FA-CC68-F404EE8ED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D8F4A01-CBC3-D89B-07A8-6FC0E76E02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79A791-885B-2CAD-5454-8A8053A33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E558C9-49C2-5367-E1F4-39841A57C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BF7FD8-99B2-E73F-D143-EF4F530D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6917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0133D76-BE7B-987B-352F-E6E4CF2012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9F9D6FC-9F68-B4E6-0777-1A25D950BC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9E2C48-DDA2-AF8F-68E8-C2C44DF4D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6A0ACE-B8AD-ECAF-6108-A1575F60E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AF0659-6A72-B598-0505-94A7ECD43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1058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9C6050-5FF3-A6CA-9AE3-6D01DD598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3BE383-F99A-4BA3-9E1E-89C146B69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5669FF-9EDB-6F38-F1F4-B7D00C7DB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F6B7B5B-1B2F-06A6-7CD0-4A1869E79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399A841-3C61-18F8-FEA2-55A0455B6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3842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3A4A5-DD17-E09C-079F-0BC7F32A6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48D810-D375-68D8-EF23-45990070B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2DCE4D-1AFA-91E4-FC81-3342F6F27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A2885DA-216C-7738-3AF0-841DD790D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857197-A31A-8EDA-B76A-12CB39746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6534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3B447D-DCCA-CC9A-E414-62218BC52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07D8ED-E3DD-46C4-9FCB-D8E2F6A399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BC07B4-5449-C4C7-FF84-E97B894C9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0C0E8F6-B64B-AE5E-0152-B684B5A5A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2D7EADD-F237-6481-F669-59F925EED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BBCC74-23B2-99FF-36CA-94CD74B63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9757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706B9B-FE0E-FF30-3723-285FB6826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F1CAD3-2D56-D5E8-FB5C-7135E0BAAF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84124FB-1FF6-D354-C70F-39AC85E7A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6587CBA-8376-91EF-A7E1-66A287D4A6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564D291-C34F-2CF1-8638-7D353E9485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E18531A-4F4C-CFC4-3697-5F9A7A9B3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6841637-9455-558E-C263-E9B804ADD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09B2068-92F0-42E8-8B60-5EA54D3AB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9498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6BE2FF-DC42-25F9-E898-255E6EA47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1242D52-F96F-B9D9-8C87-A2BB5AC5E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FEA8E3B-5BD1-18E9-685F-795C67EF2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177FA0E-F141-F12E-2814-985562CD3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5238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6C37C13-A9C7-02A1-C000-2FC52227C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E57F3F0-DF95-EAAC-8C98-10C2F4602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2AB1A3-A832-5D80-9C2C-EFD8C9688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8216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AC2E13-D123-1DC8-1A37-A8F18836B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624102-41C9-B4B7-95F0-DADA548E2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13FA0B1-E0C2-BD6D-6D16-C02C3205CC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1F5B9C3-92C4-E761-1530-58C914D7D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54B34E0-06A0-68FB-22B7-48FC3217A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8E414D-F3D9-C9E0-C131-5F7B94936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2007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797928-4556-A6E4-3430-4858052AA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E031682-520A-12FF-74E1-E5E96BE869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2F12565-FA80-076D-26A5-F3D9C99839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BE40B2-5C23-6E7D-D90B-D9DA3D5B5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2D1E4AD-C1C5-14C4-1D32-DEDA4AA13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E2CEA53-824F-7705-56DA-06A10F841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8095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FB83035-2E99-264F-C75D-FAEA5AD1C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7EB7441-AF8E-64FA-5227-5E49FCD32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72F164-3EA9-BCC7-BEB4-FEF71A53C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9047B-FEEF-465E-84F3-3E61BB1ECC56}" type="datetimeFigureOut">
              <a:rPr lang="fr-FR" smtClean="0"/>
              <a:t>08/06/2026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ABF87-EFF2-DC93-90CC-77800DCF9A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855A21-142E-FC54-FFBE-1CA4E22FAA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16ED5-12A0-4A83-8CC8-D89D18EFCB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43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B17B0-52E0-7967-8CA6-146C2EC51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B294FC4-BB37-B4A3-9B38-E7804F42E718}"/>
              </a:ext>
            </a:extLst>
          </p:cNvPr>
          <p:cNvSpPr/>
          <p:nvPr/>
        </p:nvSpPr>
        <p:spPr>
          <a:xfrm>
            <a:off x="100410" y="58846"/>
            <a:ext cx="5848715" cy="63248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500" b="1" dirty="0">
                <a:ea typeface="Times New Roman" panose="02020603050405020304" pitchFamily="18" charset="0"/>
              </a:rPr>
              <a:t>1875 : Surendettement de l’Egypte, le khédive Ismaïl doit céder ses parts de la Compagnie de Suez au gouvernement britannique</a:t>
            </a:r>
          </a:p>
          <a:p>
            <a:endParaRPr lang="fr-FR" sz="1500" dirty="0">
              <a:ea typeface="Times New Roman" panose="02020603050405020304" pitchFamily="18" charset="0"/>
            </a:endParaRPr>
          </a:p>
          <a:p>
            <a:r>
              <a:rPr lang="fr-FR" sz="1500" dirty="0">
                <a:ea typeface="Times New Roman" panose="02020603050405020304" pitchFamily="18" charset="0"/>
              </a:rPr>
              <a:t>*Depuis 1863 : </a:t>
            </a:r>
            <a:r>
              <a:rPr lang="fr-FR" sz="1500" u="sng" dirty="0">
                <a:ea typeface="Times New Roman" panose="02020603050405020304" pitchFamily="18" charset="0"/>
              </a:rPr>
              <a:t>Ismaïl Pacha</a:t>
            </a:r>
            <a:r>
              <a:rPr lang="fr-FR" sz="1500" dirty="0">
                <a:ea typeface="Times New Roman" panose="02020603050405020304" pitchFamily="18" charset="0"/>
              </a:rPr>
              <a:t> poursuit l’idée</a:t>
            </a:r>
          </a:p>
          <a:p>
            <a:r>
              <a:rPr lang="fr-FR" sz="1500" dirty="0">
                <a:ea typeface="Times New Roman" panose="02020603050405020304" pitchFamily="18" charset="0"/>
              </a:rPr>
              <a:t>De faire de l’Egypte, un Etat indépendant moderne</a:t>
            </a:r>
          </a:p>
          <a:p>
            <a:endParaRPr lang="fr-FR" sz="1500" dirty="0">
              <a:ea typeface="Times New Roman" panose="02020603050405020304" pitchFamily="18" charset="0"/>
            </a:endParaRPr>
          </a:p>
          <a:p>
            <a:r>
              <a:rPr lang="fr-FR" sz="1500" dirty="0">
                <a:ea typeface="Times New Roman" panose="02020603050405020304" pitchFamily="18" charset="0"/>
              </a:rPr>
              <a:t>*Récapitulons… ; Outre…</a:t>
            </a:r>
          </a:p>
          <a:p>
            <a:r>
              <a:rPr lang="fr-FR" sz="1500" dirty="0">
                <a:ea typeface="Times New Roman" panose="02020603050405020304" pitchFamily="18" charset="0"/>
              </a:rPr>
              <a:t>a) 1866-73 : Une indépendance presque totale</a:t>
            </a:r>
          </a:p>
          <a:p>
            <a:r>
              <a:rPr lang="fr-FR" sz="1500" dirty="0">
                <a:ea typeface="Times New Roman" panose="02020603050405020304" pitchFamily="18" charset="0"/>
              </a:rPr>
              <a:t>Acquise grâce au doublement du tribut annuel ottoman ; Et…</a:t>
            </a:r>
          </a:p>
          <a:p>
            <a:endParaRPr lang="fr-FR" sz="1500" dirty="0">
              <a:ea typeface="Times New Roman" panose="02020603050405020304" pitchFamily="18" charset="0"/>
            </a:endParaRPr>
          </a:p>
          <a:p>
            <a:r>
              <a:rPr lang="fr-FR" sz="1500" dirty="0">
                <a:ea typeface="Times New Roman" panose="02020603050405020304" pitchFamily="18" charset="0"/>
              </a:rPr>
              <a:t>b) 1859-69 : La coûteuse construction du canal de Suez (88 millions)</a:t>
            </a:r>
          </a:p>
          <a:p>
            <a:r>
              <a:rPr lang="fr-FR" sz="1500" dirty="0">
                <a:ea typeface="Times New Roman" panose="02020603050405020304" pitchFamily="18" charset="0"/>
              </a:rPr>
              <a:t>NB : Plus en 1864, l’indemnité de 85 millions à la Compagnie de Suez…</a:t>
            </a:r>
          </a:p>
          <a:p>
            <a:endParaRPr lang="fr-FR" sz="1500" dirty="0">
              <a:ea typeface="Times New Roman" panose="02020603050405020304" pitchFamily="18" charset="0"/>
            </a:endParaRPr>
          </a:p>
          <a:p>
            <a:r>
              <a:rPr lang="fr-FR" sz="1500" dirty="0">
                <a:ea typeface="Times New Roman" panose="02020603050405020304" pitchFamily="18" charset="0"/>
              </a:rPr>
              <a:t>c) Il lance également de nombreux autres chantiers</a:t>
            </a:r>
          </a:p>
          <a:p>
            <a:r>
              <a:rPr lang="fr-FR" sz="1500" u="sng" dirty="0">
                <a:ea typeface="Times New Roman" panose="02020603050405020304" pitchFamily="18" charset="0"/>
              </a:rPr>
              <a:t>Chemins de fer</a:t>
            </a:r>
            <a:r>
              <a:rPr lang="fr-FR" sz="1500" dirty="0">
                <a:ea typeface="Times New Roman" panose="02020603050405020304" pitchFamily="18" charset="0"/>
              </a:rPr>
              <a:t> ; </a:t>
            </a:r>
            <a:r>
              <a:rPr lang="fr-FR" sz="1500" u="sng" dirty="0">
                <a:ea typeface="Times New Roman" panose="02020603050405020304" pitchFamily="18" charset="0"/>
              </a:rPr>
              <a:t>Télégraphe</a:t>
            </a:r>
            <a:r>
              <a:rPr lang="fr-FR" sz="1500" dirty="0">
                <a:ea typeface="Times New Roman" panose="02020603050405020304" pitchFamily="18" charset="0"/>
              </a:rPr>
              <a:t> ; Nombreuses écoles,… ; Et enfin…</a:t>
            </a:r>
          </a:p>
          <a:p>
            <a:endParaRPr lang="fr-FR" sz="1500" dirty="0">
              <a:ea typeface="Times New Roman" panose="02020603050405020304" pitchFamily="18" charset="0"/>
            </a:endParaRPr>
          </a:p>
          <a:p>
            <a:r>
              <a:rPr lang="fr-FR" sz="1500" dirty="0">
                <a:ea typeface="Times New Roman" panose="02020603050405020304" pitchFamily="18" charset="0"/>
              </a:rPr>
              <a:t>d) 1869 : Il entreprend une nouvelle expansion au Soudan</a:t>
            </a:r>
          </a:p>
          <a:p>
            <a:r>
              <a:rPr lang="fr-FR" sz="1500" b="1" dirty="0">
                <a:ea typeface="Times New Roman" panose="02020603050405020304" pitchFamily="18" charset="0"/>
              </a:rPr>
              <a:t>A suivre…</a:t>
            </a:r>
          </a:p>
          <a:p>
            <a:endParaRPr lang="fr-FR" sz="1500" dirty="0">
              <a:ea typeface="Times New Roman" panose="02020603050405020304" pitchFamily="18" charset="0"/>
            </a:endParaRPr>
          </a:p>
          <a:p>
            <a:r>
              <a:rPr lang="fr-FR" sz="1500" dirty="0">
                <a:ea typeface="Times New Roman" panose="02020603050405020304" pitchFamily="18" charset="0"/>
              </a:rPr>
              <a:t>*Un ensemble de politiques coûteuses</a:t>
            </a:r>
          </a:p>
          <a:p>
            <a:r>
              <a:rPr lang="fr-FR" sz="1500" dirty="0">
                <a:ea typeface="Times New Roman" panose="02020603050405020304" pitchFamily="18" charset="0"/>
              </a:rPr>
              <a:t>Et comme la Tunisie en 1863-65…</a:t>
            </a:r>
          </a:p>
          <a:p>
            <a:endParaRPr lang="fr-FR" sz="1500" dirty="0">
              <a:ea typeface="Times New Roman" panose="02020603050405020304" pitchFamily="18" charset="0"/>
            </a:endParaRPr>
          </a:p>
          <a:p>
            <a:r>
              <a:rPr lang="fr-FR" sz="1500" dirty="0">
                <a:ea typeface="Times New Roman" panose="02020603050405020304" pitchFamily="18" charset="0"/>
              </a:rPr>
              <a:t>Massivement financée par des emprunts</a:t>
            </a:r>
          </a:p>
          <a:p>
            <a:r>
              <a:rPr lang="fr-FR" sz="1500" dirty="0">
                <a:ea typeface="Times New Roman" panose="02020603050405020304" pitchFamily="18" charset="0"/>
              </a:rPr>
              <a:t>Contractés auprès des places européennes à des taux exorbitants</a:t>
            </a:r>
          </a:p>
          <a:p>
            <a:r>
              <a:rPr lang="fr-FR" sz="1500" dirty="0">
                <a:ea typeface="Times New Roman" panose="02020603050405020304" pitchFamily="18" charset="0"/>
              </a:rPr>
              <a:t>NB : Les revenus de l’Etat sont gagés pour garantir ces emprunts</a:t>
            </a:r>
          </a:p>
          <a:p>
            <a:endParaRPr lang="fr-FR" sz="1500" b="1" dirty="0">
              <a:ea typeface="Times New Roman" panose="02020603050405020304" pitchFamily="18" charset="0"/>
            </a:endParaRPr>
          </a:p>
          <a:p>
            <a:r>
              <a:rPr lang="fr-FR" sz="1500" b="1" dirty="0">
                <a:ea typeface="Times New Roman" panose="02020603050405020304" pitchFamily="18" charset="0"/>
              </a:rPr>
              <a:t>*Conséquence…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05725A-AE09-A912-D345-840791EE0E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9210" t="83447" r="28092" b="807"/>
          <a:stretch>
            <a:fillRect/>
          </a:stretch>
        </p:blipFill>
        <p:spPr>
          <a:xfrm rot="5400000">
            <a:off x="8434991" y="531000"/>
            <a:ext cx="3968178" cy="313944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9127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F16E2-B63C-C52A-E9B4-73E96648E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11D1A2-4525-C578-8598-CCE250A3D573}"/>
              </a:ext>
            </a:extLst>
          </p:cNvPr>
          <p:cNvSpPr/>
          <p:nvPr/>
        </p:nvSpPr>
        <p:spPr>
          <a:xfrm>
            <a:off x="81280" y="90479"/>
            <a:ext cx="8300720" cy="452431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1826-1838 : Khurshid, gouverneur général de Khartoum, met en place une administration : Division en provinces tribales ; Fiscalisation ; Constitution d’une </a:t>
            </a:r>
            <a:r>
              <a:rPr lang="fr-FR" sz="1600" b="1" i="1" dirty="0" err="1"/>
              <a:t>jihadiyya</a:t>
            </a:r>
            <a:r>
              <a:rPr lang="fr-FR" sz="1600" b="1" dirty="0"/>
              <a:t>, armée d’esclaves fournis par les villages</a:t>
            </a:r>
            <a:endParaRPr lang="fr-FR" sz="1600" b="1" i="1" dirty="0"/>
          </a:p>
          <a:p>
            <a:endParaRPr lang="fr-FR" sz="1600" dirty="0"/>
          </a:p>
          <a:p>
            <a:r>
              <a:rPr lang="fr-FR" sz="1600" dirty="0"/>
              <a:t>*1835 : A Khartoum, le gouverneur Khurshid (1826) met en place une administration</a:t>
            </a:r>
          </a:p>
          <a:p>
            <a:r>
              <a:rPr lang="fr-FR" sz="1600" dirty="0"/>
              <a:t>Trois points…</a:t>
            </a:r>
          </a:p>
          <a:p>
            <a:endParaRPr lang="fr-FR" sz="1600" dirty="0"/>
          </a:p>
          <a:p>
            <a:r>
              <a:rPr lang="fr-FR" sz="1600" dirty="0"/>
              <a:t>a) Division du territoire en provinces tribales</a:t>
            </a:r>
          </a:p>
          <a:p>
            <a:endParaRPr lang="fr-FR" sz="1600" dirty="0"/>
          </a:p>
          <a:p>
            <a:r>
              <a:rPr lang="fr-FR" sz="1600" dirty="0"/>
              <a:t>b) En s’appuyant sur les </a:t>
            </a:r>
            <a:r>
              <a:rPr lang="fr-FR" sz="1600" dirty="0" err="1"/>
              <a:t>Shayqiyya</a:t>
            </a:r>
            <a:r>
              <a:rPr lang="fr-FR" sz="1600" dirty="0"/>
              <a:t> arabes, Il poursuit la politique de fiscalisation ; En revanche…</a:t>
            </a:r>
          </a:p>
          <a:p>
            <a:endParaRPr lang="fr-FR" sz="1600" dirty="0"/>
          </a:p>
          <a:p>
            <a:r>
              <a:rPr lang="fr-FR" sz="1600" dirty="0"/>
              <a:t>c) Il </a:t>
            </a:r>
            <a:r>
              <a:rPr lang="fr-FR" sz="1600" i="1" dirty="0"/>
              <a:t>esquive</a:t>
            </a:r>
            <a:r>
              <a:rPr lang="fr-FR" sz="1600" dirty="0"/>
              <a:t> le projet de conscription ; En échange…</a:t>
            </a:r>
          </a:p>
          <a:p>
            <a:r>
              <a:rPr lang="fr-FR" sz="1600" dirty="0"/>
              <a:t>Les villages doivent fournir des esclaves pour les </a:t>
            </a:r>
            <a:r>
              <a:rPr lang="fr-FR" sz="1600" i="1" dirty="0" err="1"/>
              <a:t>jihadiyya</a:t>
            </a:r>
            <a:endParaRPr lang="fr-FR" sz="1600" i="1" dirty="0"/>
          </a:p>
          <a:p>
            <a:endParaRPr lang="fr-FR" sz="1600" dirty="0"/>
          </a:p>
          <a:p>
            <a:r>
              <a:rPr lang="fr-FR" sz="1600" dirty="0"/>
              <a:t>*1838 : Départ de Khurshid ; L’autorité égyptienne décline</a:t>
            </a:r>
          </a:p>
          <a:p>
            <a:r>
              <a:rPr lang="fr-FR" sz="1600" dirty="0"/>
              <a:t>NB : 1843-63 : 11 gouverneurs ; </a:t>
            </a:r>
            <a:r>
              <a:rPr lang="fr-FR" sz="1600" b="1" dirty="0"/>
              <a:t>Cependant…</a:t>
            </a:r>
          </a:p>
          <a:p>
            <a:endParaRPr lang="fr-FR" sz="1600" dirty="0"/>
          </a:p>
          <a:p>
            <a:r>
              <a:rPr lang="fr-FR" sz="1600" dirty="0"/>
              <a:t>*1830-40 : Nouvelles expansions…</a:t>
            </a:r>
          </a:p>
        </p:txBody>
      </p:sp>
      <p:pic>
        <p:nvPicPr>
          <p:cNvPr id="4" name="Picture 2" descr="C:\Users\Christophe\Pictures\My Scans\2016-03 (mars)\scan0014.jpg">
            <a:extLst>
              <a:ext uri="{FF2B5EF4-FFF2-40B4-BE49-F238E27FC236}">
                <a16:creationId xmlns:a16="http://schemas.microsoft.com/office/drawing/2014/main" id="{FF36C383-D659-2917-BC0D-BAA8669B45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4" t="8308" r="3136" b="17541"/>
          <a:stretch>
            <a:fillRect/>
          </a:stretch>
        </p:blipFill>
        <p:spPr bwMode="auto">
          <a:xfrm>
            <a:off x="8503920" y="90479"/>
            <a:ext cx="3606800" cy="667704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Christophe\Pictures\My Scans\2016-03 (mars)\scan0014.jpg">
            <a:extLst>
              <a:ext uri="{FF2B5EF4-FFF2-40B4-BE49-F238E27FC236}">
                <a16:creationId xmlns:a16="http://schemas.microsoft.com/office/drawing/2014/main" id="{7C5BF143-B2A5-AE6E-8E5D-9EEF526A0A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" t="88133" r="26831" b="1321"/>
          <a:stretch>
            <a:fillRect/>
          </a:stretch>
        </p:blipFill>
        <p:spPr bwMode="auto">
          <a:xfrm>
            <a:off x="10850880" y="5943600"/>
            <a:ext cx="1259840" cy="44783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1D6B9C57-0CAD-712A-70A9-2FBEBA0F361F}"/>
              </a:ext>
            </a:extLst>
          </p:cNvPr>
          <p:cNvSpPr/>
          <p:nvPr/>
        </p:nvSpPr>
        <p:spPr>
          <a:xfrm>
            <a:off x="10378683" y="164668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1189D37-5DC1-1B77-19A7-23773A6A7D58}"/>
              </a:ext>
            </a:extLst>
          </p:cNvPr>
          <p:cNvSpPr/>
          <p:nvPr/>
        </p:nvSpPr>
        <p:spPr>
          <a:xfrm>
            <a:off x="10052357" y="2987110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1D9AC6E2-5FF8-B8A0-2B96-A546B3E0F7F4}"/>
              </a:ext>
            </a:extLst>
          </p:cNvPr>
          <p:cNvSpPr/>
          <p:nvPr/>
        </p:nvSpPr>
        <p:spPr>
          <a:xfrm>
            <a:off x="10571018" y="3965149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2281BE41-4C5E-980A-6006-A892E3249F68}"/>
              </a:ext>
            </a:extLst>
          </p:cNvPr>
          <p:cNvSpPr/>
          <p:nvPr/>
        </p:nvSpPr>
        <p:spPr>
          <a:xfrm>
            <a:off x="10276026" y="3517297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F2FED9EC-F2B0-FD79-A25F-C80C32D0E8AD}"/>
              </a:ext>
            </a:extLst>
          </p:cNvPr>
          <p:cNvSpPr/>
          <p:nvPr/>
        </p:nvSpPr>
        <p:spPr>
          <a:xfrm>
            <a:off x="9910794" y="448977"/>
            <a:ext cx="283126" cy="28111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86AE9BF-DDCB-8E62-EA24-42100869F5D4}"/>
              </a:ext>
            </a:extLst>
          </p:cNvPr>
          <p:cNvSpPr/>
          <p:nvPr/>
        </p:nvSpPr>
        <p:spPr>
          <a:xfrm>
            <a:off x="8823019" y="3864814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7C41182-B0A5-B1EC-0788-F1FEF449BA7C}"/>
              </a:ext>
            </a:extLst>
          </p:cNvPr>
          <p:cNvSpPr/>
          <p:nvPr/>
        </p:nvSpPr>
        <p:spPr>
          <a:xfrm>
            <a:off x="9972282" y="394936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6452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8C37F-2A86-4DB5-5C88-05D39446B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909F27-58B5-E24C-9F06-F643F8CD7ECE}"/>
              </a:ext>
            </a:extLst>
          </p:cNvPr>
          <p:cNvSpPr/>
          <p:nvPr/>
        </p:nvSpPr>
        <p:spPr>
          <a:xfrm>
            <a:off x="81280" y="90479"/>
            <a:ext cx="8300720" cy="280076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1840-1849 : A l’est du Nil, 1</a:t>
            </a:r>
            <a:r>
              <a:rPr lang="fr-FR" sz="1600" b="1" baseline="30000" dirty="0"/>
              <a:t>ère</a:t>
            </a:r>
            <a:r>
              <a:rPr lang="fr-FR" sz="1600" b="1" dirty="0"/>
              <a:t> expansion : Conquête du Bedja ; Sur la mer Rouge, annexions des ports ottomans de </a:t>
            </a:r>
            <a:r>
              <a:rPr lang="fr-FR" sz="1600" b="1" dirty="0" err="1"/>
              <a:t>Souakin</a:t>
            </a:r>
            <a:r>
              <a:rPr lang="fr-FR" sz="1600" b="1" dirty="0"/>
              <a:t> et Massaoua</a:t>
            </a:r>
          </a:p>
          <a:p>
            <a:endParaRPr lang="fr-FR" sz="1600" dirty="0"/>
          </a:p>
          <a:p>
            <a:r>
              <a:rPr lang="fr-FR" sz="1600" dirty="0"/>
              <a:t>1) 1830 : A l’est, avec difficulté, les Egyptiens conquièrent le Bedja ; Et…</a:t>
            </a:r>
          </a:p>
          <a:p>
            <a:r>
              <a:rPr lang="fr-FR" sz="1600" dirty="0"/>
              <a:t>*1840 : Ils fondent une base militaire à Kassala</a:t>
            </a:r>
          </a:p>
          <a:p>
            <a:endParaRPr lang="fr-FR" sz="1600" dirty="0"/>
          </a:p>
          <a:p>
            <a:r>
              <a:rPr lang="fr-FR" sz="1600" dirty="0"/>
              <a:t>2) 1846-49 : Les Egyptiens obtiennent l’attribution à bail des ports ottomans de </a:t>
            </a:r>
            <a:r>
              <a:rPr lang="fr-FR" sz="1600" dirty="0" err="1"/>
              <a:t>Souakin</a:t>
            </a:r>
            <a:r>
              <a:rPr lang="fr-FR" sz="1600" dirty="0"/>
              <a:t> et Massaoua ; NB : Qui seront annexés en 1865 ; </a:t>
            </a:r>
            <a:r>
              <a:rPr lang="fr-FR" sz="1600" b="1" dirty="0"/>
              <a:t>Et dans le même temps…</a:t>
            </a:r>
          </a:p>
          <a:p>
            <a:endParaRPr lang="fr-FR" sz="1600" dirty="0"/>
          </a:p>
          <a:p>
            <a:r>
              <a:rPr lang="fr-FR" sz="1600" dirty="0"/>
              <a:t>*1830-40 : Au sud de Khartoum, en remontant le Nil Blanc</a:t>
            </a:r>
          </a:p>
          <a:p>
            <a:r>
              <a:rPr lang="fr-FR" sz="1600" dirty="0"/>
              <a:t>Sont lancées d’autres conquêtes ; Et les 1</a:t>
            </a:r>
            <a:r>
              <a:rPr lang="fr-FR" sz="1600" baseline="30000" dirty="0"/>
              <a:t>ères</a:t>
            </a:r>
            <a:r>
              <a:rPr lang="fr-FR" sz="1600" dirty="0"/>
              <a:t> explorations…</a:t>
            </a:r>
          </a:p>
        </p:txBody>
      </p:sp>
      <p:pic>
        <p:nvPicPr>
          <p:cNvPr id="4" name="Picture 2" descr="C:\Users\Christophe\Pictures\My Scans\2016-03 (mars)\scan0014.jpg">
            <a:extLst>
              <a:ext uri="{FF2B5EF4-FFF2-40B4-BE49-F238E27FC236}">
                <a16:creationId xmlns:a16="http://schemas.microsoft.com/office/drawing/2014/main" id="{A679C85D-1C88-FC7C-DE6E-D370DFD0E0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4" t="8308" r="3136" b="17541"/>
          <a:stretch>
            <a:fillRect/>
          </a:stretch>
        </p:blipFill>
        <p:spPr bwMode="auto">
          <a:xfrm>
            <a:off x="8503920" y="90479"/>
            <a:ext cx="3606800" cy="667704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Christophe\Pictures\My Scans\2016-03 (mars)\scan0014.jpg">
            <a:extLst>
              <a:ext uri="{FF2B5EF4-FFF2-40B4-BE49-F238E27FC236}">
                <a16:creationId xmlns:a16="http://schemas.microsoft.com/office/drawing/2014/main" id="{884CB0E1-60F5-5671-7F14-DC534B3CD6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" t="88133" r="26831" b="1321"/>
          <a:stretch>
            <a:fillRect/>
          </a:stretch>
        </p:blipFill>
        <p:spPr bwMode="auto">
          <a:xfrm>
            <a:off x="10850880" y="5943600"/>
            <a:ext cx="1259840" cy="44783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883319A7-6FAF-B5D2-2AD6-E7C88586A018}"/>
              </a:ext>
            </a:extLst>
          </p:cNvPr>
          <p:cNvSpPr/>
          <p:nvPr/>
        </p:nvSpPr>
        <p:spPr>
          <a:xfrm>
            <a:off x="10378683" y="164668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6CD06A7D-1FD2-C628-36BC-73C2B22E3C39}"/>
              </a:ext>
            </a:extLst>
          </p:cNvPr>
          <p:cNvSpPr/>
          <p:nvPr/>
        </p:nvSpPr>
        <p:spPr>
          <a:xfrm>
            <a:off x="10052357" y="2987110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86470DE-CB96-71C3-28E1-86A1908D56AA}"/>
              </a:ext>
            </a:extLst>
          </p:cNvPr>
          <p:cNvSpPr/>
          <p:nvPr/>
        </p:nvSpPr>
        <p:spPr>
          <a:xfrm>
            <a:off x="10571018" y="3965149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FE7FAE46-5810-A994-9642-38C7DF1FD895}"/>
              </a:ext>
            </a:extLst>
          </p:cNvPr>
          <p:cNvSpPr/>
          <p:nvPr/>
        </p:nvSpPr>
        <p:spPr>
          <a:xfrm>
            <a:off x="11079010" y="3487351"/>
            <a:ext cx="160149" cy="15720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65F58035-4A44-B3B8-6B70-EC252AE55EC9}"/>
              </a:ext>
            </a:extLst>
          </p:cNvPr>
          <p:cNvSpPr/>
          <p:nvPr/>
        </p:nvSpPr>
        <p:spPr>
          <a:xfrm>
            <a:off x="9910794" y="448977"/>
            <a:ext cx="283126" cy="28111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162A3505-6BD1-5D4E-6307-E90AFB9924CD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10276026" y="3565953"/>
            <a:ext cx="802984" cy="91901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e 15">
            <a:extLst>
              <a:ext uri="{FF2B5EF4-FFF2-40B4-BE49-F238E27FC236}">
                <a16:creationId xmlns:a16="http://schemas.microsoft.com/office/drawing/2014/main" id="{ACFF2F12-3226-4844-058D-49D98C28A815}"/>
              </a:ext>
            </a:extLst>
          </p:cNvPr>
          <p:cNvSpPr/>
          <p:nvPr/>
        </p:nvSpPr>
        <p:spPr>
          <a:xfrm>
            <a:off x="10276026" y="3517297"/>
            <a:ext cx="283126" cy="28111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C449DCAB-E71A-F0C8-303C-2199F673DEE3}"/>
              </a:ext>
            </a:extLst>
          </p:cNvPr>
          <p:cNvSpPr/>
          <p:nvPr/>
        </p:nvSpPr>
        <p:spPr>
          <a:xfrm rot="19477645">
            <a:off x="10738933" y="2167530"/>
            <a:ext cx="482314" cy="142058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A8951A35-49CF-E98B-9AB2-8E40E4417D41}"/>
              </a:ext>
            </a:extLst>
          </p:cNvPr>
          <p:cNvSpPr/>
          <p:nvPr/>
        </p:nvSpPr>
        <p:spPr>
          <a:xfrm>
            <a:off x="11709832" y="3454700"/>
            <a:ext cx="160149" cy="15720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2DD803DB-DFC1-FC0A-9AD6-5DAB3874A992}"/>
              </a:ext>
            </a:extLst>
          </p:cNvPr>
          <p:cNvSpPr/>
          <p:nvPr/>
        </p:nvSpPr>
        <p:spPr>
          <a:xfrm>
            <a:off x="11239159" y="2744595"/>
            <a:ext cx="160149" cy="15720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93A9F6B4-64ED-4D76-0637-7BF8B29BCFD9}"/>
              </a:ext>
            </a:extLst>
          </p:cNvPr>
          <p:cNvSpPr/>
          <p:nvPr/>
        </p:nvSpPr>
        <p:spPr>
          <a:xfrm>
            <a:off x="8823019" y="3864814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294D96E-AF4C-BAC0-288C-43B3CBF79BD5}"/>
              </a:ext>
            </a:extLst>
          </p:cNvPr>
          <p:cNvSpPr/>
          <p:nvPr/>
        </p:nvSpPr>
        <p:spPr>
          <a:xfrm>
            <a:off x="9972282" y="394936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3378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E2754-ACB4-0E0D-F921-454E87A61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4FC4EE-DCAD-9D7A-CF62-6799457D830D}"/>
              </a:ext>
            </a:extLst>
          </p:cNvPr>
          <p:cNvSpPr/>
          <p:nvPr/>
        </p:nvSpPr>
        <p:spPr>
          <a:xfrm>
            <a:off x="81280" y="90479"/>
            <a:ext cx="8300720" cy="41395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1840-1860 : Au sud-ouest du Nil, 2</a:t>
            </a:r>
            <a:r>
              <a:rPr lang="fr-FR" sz="1600" b="1" baseline="30000" dirty="0"/>
              <a:t>èmes</a:t>
            </a:r>
            <a:r>
              <a:rPr lang="fr-FR" sz="1600" b="1" dirty="0"/>
              <a:t> conquêtes : Kordofan et Bar el-Ghazal ; Relance de la traite et révoltes des populations noires : Zandé, Bari et Shilluk</a:t>
            </a:r>
          </a:p>
          <a:p>
            <a:endParaRPr lang="fr-FR" sz="1600" dirty="0"/>
          </a:p>
          <a:p>
            <a:r>
              <a:rPr lang="fr-FR" sz="1600" dirty="0"/>
              <a:t>1) 1840 : le Turc Salim Kaptan remonte le Nil Blanc jusqu’à Juba ; </a:t>
            </a:r>
            <a:r>
              <a:rPr lang="fr-FR" sz="1400" dirty="0"/>
              <a:t>NB : Capitale actuelle du Sud-Soudan</a:t>
            </a:r>
          </a:p>
          <a:p>
            <a:endParaRPr lang="fr-FR" sz="1600" dirty="0"/>
          </a:p>
          <a:p>
            <a:r>
              <a:rPr lang="fr-FR" sz="1600" dirty="0"/>
              <a:t>2) 1850-55 : Conquêtes du Kordofan et au sud, du Bar el-Ghazal</a:t>
            </a:r>
          </a:p>
          <a:p>
            <a:r>
              <a:rPr lang="fr-FR" sz="1600" dirty="0"/>
              <a:t>Les Egyptiens atteignent le pays des Zandé,        accompagnés de marchands européens…</a:t>
            </a:r>
          </a:p>
          <a:p>
            <a:endParaRPr lang="fr-FR" sz="1600" dirty="0"/>
          </a:p>
          <a:p>
            <a:r>
              <a:rPr lang="fr-FR" sz="1500" b="1" dirty="0"/>
              <a:t>*Deux conséquences…</a:t>
            </a:r>
          </a:p>
          <a:p>
            <a:endParaRPr lang="fr-FR" sz="1500" dirty="0"/>
          </a:p>
          <a:p>
            <a:r>
              <a:rPr lang="fr-FR" sz="1500" dirty="0"/>
              <a:t>a) Commerce de l’ivoire et relance de la traite des esclaves ; Les </a:t>
            </a:r>
            <a:r>
              <a:rPr lang="fr-FR" sz="1500" i="1" dirty="0" err="1"/>
              <a:t>jallaba</a:t>
            </a:r>
            <a:r>
              <a:rPr lang="fr-FR" sz="1500" dirty="0"/>
              <a:t>, commerçants du Kordofan</a:t>
            </a:r>
          </a:p>
          <a:p>
            <a:r>
              <a:rPr lang="fr-FR" sz="1500" dirty="0"/>
              <a:t>(</a:t>
            </a:r>
            <a:r>
              <a:rPr lang="fr-FR" sz="1500" dirty="0" err="1"/>
              <a:t>El-Obeid</a:t>
            </a:r>
            <a:r>
              <a:rPr lang="fr-FR" sz="1500" dirty="0"/>
              <a:t>) et du Darfour (El-</a:t>
            </a:r>
            <a:r>
              <a:rPr lang="fr-FR" sz="1500" dirty="0" err="1"/>
              <a:t>Fasher</a:t>
            </a:r>
            <a:r>
              <a:rPr lang="fr-FR" sz="1500" dirty="0"/>
              <a:t>), servent d’intermédiaires</a:t>
            </a:r>
          </a:p>
          <a:p>
            <a:endParaRPr lang="fr-FR" sz="1500" dirty="0"/>
          </a:p>
          <a:p>
            <a:r>
              <a:rPr lang="fr-FR" sz="1500" dirty="0"/>
              <a:t>b) 1854-60 : Révoltes des populations noires du sud contre les négriers : Zandé, Bari, Shilluk (Fachoda)</a:t>
            </a:r>
          </a:p>
          <a:p>
            <a:r>
              <a:rPr lang="fr-FR" sz="1500" dirty="0"/>
              <a:t>NB : 1874-76 : Nouvelle révolte des Shilluk</a:t>
            </a:r>
          </a:p>
          <a:p>
            <a:endParaRPr lang="fr-FR" sz="1500" dirty="0"/>
          </a:p>
          <a:p>
            <a:r>
              <a:rPr lang="fr-FR" sz="1500" dirty="0"/>
              <a:t>*1863 : </a:t>
            </a:r>
            <a:r>
              <a:rPr lang="fr-FR" sz="1500" u="sng" dirty="0"/>
              <a:t>Ismaïl Pacha</a:t>
            </a:r>
            <a:r>
              <a:rPr lang="fr-FR" sz="1500" dirty="0"/>
              <a:t> monte sur le trône égyptien…</a:t>
            </a:r>
          </a:p>
        </p:txBody>
      </p:sp>
      <p:pic>
        <p:nvPicPr>
          <p:cNvPr id="4" name="Picture 2" descr="C:\Users\Christophe\Pictures\My Scans\2016-03 (mars)\scan0014.jpg">
            <a:extLst>
              <a:ext uri="{FF2B5EF4-FFF2-40B4-BE49-F238E27FC236}">
                <a16:creationId xmlns:a16="http://schemas.microsoft.com/office/drawing/2014/main" id="{919E0C36-7CCF-5C1F-88FC-6C736C93B7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4" t="8308" r="3136" b="17541"/>
          <a:stretch>
            <a:fillRect/>
          </a:stretch>
        </p:blipFill>
        <p:spPr bwMode="auto">
          <a:xfrm>
            <a:off x="8503920" y="90479"/>
            <a:ext cx="3606800" cy="667704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Christophe\Pictures\My Scans\2016-03 (mars)\scan0014.jpg">
            <a:extLst>
              <a:ext uri="{FF2B5EF4-FFF2-40B4-BE49-F238E27FC236}">
                <a16:creationId xmlns:a16="http://schemas.microsoft.com/office/drawing/2014/main" id="{C629F205-0E59-C5A5-1B01-37A0DC7676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" t="88133" r="26831" b="1321"/>
          <a:stretch>
            <a:fillRect/>
          </a:stretch>
        </p:blipFill>
        <p:spPr bwMode="auto">
          <a:xfrm>
            <a:off x="10850880" y="5943600"/>
            <a:ext cx="1259840" cy="44783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D8F13C5C-7280-BCD7-E94B-9FA8EB6B668D}"/>
              </a:ext>
            </a:extLst>
          </p:cNvPr>
          <p:cNvSpPr/>
          <p:nvPr/>
        </p:nvSpPr>
        <p:spPr>
          <a:xfrm>
            <a:off x="10378683" y="164668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A908982F-B73D-6BB0-ED19-848BB62FD5C5}"/>
              </a:ext>
            </a:extLst>
          </p:cNvPr>
          <p:cNvSpPr/>
          <p:nvPr/>
        </p:nvSpPr>
        <p:spPr>
          <a:xfrm>
            <a:off x="10052357" y="2987110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A0B53A7-EE03-E903-CF59-1E5A0B9530AA}"/>
              </a:ext>
            </a:extLst>
          </p:cNvPr>
          <p:cNvSpPr/>
          <p:nvPr/>
        </p:nvSpPr>
        <p:spPr>
          <a:xfrm>
            <a:off x="10571018" y="3965149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43E533A-8C7E-56F3-AFBE-861BB0FD591C}"/>
              </a:ext>
            </a:extLst>
          </p:cNvPr>
          <p:cNvSpPr/>
          <p:nvPr/>
        </p:nvSpPr>
        <p:spPr>
          <a:xfrm>
            <a:off x="11079010" y="3487351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2090108-8DB2-5A0E-0D34-C9AF7DCC672F}"/>
              </a:ext>
            </a:extLst>
          </p:cNvPr>
          <p:cNvSpPr/>
          <p:nvPr/>
        </p:nvSpPr>
        <p:spPr>
          <a:xfrm>
            <a:off x="9910794" y="448977"/>
            <a:ext cx="283126" cy="28111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1E254696-1BBF-E268-A8A0-10B19A4E3F24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10276026" y="3565953"/>
            <a:ext cx="802984" cy="91901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id="{97F5AF24-CB83-7459-AD56-BC36BC15236D}"/>
              </a:ext>
            </a:extLst>
          </p:cNvPr>
          <p:cNvSpPr/>
          <p:nvPr/>
        </p:nvSpPr>
        <p:spPr>
          <a:xfrm rot="19477645">
            <a:off x="10738933" y="2167530"/>
            <a:ext cx="482314" cy="142058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8C51D13-33DC-BE64-5CCF-7C7F3FF6D81E}"/>
              </a:ext>
            </a:extLst>
          </p:cNvPr>
          <p:cNvSpPr/>
          <p:nvPr/>
        </p:nvSpPr>
        <p:spPr>
          <a:xfrm>
            <a:off x="11709832" y="3454700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D6895AFC-4710-9E37-C100-F5A94E15AD75}"/>
              </a:ext>
            </a:extLst>
          </p:cNvPr>
          <p:cNvSpPr/>
          <p:nvPr/>
        </p:nvSpPr>
        <p:spPr>
          <a:xfrm>
            <a:off x="11239159" y="274459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EBCAFA69-4733-3B36-B9D1-496BB340FE0F}"/>
              </a:ext>
            </a:extLst>
          </p:cNvPr>
          <p:cNvCxnSpPr>
            <a:cxnSpLocks/>
          </p:cNvCxnSpPr>
          <p:nvPr/>
        </p:nvCxnSpPr>
        <p:spPr>
          <a:xfrm>
            <a:off x="10417589" y="3798410"/>
            <a:ext cx="37607" cy="722790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0FC29ADA-FE99-AF2D-113C-7171B1690006}"/>
              </a:ext>
            </a:extLst>
          </p:cNvPr>
          <p:cNvCxnSpPr>
            <a:cxnSpLocks/>
          </p:cNvCxnSpPr>
          <p:nvPr/>
        </p:nvCxnSpPr>
        <p:spPr>
          <a:xfrm flipH="1">
            <a:off x="10276026" y="4521200"/>
            <a:ext cx="179170" cy="339816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lipse 35">
            <a:extLst>
              <a:ext uri="{FF2B5EF4-FFF2-40B4-BE49-F238E27FC236}">
                <a16:creationId xmlns:a16="http://schemas.microsoft.com/office/drawing/2014/main" id="{9F2BDFB0-86F5-7254-DB69-20DDBADF31DF}"/>
              </a:ext>
            </a:extLst>
          </p:cNvPr>
          <p:cNvSpPr/>
          <p:nvPr/>
        </p:nvSpPr>
        <p:spPr>
          <a:xfrm rot="15926177">
            <a:off x="9352929" y="3718756"/>
            <a:ext cx="928158" cy="117680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09A9BC24-2A6E-74AB-E23D-7CF94F6D2324}"/>
              </a:ext>
            </a:extLst>
          </p:cNvPr>
          <p:cNvSpPr/>
          <p:nvPr/>
        </p:nvSpPr>
        <p:spPr>
          <a:xfrm>
            <a:off x="9972282" y="3949365"/>
            <a:ext cx="160149" cy="15720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4240EC22-C65A-3392-254C-EAC6949D2407}"/>
              </a:ext>
            </a:extLst>
          </p:cNvPr>
          <p:cNvSpPr/>
          <p:nvPr/>
        </p:nvSpPr>
        <p:spPr>
          <a:xfrm rot="15926177">
            <a:off x="9225878" y="4659883"/>
            <a:ext cx="876247" cy="104339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9387975C-3243-E046-6262-B681ACC6C2D1}"/>
              </a:ext>
            </a:extLst>
          </p:cNvPr>
          <p:cNvCxnSpPr>
            <a:cxnSpLocks/>
          </p:cNvCxnSpPr>
          <p:nvPr/>
        </p:nvCxnSpPr>
        <p:spPr>
          <a:xfrm>
            <a:off x="10052357" y="4861016"/>
            <a:ext cx="272201" cy="843240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0B601410-2ECF-FBA6-0253-5CDAE93A2963}"/>
              </a:ext>
            </a:extLst>
          </p:cNvPr>
          <p:cNvCxnSpPr>
            <a:cxnSpLocks/>
          </p:cNvCxnSpPr>
          <p:nvPr/>
        </p:nvCxnSpPr>
        <p:spPr>
          <a:xfrm flipH="1">
            <a:off x="10052357" y="4861016"/>
            <a:ext cx="272201" cy="0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Ellipse 41">
            <a:extLst>
              <a:ext uri="{FF2B5EF4-FFF2-40B4-BE49-F238E27FC236}">
                <a16:creationId xmlns:a16="http://schemas.microsoft.com/office/drawing/2014/main" id="{2546D145-E9CE-CD3A-4B1A-365F07AC9F97}"/>
              </a:ext>
            </a:extLst>
          </p:cNvPr>
          <p:cNvSpPr/>
          <p:nvPr/>
        </p:nvSpPr>
        <p:spPr>
          <a:xfrm>
            <a:off x="10193920" y="5704256"/>
            <a:ext cx="261276" cy="23934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j</a:t>
            </a:r>
          </a:p>
        </p:txBody>
      </p: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A2C1A554-4626-B92D-2187-A3E0CF4FE87C}"/>
              </a:ext>
            </a:extLst>
          </p:cNvPr>
          <p:cNvCxnSpPr>
            <a:cxnSpLocks/>
            <a:endCxn id="37" idx="7"/>
          </p:cNvCxnSpPr>
          <p:nvPr/>
        </p:nvCxnSpPr>
        <p:spPr>
          <a:xfrm flipH="1">
            <a:off x="10108978" y="3757242"/>
            <a:ext cx="208511" cy="215145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lipse 45">
            <a:extLst>
              <a:ext uri="{FF2B5EF4-FFF2-40B4-BE49-F238E27FC236}">
                <a16:creationId xmlns:a16="http://schemas.microsoft.com/office/drawing/2014/main" id="{02DB460F-7678-E0A7-A977-8DFA365FAF81}"/>
              </a:ext>
            </a:extLst>
          </p:cNvPr>
          <p:cNvSpPr/>
          <p:nvPr/>
        </p:nvSpPr>
        <p:spPr>
          <a:xfrm>
            <a:off x="10276026" y="3517297"/>
            <a:ext cx="283126" cy="28111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FFA1799A-B733-ABFC-9059-C65A5B831404}"/>
              </a:ext>
            </a:extLst>
          </p:cNvPr>
          <p:cNvSpPr/>
          <p:nvPr/>
        </p:nvSpPr>
        <p:spPr>
          <a:xfrm>
            <a:off x="8823019" y="3864814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6A1F6D72-9585-532D-51CA-21DDFB49382C}"/>
              </a:ext>
            </a:extLst>
          </p:cNvPr>
          <p:cNvCxnSpPr>
            <a:cxnSpLocks/>
            <a:stCxn id="39" idx="5"/>
            <a:endCxn id="21" idx="7"/>
          </p:cNvCxnSpPr>
          <p:nvPr/>
        </p:nvCxnSpPr>
        <p:spPr>
          <a:xfrm flipH="1">
            <a:off x="9610860" y="4843409"/>
            <a:ext cx="396217" cy="161301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lipse 10">
            <a:extLst>
              <a:ext uri="{FF2B5EF4-FFF2-40B4-BE49-F238E27FC236}">
                <a16:creationId xmlns:a16="http://schemas.microsoft.com/office/drawing/2014/main" id="{A4CC2B12-A782-D4AA-D5FA-62BF9562D11D}"/>
              </a:ext>
            </a:extLst>
          </p:cNvPr>
          <p:cNvSpPr/>
          <p:nvPr/>
        </p:nvSpPr>
        <p:spPr>
          <a:xfrm rot="1372599">
            <a:off x="10230863" y="4158968"/>
            <a:ext cx="349696" cy="7676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FD1ADBDD-1E48-5897-1E1C-1E13C081B2BC}"/>
              </a:ext>
            </a:extLst>
          </p:cNvPr>
          <p:cNvSpPr/>
          <p:nvPr/>
        </p:nvSpPr>
        <p:spPr>
          <a:xfrm>
            <a:off x="10201836" y="4647718"/>
            <a:ext cx="261276" cy="23934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A1FC7A01-B3C7-C243-2CDF-1416321FAC4A}"/>
              </a:ext>
            </a:extLst>
          </p:cNvPr>
          <p:cNvSpPr/>
          <p:nvPr/>
        </p:nvSpPr>
        <p:spPr>
          <a:xfrm>
            <a:off x="6962891" y="2960925"/>
            <a:ext cx="261276" cy="23934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E964CA4A-CF89-6F19-DD61-427AB6792112}"/>
              </a:ext>
            </a:extLst>
          </p:cNvPr>
          <p:cNvSpPr/>
          <p:nvPr/>
        </p:nvSpPr>
        <p:spPr>
          <a:xfrm>
            <a:off x="6470099" y="2960925"/>
            <a:ext cx="261276" cy="23934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B8D6E50D-E9F3-3BF3-5518-85413ACDEE26}"/>
              </a:ext>
            </a:extLst>
          </p:cNvPr>
          <p:cNvSpPr/>
          <p:nvPr/>
        </p:nvSpPr>
        <p:spPr>
          <a:xfrm>
            <a:off x="3760642" y="1620219"/>
            <a:ext cx="261276" cy="23934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z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4C57A909-B615-F92F-0C54-A5ACCF38225E}"/>
              </a:ext>
            </a:extLst>
          </p:cNvPr>
          <p:cNvSpPr/>
          <p:nvPr/>
        </p:nvSpPr>
        <p:spPr>
          <a:xfrm>
            <a:off x="9365175" y="5618399"/>
            <a:ext cx="261276" cy="23934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z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B9016D51-25B4-C8FB-7B87-3E0C76733A31}"/>
              </a:ext>
            </a:extLst>
          </p:cNvPr>
          <p:cNvSpPr/>
          <p:nvPr/>
        </p:nvSpPr>
        <p:spPr>
          <a:xfrm>
            <a:off x="10180392" y="5956272"/>
            <a:ext cx="261276" cy="23934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D53DAB86-6946-D6AC-36C5-E614F0B6C54F}"/>
              </a:ext>
            </a:extLst>
          </p:cNvPr>
          <p:cNvSpPr/>
          <p:nvPr/>
        </p:nvSpPr>
        <p:spPr>
          <a:xfrm>
            <a:off x="9474164" y="4981688"/>
            <a:ext cx="160149" cy="15720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4619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3DF8C-0306-6A50-6C3B-0935BEE50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15E700C-C962-717C-DAF2-5DD1AF60B918}"/>
              </a:ext>
            </a:extLst>
          </p:cNvPr>
          <p:cNvSpPr/>
          <p:nvPr/>
        </p:nvSpPr>
        <p:spPr>
          <a:xfrm>
            <a:off x="81280" y="90479"/>
            <a:ext cx="8332527" cy="37856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500" b="1" dirty="0"/>
              <a:t>1863-1874 : Sous le khédive Ismaïl, créer un empire colonial africain ; … </a:t>
            </a:r>
          </a:p>
          <a:p>
            <a:endParaRPr lang="fr-FR" sz="1500" dirty="0"/>
          </a:p>
          <a:p>
            <a:r>
              <a:rPr lang="fr-FR" sz="1500" dirty="0"/>
              <a:t>*1863 : Pour </a:t>
            </a:r>
            <a:r>
              <a:rPr lang="fr-FR" sz="1500" u="sng" dirty="0"/>
              <a:t>Ismail Pacha</a:t>
            </a:r>
            <a:r>
              <a:rPr lang="fr-FR" sz="1500" dirty="0"/>
              <a:t> : </a:t>
            </a:r>
            <a:r>
              <a:rPr lang="fr-FR" sz="1500" i="1" dirty="0"/>
              <a:t>Obtenir la reconnaissance internationale de l’Egypte</a:t>
            </a:r>
          </a:p>
          <a:p>
            <a:r>
              <a:rPr lang="fr-FR" sz="1500" i="1" dirty="0"/>
              <a:t>Grâce à une expansion en Afrique.</a:t>
            </a:r>
            <a:r>
              <a:rPr lang="fr-FR" sz="1500" dirty="0"/>
              <a:t> </a:t>
            </a:r>
            <a:r>
              <a:rPr lang="fr-FR" sz="1500" dirty="0">
                <a:ea typeface="Times New Roman" panose="02020603050405020304" pitchFamily="18" charset="0"/>
              </a:rPr>
              <a:t>Histoire générale de l’Afrique VI, p. 185 ; </a:t>
            </a:r>
            <a:r>
              <a:rPr lang="fr-FR" sz="1500" b="1" dirty="0">
                <a:ea typeface="Times New Roman" panose="02020603050405020304" pitchFamily="18" charset="0"/>
              </a:rPr>
              <a:t>Ainsi…</a:t>
            </a:r>
          </a:p>
          <a:p>
            <a:endParaRPr lang="fr-FR" sz="1500" dirty="0"/>
          </a:p>
          <a:p>
            <a:r>
              <a:rPr lang="fr-FR" sz="1500" dirty="0"/>
              <a:t>a) Poursuivre les conquêtes au Soudan</a:t>
            </a:r>
          </a:p>
          <a:p>
            <a:r>
              <a:rPr lang="fr-FR" sz="1500" dirty="0"/>
              <a:t>Pour y créer un véritable empire colonial africain et y apporter la </a:t>
            </a:r>
            <a:r>
              <a:rPr lang="fr-FR" sz="1500" i="1" dirty="0"/>
              <a:t>Civilisation</a:t>
            </a:r>
            <a:r>
              <a:rPr lang="fr-FR" sz="1500" dirty="0"/>
              <a:t> ; </a:t>
            </a:r>
            <a:r>
              <a:rPr lang="fr-FR" sz="1500" b="1" dirty="0"/>
              <a:t>Tout en…</a:t>
            </a:r>
          </a:p>
          <a:p>
            <a:endParaRPr lang="fr-FR" sz="1500" b="1" dirty="0"/>
          </a:p>
          <a:p>
            <a:r>
              <a:rPr lang="fr-FR" sz="1500" dirty="0"/>
              <a:t>b) Engagent une politique de lutte contre la traite pour satisfaire les Européens</a:t>
            </a:r>
          </a:p>
          <a:p>
            <a:r>
              <a:rPr lang="fr-FR" sz="1500" dirty="0"/>
              <a:t>NB : Traite interdite en 1857 dans l’Empire ottoman ; En 1877 en Egypte… ; </a:t>
            </a:r>
            <a:r>
              <a:rPr lang="fr-FR" sz="1500" b="1" dirty="0"/>
              <a:t>Mais…</a:t>
            </a:r>
          </a:p>
          <a:p>
            <a:endParaRPr lang="fr-FR" sz="1500" dirty="0"/>
          </a:p>
          <a:p>
            <a:r>
              <a:rPr lang="fr-FR" sz="1500" dirty="0"/>
              <a:t>*Pour financer ces conquêtes, il instaure des taxes sur le Nil Blanc ; </a:t>
            </a:r>
            <a:r>
              <a:rPr lang="fr-FR" sz="1500" b="1" dirty="0"/>
              <a:t>Conséquence…</a:t>
            </a:r>
          </a:p>
          <a:p>
            <a:r>
              <a:rPr lang="fr-FR" sz="1500" dirty="0"/>
              <a:t>La plupart des marchands européens abandonnent la partie</a:t>
            </a:r>
          </a:p>
          <a:p>
            <a:r>
              <a:rPr lang="fr-FR" sz="1500" dirty="0"/>
              <a:t>Tandis qu’Egyptiens et </a:t>
            </a:r>
            <a:r>
              <a:rPr lang="fr-FR" sz="1500" i="1" dirty="0" err="1"/>
              <a:t>jallaba</a:t>
            </a:r>
            <a:r>
              <a:rPr lang="fr-FR" sz="1500" dirty="0"/>
              <a:t> poursuivent la traite, rejetée par les Européens</a:t>
            </a:r>
            <a:endParaRPr lang="fr-FR" sz="1500" b="1" dirty="0"/>
          </a:p>
          <a:p>
            <a:endParaRPr lang="fr-FR" sz="1500" dirty="0"/>
          </a:p>
          <a:p>
            <a:r>
              <a:rPr lang="fr-FR" sz="1500" dirty="0"/>
              <a:t>*Face à cette situation…</a:t>
            </a:r>
          </a:p>
        </p:txBody>
      </p:sp>
      <p:pic>
        <p:nvPicPr>
          <p:cNvPr id="11" name="Picture 2" descr="C:\Users\Christophe\Pictures\My Scans\2016-03 (mars)\scan0014.jpg">
            <a:extLst>
              <a:ext uri="{FF2B5EF4-FFF2-40B4-BE49-F238E27FC236}">
                <a16:creationId xmlns:a16="http://schemas.microsoft.com/office/drawing/2014/main" id="{5E34212E-A833-A4F3-8988-CC8556DBA4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4" t="8308" r="3136" b="17541"/>
          <a:stretch>
            <a:fillRect/>
          </a:stretch>
        </p:blipFill>
        <p:spPr bwMode="auto">
          <a:xfrm>
            <a:off x="8503920" y="90479"/>
            <a:ext cx="3606800" cy="667704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Christophe\Pictures\My Scans\2016-03 (mars)\scan0014.jpg">
            <a:extLst>
              <a:ext uri="{FF2B5EF4-FFF2-40B4-BE49-F238E27FC236}">
                <a16:creationId xmlns:a16="http://schemas.microsoft.com/office/drawing/2014/main" id="{66DF22F2-44F6-BAF3-3678-B09308B185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" t="88133" r="26831" b="1321"/>
          <a:stretch>
            <a:fillRect/>
          </a:stretch>
        </p:blipFill>
        <p:spPr bwMode="auto">
          <a:xfrm>
            <a:off x="10850880" y="5943600"/>
            <a:ext cx="1259840" cy="44783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A16FE9CE-6625-E245-C332-2E369E138590}"/>
              </a:ext>
            </a:extLst>
          </p:cNvPr>
          <p:cNvSpPr/>
          <p:nvPr/>
        </p:nvSpPr>
        <p:spPr>
          <a:xfrm>
            <a:off x="10378683" y="164668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C0813AD1-3861-378D-2DF9-61C8781486F5}"/>
              </a:ext>
            </a:extLst>
          </p:cNvPr>
          <p:cNvSpPr/>
          <p:nvPr/>
        </p:nvSpPr>
        <p:spPr>
          <a:xfrm>
            <a:off x="10052357" y="2987110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23297914-6D75-E0EF-2F65-886A072A365B}"/>
              </a:ext>
            </a:extLst>
          </p:cNvPr>
          <p:cNvSpPr/>
          <p:nvPr/>
        </p:nvSpPr>
        <p:spPr>
          <a:xfrm>
            <a:off x="10571018" y="3965149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C4DC3D7-8764-084D-FFFD-0568F15F62A3}"/>
              </a:ext>
            </a:extLst>
          </p:cNvPr>
          <p:cNvSpPr/>
          <p:nvPr/>
        </p:nvSpPr>
        <p:spPr>
          <a:xfrm>
            <a:off x="11079010" y="3487351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0C2EB568-F8FA-0630-60B4-4D976DC62ED9}"/>
              </a:ext>
            </a:extLst>
          </p:cNvPr>
          <p:cNvSpPr/>
          <p:nvPr/>
        </p:nvSpPr>
        <p:spPr>
          <a:xfrm>
            <a:off x="9910794" y="448977"/>
            <a:ext cx="283126" cy="28111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30D7351E-9E81-E99C-FC73-A1E51AE71841}"/>
              </a:ext>
            </a:extLst>
          </p:cNvPr>
          <p:cNvCxnSpPr>
            <a:cxnSpLocks/>
            <a:endCxn id="19" idx="2"/>
          </p:cNvCxnSpPr>
          <p:nvPr/>
        </p:nvCxnSpPr>
        <p:spPr>
          <a:xfrm flipV="1">
            <a:off x="10276026" y="3565953"/>
            <a:ext cx="802984" cy="91901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lipse 21">
            <a:extLst>
              <a:ext uri="{FF2B5EF4-FFF2-40B4-BE49-F238E27FC236}">
                <a16:creationId xmlns:a16="http://schemas.microsoft.com/office/drawing/2014/main" id="{7E2A3410-D896-31BB-5C8A-36DDD1FC0F82}"/>
              </a:ext>
            </a:extLst>
          </p:cNvPr>
          <p:cNvSpPr/>
          <p:nvPr/>
        </p:nvSpPr>
        <p:spPr>
          <a:xfrm rot="19477645">
            <a:off x="10738933" y="2167530"/>
            <a:ext cx="482314" cy="142058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FA11163D-F014-5F65-2222-3E7D5A15B0A2}"/>
              </a:ext>
            </a:extLst>
          </p:cNvPr>
          <p:cNvSpPr/>
          <p:nvPr/>
        </p:nvSpPr>
        <p:spPr>
          <a:xfrm>
            <a:off x="11709832" y="3454700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ED676F4F-56D4-EA59-023B-A953D6D85AB2}"/>
              </a:ext>
            </a:extLst>
          </p:cNvPr>
          <p:cNvSpPr/>
          <p:nvPr/>
        </p:nvSpPr>
        <p:spPr>
          <a:xfrm>
            <a:off x="11239159" y="274459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24A74DFB-C4A3-E0E9-EB83-7D87F95F4050}"/>
              </a:ext>
            </a:extLst>
          </p:cNvPr>
          <p:cNvCxnSpPr>
            <a:cxnSpLocks/>
          </p:cNvCxnSpPr>
          <p:nvPr/>
        </p:nvCxnSpPr>
        <p:spPr>
          <a:xfrm>
            <a:off x="10417589" y="3798410"/>
            <a:ext cx="37607" cy="722790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E5B63A4C-FAFE-AC18-EAE4-DD32B098EDA2}"/>
              </a:ext>
            </a:extLst>
          </p:cNvPr>
          <p:cNvCxnSpPr>
            <a:cxnSpLocks/>
          </p:cNvCxnSpPr>
          <p:nvPr/>
        </p:nvCxnSpPr>
        <p:spPr>
          <a:xfrm flipH="1">
            <a:off x="10276026" y="4521200"/>
            <a:ext cx="179170" cy="339816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lipse 27">
            <a:extLst>
              <a:ext uri="{FF2B5EF4-FFF2-40B4-BE49-F238E27FC236}">
                <a16:creationId xmlns:a16="http://schemas.microsoft.com/office/drawing/2014/main" id="{F40EBCA4-A95B-62DB-DE92-246A0F491F52}"/>
              </a:ext>
            </a:extLst>
          </p:cNvPr>
          <p:cNvSpPr/>
          <p:nvPr/>
        </p:nvSpPr>
        <p:spPr>
          <a:xfrm rot="15926177">
            <a:off x="9352929" y="3718756"/>
            <a:ext cx="928158" cy="117680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CCD7ABD6-6119-9AB9-4BD6-3B9EB368A12F}"/>
              </a:ext>
            </a:extLst>
          </p:cNvPr>
          <p:cNvSpPr/>
          <p:nvPr/>
        </p:nvSpPr>
        <p:spPr>
          <a:xfrm>
            <a:off x="9972282" y="394936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E905A7B0-1CD3-1D51-E67E-6DA39973D1DD}"/>
              </a:ext>
            </a:extLst>
          </p:cNvPr>
          <p:cNvSpPr/>
          <p:nvPr/>
        </p:nvSpPr>
        <p:spPr>
          <a:xfrm rot="15926177">
            <a:off x="9225878" y="4659883"/>
            <a:ext cx="876247" cy="104339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197B3D04-7284-DA3C-1D95-83684558895D}"/>
              </a:ext>
            </a:extLst>
          </p:cNvPr>
          <p:cNvCxnSpPr>
            <a:cxnSpLocks/>
          </p:cNvCxnSpPr>
          <p:nvPr/>
        </p:nvCxnSpPr>
        <p:spPr>
          <a:xfrm>
            <a:off x="10052357" y="4861016"/>
            <a:ext cx="272201" cy="843240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BAE71046-A20B-08F0-8CC5-FC8DFCCBF70E}"/>
              </a:ext>
            </a:extLst>
          </p:cNvPr>
          <p:cNvCxnSpPr>
            <a:cxnSpLocks/>
          </p:cNvCxnSpPr>
          <p:nvPr/>
        </p:nvCxnSpPr>
        <p:spPr>
          <a:xfrm flipH="1">
            <a:off x="10052357" y="4861016"/>
            <a:ext cx="272201" cy="0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llipse 33">
            <a:extLst>
              <a:ext uri="{FF2B5EF4-FFF2-40B4-BE49-F238E27FC236}">
                <a16:creationId xmlns:a16="http://schemas.microsoft.com/office/drawing/2014/main" id="{CA90347A-D661-DD3F-966D-659D649B0414}"/>
              </a:ext>
            </a:extLst>
          </p:cNvPr>
          <p:cNvSpPr/>
          <p:nvPr/>
        </p:nvSpPr>
        <p:spPr>
          <a:xfrm>
            <a:off x="10193920" y="5704256"/>
            <a:ext cx="261276" cy="239344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j</a:t>
            </a:r>
          </a:p>
        </p:txBody>
      </p: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AD5286D4-10FD-92B8-4B22-43AFCB80ACFE}"/>
              </a:ext>
            </a:extLst>
          </p:cNvPr>
          <p:cNvCxnSpPr>
            <a:cxnSpLocks/>
            <a:endCxn id="29" idx="7"/>
          </p:cNvCxnSpPr>
          <p:nvPr/>
        </p:nvCxnSpPr>
        <p:spPr>
          <a:xfrm flipH="1">
            <a:off x="10108978" y="3757242"/>
            <a:ext cx="208511" cy="215145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Ellipse 37">
            <a:extLst>
              <a:ext uri="{FF2B5EF4-FFF2-40B4-BE49-F238E27FC236}">
                <a16:creationId xmlns:a16="http://schemas.microsoft.com/office/drawing/2014/main" id="{BF270384-D761-8C64-7D05-8AAAB936CDE5}"/>
              </a:ext>
            </a:extLst>
          </p:cNvPr>
          <p:cNvSpPr/>
          <p:nvPr/>
        </p:nvSpPr>
        <p:spPr>
          <a:xfrm>
            <a:off x="10276026" y="3517297"/>
            <a:ext cx="283126" cy="28111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9741895B-94AA-5DE8-6525-76CAB9DA84E5}"/>
              </a:ext>
            </a:extLst>
          </p:cNvPr>
          <p:cNvSpPr/>
          <p:nvPr/>
        </p:nvSpPr>
        <p:spPr>
          <a:xfrm>
            <a:off x="8823019" y="3864814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07B624DA-444C-6640-6D64-EDEF4FF51A02}"/>
              </a:ext>
            </a:extLst>
          </p:cNvPr>
          <p:cNvSpPr/>
          <p:nvPr/>
        </p:nvSpPr>
        <p:spPr>
          <a:xfrm rot="1372599">
            <a:off x="10230863" y="4158968"/>
            <a:ext cx="349696" cy="7676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FC1D2AD5-3F20-AC46-0CEE-B0D9E48B729B}"/>
              </a:ext>
            </a:extLst>
          </p:cNvPr>
          <p:cNvSpPr/>
          <p:nvPr/>
        </p:nvSpPr>
        <p:spPr>
          <a:xfrm>
            <a:off x="10201836" y="4647718"/>
            <a:ext cx="261276" cy="23934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3B47E113-7280-9AEE-C0C0-594934C6A523}"/>
              </a:ext>
            </a:extLst>
          </p:cNvPr>
          <p:cNvSpPr/>
          <p:nvPr/>
        </p:nvSpPr>
        <p:spPr>
          <a:xfrm>
            <a:off x="9365175" y="5618399"/>
            <a:ext cx="261276" cy="23934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z</a:t>
            </a:r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764D6351-954C-ED80-60CB-7F647A81B1A9}"/>
              </a:ext>
            </a:extLst>
          </p:cNvPr>
          <p:cNvSpPr/>
          <p:nvPr/>
        </p:nvSpPr>
        <p:spPr>
          <a:xfrm>
            <a:off x="10180392" y="5956272"/>
            <a:ext cx="261276" cy="23934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b</a:t>
            </a:r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557B05D1-A116-CCCB-E88D-9F9ED977B5A5}"/>
              </a:ext>
            </a:extLst>
          </p:cNvPr>
          <p:cNvCxnSpPr>
            <a:cxnSpLocks/>
            <a:endCxn id="4" idx="7"/>
          </p:cNvCxnSpPr>
          <p:nvPr/>
        </p:nvCxnSpPr>
        <p:spPr>
          <a:xfrm flipH="1">
            <a:off x="9610860" y="4843409"/>
            <a:ext cx="396217" cy="161301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lipse 3">
            <a:extLst>
              <a:ext uri="{FF2B5EF4-FFF2-40B4-BE49-F238E27FC236}">
                <a16:creationId xmlns:a16="http://schemas.microsoft.com/office/drawing/2014/main" id="{0E98ED43-596D-01DB-6F75-0BC5C84AB8A1}"/>
              </a:ext>
            </a:extLst>
          </p:cNvPr>
          <p:cNvSpPr/>
          <p:nvPr/>
        </p:nvSpPr>
        <p:spPr>
          <a:xfrm>
            <a:off x="9474164" y="4981688"/>
            <a:ext cx="160149" cy="15720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183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80BEF-6929-7FB5-7313-F163AB153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1D13ECC-7A74-A338-43BE-22676CE38F9F}"/>
              </a:ext>
            </a:extLst>
          </p:cNvPr>
          <p:cNvSpPr/>
          <p:nvPr/>
        </p:nvSpPr>
        <p:spPr>
          <a:xfrm>
            <a:off x="81280" y="90479"/>
            <a:ext cx="8332527" cy="35548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500" b="1" dirty="0"/>
              <a:t>1863-1874 : Sous le khédive Ismaïl, créer un empire colonial africain ; … </a:t>
            </a:r>
          </a:p>
          <a:p>
            <a:endParaRPr lang="fr-FR" sz="1500" dirty="0"/>
          </a:p>
          <a:p>
            <a:r>
              <a:rPr lang="fr-FR" sz="1500" dirty="0"/>
              <a:t>*1869 : Face à cette situation, Ismaïl Pacha choisit </a:t>
            </a:r>
            <a:r>
              <a:rPr lang="fr-FR" sz="1500" i="1" dirty="0"/>
              <a:t>de nommer des Européens bien rémunérés pour gouverner son empire</a:t>
            </a:r>
            <a:r>
              <a:rPr lang="fr-FR" sz="1500" dirty="0"/>
              <a:t> ; Avec un triple-avantage…</a:t>
            </a:r>
          </a:p>
          <a:p>
            <a:endParaRPr lang="fr-FR" sz="1500" dirty="0"/>
          </a:p>
          <a:p>
            <a:r>
              <a:rPr lang="fr-FR" sz="1500" dirty="0"/>
              <a:t>a) </a:t>
            </a:r>
            <a:r>
              <a:rPr lang="fr-FR" sz="1500" i="1" dirty="0"/>
              <a:t>Ces gouverneurs européens ne seraient jamais des rivaux pour son pouvoir</a:t>
            </a:r>
          </a:p>
          <a:p>
            <a:endParaRPr lang="fr-FR" sz="1500" dirty="0"/>
          </a:p>
          <a:p>
            <a:r>
              <a:rPr lang="fr-FR" sz="1500" dirty="0"/>
              <a:t>b) </a:t>
            </a:r>
            <a:r>
              <a:rPr lang="fr-FR" sz="1500" i="1" dirty="0"/>
              <a:t>Les philanthropes ne pourraient que reconnaître sa bonne volonté pour lutter contre la traite</a:t>
            </a:r>
          </a:p>
          <a:p>
            <a:r>
              <a:rPr lang="fr-FR" sz="1500" dirty="0"/>
              <a:t>NB : Problème : Les populations refuseraient de voir des </a:t>
            </a:r>
            <a:r>
              <a:rPr lang="fr-FR" sz="1500" i="1" dirty="0"/>
              <a:t>infidèles</a:t>
            </a:r>
            <a:r>
              <a:rPr lang="fr-FR" sz="1500" dirty="0"/>
              <a:t> devenir les maîtres</a:t>
            </a:r>
          </a:p>
          <a:p>
            <a:endParaRPr lang="fr-FR" sz="1500" dirty="0"/>
          </a:p>
          <a:p>
            <a:r>
              <a:rPr lang="fr-FR" sz="1500" dirty="0"/>
              <a:t>c) Des Européens </a:t>
            </a:r>
            <a:r>
              <a:rPr lang="fr-FR" sz="1500" i="1" dirty="0"/>
              <a:t>aventuriers</a:t>
            </a:r>
            <a:r>
              <a:rPr lang="fr-FR" sz="1500" dirty="0"/>
              <a:t> à qui serait également confiée la tâche d’explorer le haut Nil</a:t>
            </a:r>
          </a:p>
          <a:p>
            <a:r>
              <a:rPr lang="fr-FR" sz="1500" dirty="0"/>
              <a:t>Histoire de l’Afrique, B. Lugan, p. 408</a:t>
            </a:r>
          </a:p>
          <a:p>
            <a:endParaRPr lang="fr-FR" sz="1500" i="1" dirty="0"/>
          </a:p>
          <a:p>
            <a:r>
              <a:rPr lang="fr-FR" sz="1500" b="1" i="1" dirty="0"/>
              <a:t>*1869 : Le désir d’expansion atteint son apogée</a:t>
            </a:r>
            <a:endParaRPr lang="fr-FR" sz="1500" b="1" dirty="0"/>
          </a:p>
          <a:p>
            <a:r>
              <a:rPr lang="fr-FR" sz="1500" dirty="0">
                <a:ea typeface="Times New Roman" panose="02020603050405020304" pitchFamily="18" charset="0"/>
              </a:rPr>
              <a:t>Histoire générale de l’Afrique VI, p. 186…</a:t>
            </a:r>
            <a:endParaRPr lang="fr-FR" sz="1500" dirty="0"/>
          </a:p>
        </p:txBody>
      </p:sp>
      <p:pic>
        <p:nvPicPr>
          <p:cNvPr id="11" name="Picture 2" descr="C:\Users\Christophe\Pictures\My Scans\2016-03 (mars)\scan0014.jpg">
            <a:extLst>
              <a:ext uri="{FF2B5EF4-FFF2-40B4-BE49-F238E27FC236}">
                <a16:creationId xmlns:a16="http://schemas.microsoft.com/office/drawing/2014/main" id="{EC971FB7-C993-A323-F741-88131CB466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4" t="8308" r="3136" b="17541"/>
          <a:stretch>
            <a:fillRect/>
          </a:stretch>
        </p:blipFill>
        <p:spPr bwMode="auto">
          <a:xfrm>
            <a:off x="8503920" y="90479"/>
            <a:ext cx="3606800" cy="667704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Christophe\Pictures\My Scans\2016-03 (mars)\scan0014.jpg">
            <a:extLst>
              <a:ext uri="{FF2B5EF4-FFF2-40B4-BE49-F238E27FC236}">
                <a16:creationId xmlns:a16="http://schemas.microsoft.com/office/drawing/2014/main" id="{E7849893-B2EE-8C16-63DD-D0574754DF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" t="88133" r="26831" b="1321"/>
          <a:stretch>
            <a:fillRect/>
          </a:stretch>
        </p:blipFill>
        <p:spPr bwMode="auto">
          <a:xfrm>
            <a:off x="10850880" y="5943600"/>
            <a:ext cx="1259840" cy="44783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B198BDC2-ED2D-9DD1-8E31-15B0228FDF08}"/>
              </a:ext>
            </a:extLst>
          </p:cNvPr>
          <p:cNvSpPr/>
          <p:nvPr/>
        </p:nvSpPr>
        <p:spPr>
          <a:xfrm>
            <a:off x="10378683" y="164668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F988F5A-345E-F716-2ACB-7DE05A864D76}"/>
              </a:ext>
            </a:extLst>
          </p:cNvPr>
          <p:cNvSpPr/>
          <p:nvPr/>
        </p:nvSpPr>
        <p:spPr>
          <a:xfrm>
            <a:off x="10052357" y="2987110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03BA1189-2C72-593B-0142-3A62E0EEF676}"/>
              </a:ext>
            </a:extLst>
          </p:cNvPr>
          <p:cNvSpPr/>
          <p:nvPr/>
        </p:nvSpPr>
        <p:spPr>
          <a:xfrm>
            <a:off x="10571018" y="3965149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85CB856D-C324-4805-C3A7-397FC0C494A5}"/>
              </a:ext>
            </a:extLst>
          </p:cNvPr>
          <p:cNvSpPr/>
          <p:nvPr/>
        </p:nvSpPr>
        <p:spPr>
          <a:xfrm>
            <a:off x="11079010" y="3487351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40E814B5-7B98-EA6F-F72D-149BB7991E37}"/>
              </a:ext>
            </a:extLst>
          </p:cNvPr>
          <p:cNvSpPr/>
          <p:nvPr/>
        </p:nvSpPr>
        <p:spPr>
          <a:xfrm>
            <a:off x="9910794" y="448977"/>
            <a:ext cx="283126" cy="28111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BE3EE987-D01B-1F26-3EB0-4A910C66A5B7}"/>
              </a:ext>
            </a:extLst>
          </p:cNvPr>
          <p:cNvCxnSpPr>
            <a:cxnSpLocks/>
            <a:endCxn id="19" idx="2"/>
          </p:cNvCxnSpPr>
          <p:nvPr/>
        </p:nvCxnSpPr>
        <p:spPr>
          <a:xfrm flipV="1">
            <a:off x="10276026" y="3565953"/>
            <a:ext cx="802984" cy="91901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lipse 21">
            <a:extLst>
              <a:ext uri="{FF2B5EF4-FFF2-40B4-BE49-F238E27FC236}">
                <a16:creationId xmlns:a16="http://schemas.microsoft.com/office/drawing/2014/main" id="{E6DC5F05-972F-973E-5085-FA7A33A8EF31}"/>
              </a:ext>
            </a:extLst>
          </p:cNvPr>
          <p:cNvSpPr/>
          <p:nvPr/>
        </p:nvSpPr>
        <p:spPr>
          <a:xfrm rot="19477645">
            <a:off x="10738933" y="2167530"/>
            <a:ext cx="482314" cy="142058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7BEB7521-22E2-3D01-5F2E-8BB007F29A96}"/>
              </a:ext>
            </a:extLst>
          </p:cNvPr>
          <p:cNvSpPr/>
          <p:nvPr/>
        </p:nvSpPr>
        <p:spPr>
          <a:xfrm>
            <a:off x="11709832" y="3454700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4BCF9EB1-84D7-4DE1-EBD8-A5F386194303}"/>
              </a:ext>
            </a:extLst>
          </p:cNvPr>
          <p:cNvSpPr/>
          <p:nvPr/>
        </p:nvSpPr>
        <p:spPr>
          <a:xfrm>
            <a:off x="11239159" y="274459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34CC4ACE-E4B5-9218-583D-88B7CDF63014}"/>
              </a:ext>
            </a:extLst>
          </p:cNvPr>
          <p:cNvCxnSpPr>
            <a:cxnSpLocks/>
          </p:cNvCxnSpPr>
          <p:nvPr/>
        </p:nvCxnSpPr>
        <p:spPr>
          <a:xfrm>
            <a:off x="10417589" y="3798410"/>
            <a:ext cx="37607" cy="722790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C2458DA3-2DD9-5151-0888-689DE43892F1}"/>
              </a:ext>
            </a:extLst>
          </p:cNvPr>
          <p:cNvCxnSpPr>
            <a:cxnSpLocks/>
          </p:cNvCxnSpPr>
          <p:nvPr/>
        </p:nvCxnSpPr>
        <p:spPr>
          <a:xfrm flipH="1">
            <a:off x="10276026" y="4521200"/>
            <a:ext cx="179170" cy="339816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lipse 27">
            <a:extLst>
              <a:ext uri="{FF2B5EF4-FFF2-40B4-BE49-F238E27FC236}">
                <a16:creationId xmlns:a16="http://schemas.microsoft.com/office/drawing/2014/main" id="{5B58EFA3-9630-4921-BB7A-02F30B1FC2BA}"/>
              </a:ext>
            </a:extLst>
          </p:cNvPr>
          <p:cNvSpPr/>
          <p:nvPr/>
        </p:nvSpPr>
        <p:spPr>
          <a:xfrm rot="15926177">
            <a:off x="9352929" y="3718756"/>
            <a:ext cx="928158" cy="117680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6698B868-4388-72DF-1450-0AEC7F540BA1}"/>
              </a:ext>
            </a:extLst>
          </p:cNvPr>
          <p:cNvSpPr/>
          <p:nvPr/>
        </p:nvSpPr>
        <p:spPr>
          <a:xfrm>
            <a:off x="9972282" y="394936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F09CC7FB-72B7-13C7-AE92-0F149AE3E340}"/>
              </a:ext>
            </a:extLst>
          </p:cNvPr>
          <p:cNvSpPr/>
          <p:nvPr/>
        </p:nvSpPr>
        <p:spPr>
          <a:xfrm rot="15926177">
            <a:off x="9225878" y="4659883"/>
            <a:ext cx="876247" cy="104339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F251BF2B-45CC-D561-6936-F38064106660}"/>
              </a:ext>
            </a:extLst>
          </p:cNvPr>
          <p:cNvCxnSpPr>
            <a:cxnSpLocks/>
          </p:cNvCxnSpPr>
          <p:nvPr/>
        </p:nvCxnSpPr>
        <p:spPr>
          <a:xfrm>
            <a:off x="10052357" y="4861016"/>
            <a:ext cx="272201" cy="843240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9709C1BC-12C3-89B1-7582-103329541814}"/>
              </a:ext>
            </a:extLst>
          </p:cNvPr>
          <p:cNvCxnSpPr>
            <a:cxnSpLocks/>
          </p:cNvCxnSpPr>
          <p:nvPr/>
        </p:nvCxnSpPr>
        <p:spPr>
          <a:xfrm flipH="1">
            <a:off x="10052357" y="4861016"/>
            <a:ext cx="272201" cy="0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llipse 33">
            <a:extLst>
              <a:ext uri="{FF2B5EF4-FFF2-40B4-BE49-F238E27FC236}">
                <a16:creationId xmlns:a16="http://schemas.microsoft.com/office/drawing/2014/main" id="{A74100CD-D208-A257-4B26-BDEFCF8D28BE}"/>
              </a:ext>
            </a:extLst>
          </p:cNvPr>
          <p:cNvSpPr/>
          <p:nvPr/>
        </p:nvSpPr>
        <p:spPr>
          <a:xfrm>
            <a:off x="10193920" y="5704256"/>
            <a:ext cx="261276" cy="239344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j</a:t>
            </a:r>
          </a:p>
        </p:txBody>
      </p: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6E7CAC9F-FEB5-4CF6-9A1F-DD8EB2C36AC6}"/>
              </a:ext>
            </a:extLst>
          </p:cNvPr>
          <p:cNvCxnSpPr>
            <a:cxnSpLocks/>
            <a:endCxn id="29" idx="7"/>
          </p:cNvCxnSpPr>
          <p:nvPr/>
        </p:nvCxnSpPr>
        <p:spPr>
          <a:xfrm flipH="1">
            <a:off x="10108978" y="3757242"/>
            <a:ext cx="208511" cy="215145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Ellipse 37">
            <a:extLst>
              <a:ext uri="{FF2B5EF4-FFF2-40B4-BE49-F238E27FC236}">
                <a16:creationId xmlns:a16="http://schemas.microsoft.com/office/drawing/2014/main" id="{26E3C06B-56F6-CCCA-711E-606621ACB8B3}"/>
              </a:ext>
            </a:extLst>
          </p:cNvPr>
          <p:cNvSpPr/>
          <p:nvPr/>
        </p:nvSpPr>
        <p:spPr>
          <a:xfrm>
            <a:off x="10276026" y="3517297"/>
            <a:ext cx="283126" cy="28111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14F0F294-FE75-3815-1CD8-C0FE9F09153E}"/>
              </a:ext>
            </a:extLst>
          </p:cNvPr>
          <p:cNvSpPr/>
          <p:nvPr/>
        </p:nvSpPr>
        <p:spPr>
          <a:xfrm>
            <a:off x="8823019" y="3864814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4FE65637-6F19-CAE1-44AF-005F20BE0189}"/>
              </a:ext>
            </a:extLst>
          </p:cNvPr>
          <p:cNvSpPr/>
          <p:nvPr/>
        </p:nvSpPr>
        <p:spPr>
          <a:xfrm rot="1372599">
            <a:off x="10230863" y="4158968"/>
            <a:ext cx="349696" cy="7676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00C7003F-7460-F6A9-7472-BAE5A72443DF}"/>
              </a:ext>
            </a:extLst>
          </p:cNvPr>
          <p:cNvSpPr/>
          <p:nvPr/>
        </p:nvSpPr>
        <p:spPr>
          <a:xfrm>
            <a:off x="10201836" y="4647718"/>
            <a:ext cx="261276" cy="23934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CC1ED8E7-502B-6F9E-70CD-192325321A54}"/>
              </a:ext>
            </a:extLst>
          </p:cNvPr>
          <p:cNvSpPr/>
          <p:nvPr/>
        </p:nvSpPr>
        <p:spPr>
          <a:xfrm>
            <a:off x="9365175" y="5618399"/>
            <a:ext cx="261276" cy="23934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z</a:t>
            </a:r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ED6E46FE-2259-83FE-85F0-E50221B7D43D}"/>
              </a:ext>
            </a:extLst>
          </p:cNvPr>
          <p:cNvSpPr/>
          <p:nvPr/>
        </p:nvSpPr>
        <p:spPr>
          <a:xfrm>
            <a:off x="10180392" y="5956272"/>
            <a:ext cx="261276" cy="23934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7C251A16-E83B-AF21-075B-D265569E5E6E}"/>
              </a:ext>
            </a:extLst>
          </p:cNvPr>
          <p:cNvSpPr/>
          <p:nvPr/>
        </p:nvSpPr>
        <p:spPr>
          <a:xfrm>
            <a:off x="10132431" y="6256591"/>
            <a:ext cx="261276" cy="23934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488CA1BB-0701-9269-2020-138D28B5903C}"/>
              </a:ext>
            </a:extLst>
          </p:cNvPr>
          <p:cNvCxnSpPr>
            <a:cxnSpLocks/>
            <a:endCxn id="6" idx="7"/>
          </p:cNvCxnSpPr>
          <p:nvPr/>
        </p:nvCxnSpPr>
        <p:spPr>
          <a:xfrm flipH="1">
            <a:off x="9610860" y="4843409"/>
            <a:ext cx="396217" cy="161301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e 5">
            <a:extLst>
              <a:ext uri="{FF2B5EF4-FFF2-40B4-BE49-F238E27FC236}">
                <a16:creationId xmlns:a16="http://schemas.microsoft.com/office/drawing/2014/main" id="{5CF5DCDF-1860-C0B6-19E1-353790338407}"/>
              </a:ext>
            </a:extLst>
          </p:cNvPr>
          <p:cNvSpPr/>
          <p:nvPr/>
        </p:nvSpPr>
        <p:spPr>
          <a:xfrm>
            <a:off x="9474164" y="4981688"/>
            <a:ext cx="160149" cy="15720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5033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1E583-B389-F3A7-796E-02DFE644A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F4F4E64-F5A0-CEE6-863C-00447C0F2C05}"/>
              </a:ext>
            </a:extLst>
          </p:cNvPr>
          <p:cNvSpPr/>
          <p:nvPr/>
        </p:nvSpPr>
        <p:spPr>
          <a:xfrm>
            <a:off x="81280" y="90479"/>
            <a:ext cx="8339904" cy="329320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1863-1874 : … 3</a:t>
            </a:r>
            <a:r>
              <a:rPr lang="fr-FR" sz="1600" b="1" baseline="30000" dirty="0"/>
              <a:t>èmes</a:t>
            </a:r>
            <a:r>
              <a:rPr lang="fr-FR" sz="1600" b="1" dirty="0"/>
              <a:t> conquêtes : Au service d’Ismaïl, le Britannique Samuel Baker remonte le Nil jusqu’à Juba et le lac Albert et fonde la province d’Equatoria ; Conquête du Darfour</a:t>
            </a:r>
          </a:p>
          <a:p>
            <a:endParaRPr lang="fr-FR" sz="1600" dirty="0"/>
          </a:p>
          <a:p>
            <a:r>
              <a:rPr lang="fr-FR" sz="1600" dirty="0"/>
              <a:t>*1869 : Avec </a:t>
            </a:r>
            <a:r>
              <a:rPr lang="fr-FR" sz="1600" u="sng" dirty="0"/>
              <a:t>six canonnières</a:t>
            </a:r>
            <a:r>
              <a:rPr lang="fr-FR" sz="1600" dirty="0"/>
              <a:t>, l’explorateur britannique </a:t>
            </a:r>
            <a:r>
              <a:rPr lang="fr-FR" sz="1600" u="sng" dirty="0"/>
              <a:t>Samuel Baker </a:t>
            </a:r>
            <a:r>
              <a:rPr lang="fr-FR" sz="1600" i="1" u="sng" dirty="0"/>
              <a:t>Pacha</a:t>
            </a:r>
            <a:r>
              <a:rPr lang="fr-FR" sz="1600" dirty="0"/>
              <a:t> remonte le Nil</a:t>
            </a:r>
          </a:p>
          <a:p>
            <a:endParaRPr lang="fr-FR" sz="1600" dirty="0"/>
          </a:p>
          <a:p>
            <a:r>
              <a:rPr lang="fr-FR" sz="1600" dirty="0"/>
              <a:t>NB : 1862-64 : Parti de Khartoum, Samuel Baker avait déjà atteint le lac Albert</a:t>
            </a:r>
          </a:p>
          <a:p>
            <a:r>
              <a:rPr lang="fr-FR" sz="1600" dirty="0">
                <a:solidFill>
                  <a:srgbClr val="FF0000"/>
                </a:solidFill>
              </a:rPr>
              <a:t>1858-62 : Parti de Zanzibar, John Speke avait atteint le lac Victoria et le Nil Victoria ; </a:t>
            </a:r>
            <a:r>
              <a:rPr lang="fr-FR" sz="1600" b="1" dirty="0">
                <a:solidFill>
                  <a:srgbClr val="FF0000"/>
                </a:solidFill>
              </a:rPr>
              <a:t>A revoir</a:t>
            </a:r>
            <a:r>
              <a:rPr lang="fr-FR" sz="1600" dirty="0">
                <a:solidFill>
                  <a:srgbClr val="FF0000"/>
                </a:solidFill>
              </a:rPr>
              <a:t>…</a:t>
            </a:r>
          </a:p>
          <a:p>
            <a:endParaRPr lang="fr-FR" sz="1600" dirty="0"/>
          </a:p>
          <a:p>
            <a:r>
              <a:rPr lang="fr-FR" sz="1600" dirty="0"/>
              <a:t>*1871 : Baker atteint à nouveau Juba et le lac Albert</a:t>
            </a:r>
          </a:p>
          <a:p>
            <a:r>
              <a:rPr lang="fr-FR" sz="1600" dirty="0"/>
              <a:t>Et il y fonde la province d’Equatoria pour le khédive Ismaïl</a:t>
            </a:r>
          </a:p>
          <a:p>
            <a:r>
              <a:rPr lang="fr-FR" sz="1600" dirty="0"/>
              <a:t>NB : 1871 : Télégraphe Le Caire-Khartoum</a:t>
            </a:r>
          </a:p>
          <a:p>
            <a:endParaRPr lang="fr-FR" sz="1600" dirty="0"/>
          </a:p>
          <a:p>
            <a:r>
              <a:rPr lang="fr-FR" sz="1600" b="1" dirty="0"/>
              <a:t>*Epilogue…</a:t>
            </a:r>
          </a:p>
        </p:txBody>
      </p:sp>
      <p:pic>
        <p:nvPicPr>
          <p:cNvPr id="4" name="Picture 2" descr="C:\Users\Christophe\Pictures\My Scans\2016-03 (mars)\scan0014.jpg">
            <a:extLst>
              <a:ext uri="{FF2B5EF4-FFF2-40B4-BE49-F238E27FC236}">
                <a16:creationId xmlns:a16="http://schemas.microsoft.com/office/drawing/2014/main" id="{AE355A4B-F7AC-09E5-6C66-7FB62752ED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4" t="8308" r="3136" b="17541"/>
          <a:stretch>
            <a:fillRect/>
          </a:stretch>
        </p:blipFill>
        <p:spPr bwMode="auto">
          <a:xfrm>
            <a:off x="8503920" y="90479"/>
            <a:ext cx="3606800" cy="667704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1A675522-38DB-31C6-A739-563E09A7BC18}"/>
              </a:ext>
            </a:extLst>
          </p:cNvPr>
          <p:cNvSpPr/>
          <p:nvPr/>
        </p:nvSpPr>
        <p:spPr>
          <a:xfrm>
            <a:off x="10378683" y="164668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D4511B0-DBD1-FFFE-BABD-85F93BCDD513}"/>
              </a:ext>
            </a:extLst>
          </p:cNvPr>
          <p:cNvSpPr/>
          <p:nvPr/>
        </p:nvSpPr>
        <p:spPr>
          <a:xfrm>
            <a:off x="10052357" y="2987110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0944BEB-421D-B819-A10E-C84E8D0BDE0D}"/>
              </a:ext>
            </a:extLst>
          </p:cNvPr>
          <p:cNvSpPr/>
          <p:nvPr/>
        </p:nvSpPr>
        <p:spPr>
          <a:xfrm>
            <a:off x="11079010" y="3487351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CBF37F01-E26D-05BB-DC20-351340155CC6}"/>
              </a:ext>
            </a:extLst>
          </p:cNvPr>
          <p:cNvSpPr/>
          <p:nvPr/>
        </p:nvSpPr>
        <p:spPr>
          <a:xfrm>
            <a:off x="9910794" y="448977"/>
            <a:ext cx="283126" cy="28111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F9CA1E8C-6D68-8D1D-3207-083AB46CC2A6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10276026" y="3565953"/>
            <a:ext cx="802984" cy="91901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id="{82F0280C-DC1F-5878-7971-2B3A4B693FC7}"/>
              </a:ext>
            </a:extLst>
          </p:cNvPr>
          <p:cNvSpPr/>
          <p:nvPr/>
        </p:nvSpPr>
        <p:spPr>
          <a:xfrm rot="19477645">
            <a:off x="10738933" y="2167530"/>
            <a:ext cx="482314" cy="142058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F99EB156-0697-549A-95AD-173A1B4B16F0}"/>
              </a:ext>
            </a:extLst>
          </p:cNvPr>
          <p:cNvSpPr/>
          <p:nvPr/>
        </p:nvSpPr>
        <p:spPr>
          <a:xfrm>
            <a:off x="11239159" y="274459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9F96256A-59A3-2060-2198-864142620747}"/>
              </a:ext>
            </a:extLst>
          </p:cNvPr>
          <p:cNvCxnSpPr>
            <a:cxnSpLocks/>
          </p:cNvCxnSpPr>
          <p:nvPr/>
        </p:nvCxnSpPr>
        <p:spPr>
          <a:xfrm>
            <a:off x="10417589" y="3798410"/>
            <a:ext cx="37607" cy="722790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>
            <a:extLst>
              <a:ext uri="{FF2B5EF4-FFF2-40B4-BE49-F238E27FC236}">
                <a16:creationId xmlns:a16="http://schemas.microsoft.com/office/drawing/2014/main" id="{C4A0BF21-C464-1FDA-E905-00B579FB202A}"/>
              </a:ext>
            </a:extLst>
          </p:cNvPr>
          <p:cNvSpPr/>
          <p:nvPr/>
        </p:nvSpPr>
        <p:spPr>
          <a:xfrm rot="15926177">
            <a:off x="9352929" y="3718756"/>
            <a:ext cx="928158" cy="117680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4FFB1590-ED08-38EC-FEE8-D84CC2A11F68}"/>
              </a:ext>
            </a:extLst>
          </p:cNvPr>
          <p:cNvCxnSpPr>
            <a:cxnSpLocks/>
          </p:cNvCxnSpPr>
          <p:nvPr/>
        </p:nvCxnSpPr>
        <p:spPr>
          <a:xfrm flipH="1">
            <a:off x="10108978" y="3757242"/>
            <a:ext cx="208511" cy="215145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llipse 24">
            <a:extLst>
              <a:ext uri="{FF2B5EF4-FFF2-40B4-BE49-F238E27FC236}">
                <a16:creationId xmlns:a16="http://schemas.microsoft.com/office/drawing/2014/main" id="{2C5E81CE-E04E-BD60-77CE-D3F5ED6BBD04}"/>
              </a:ext>
            </a:extLst>
          </p:cNvPr>
          <p:cNvSpPr/>
          <p:nvPr/>
        </p:nvSpPr>
        <p:spPr>
          <a:xfrm>
            <a:off x="10276026" y="3517297"/>
            <a:ext cx="283126" cy="28111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K</a:t>
            </a:r>
          </a:p>
        </p:txBody>
      </p: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926C745A-5A32-955A-5A9F-A6FC7CF8B5F9}"/>
              </a:ext>
            </a:extLst>
          </p:cNvPr>
          <p:cNvCxnSpPr>
            <a:cxnSpLocks/>
          </p:cNvCxnSpPr>
          <p:nvPr/>
        </p:nvCxnSpPr>
        <p:spPr>
          <a:xfrm flipH="1">
            <a:off x="11480800" y="3477722"/>
            <a:ext cx="365728" cy="628846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llipse 40">
            <a:extLst>
              <a:ext uri="{FF2B5EF4-FFF2-40B4-BE49-F238E27FC236}">
                <a16:creationId xmlns:a16="http://schemas.microsoft.com/office/drawing/2014/main" id="{F1F37167-6DC5-0488-2A23-9405A5D4CC8F}"/>
              </a:ext>
            </a:extLst>
          </p:cNvPr>
          <p:cNvSpPr/>
          <p:nvPr/>
        </p:nvSpPr>
        <p:spPr>
          <a:xfrm>
            <a:off x="11709832" y="3454700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4" name="Picture 2" descr="C:\Users\Christophe\Pictures\My Scans\2016-03 (mars)\scan0014.jpg">
            <a:extLst>
              <a:ext uri="{FF2B5EF4-FFF2-40B4-BE49-F238E27FC236}">
                <a16:creationId xmlns:a16="http://schemas.microsoft.com/office/drawing/2014/main" id="{A66F13D6-00B2-D15C-EE2E-52A59DED67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" t="88133" r="26831" b="1321"/>
          <a:stretch>
            <a:fillRect/>
          </a:stretch>
        </p:blipFill>
        <p:spPr bwMode="auto">
          <a:xfrm>
            <a:off x="10850880" y="5943600"/>
            <a:ext cx="1259840" cy="44783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C:\Users\Christophe\Pictures\My Scans\2016-03 (mars)\scan0014.jpg">
            <a:extLst>
              <a:ext uri="{FF2B5EF4-FFF2-40B4-BE49-F238E27FC236}">
                <a16:creationId xmlns:a16="http://schemas.microsoft.com/office/drawing/2014/main" id="{1210FDFE-249A-F68F-0E89-876C018693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" t="88133" r="26831" b="1321"/>
          <a:stretch>
            <a:fillRect/>
          </a:stretch>
        </p:blipFill>
        <p:spPr bwMode="auto">
          <a:xfrm>
            <a:off x="10850880" y="5943600"/>
            <a:ext cx="1259840" cy="44783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Ellipse 56">
            <a:extLst>
              <a:ext uri="{FF2B5EF4-FFF2-40B4-BE49-F238E27FC236}">
                <a16:creationId xmlns:a16="http://schemas.microsoft.com/office/drawing/2014/main" id="{447FBA1F-AC51-BC49-D2FA-B37086AB610B}"/>
              </a:ext>
            </a:extLst>
          </p:cNvPr>
          <p:cNvSpPr/>
          <p:nvPr/>
        </p:nvSpPr>
        <p:spPr>
          <a:xfrm>
            <a:off x="8823019" y="3864814"/>
            <a:ext cx="283126" cy="28111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D85E362C-954A-A880-CDA3-FD3BE84FAC49}"/>
              </a:ext>
            </a:extLst>
          </p:cNvPr>
          <p:cNvSpPr/>
          <p:nvPr/>
        </p:nvSpPr>
        <p:spPr>
          <a:xfrm>
            <a:off x="10571018" y="3965149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58050F7-E29C-F353-DAE5-C5B1A0DC42CA}"/>
              </a:ext>
            </a:extLst>
          </p:cNvPr>
          <p:cNvCxnSpPr>
            <a:cxnSpLocks/>
          </p:cNvCxnSpPr>
          <p:nvPr/>
        </p:nvCxnSpPr>
        <p:spPr>
          <a:xfrm flipH="1">
            <a:off x="10276026" y="4521200"/>
            <a:ext cx="179170" cy="339816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B055DFA4-61AF-6580-E326-2BE79238D631}"/>
              </a:ext>
            </a:extLst>
          </p:cNvPr>
          <p:cNvSpPr/>
          <p:nvPr/>
        </p:nvSpPr>
        <p:spPr>
          <a:xfrm>
            <a:off x="9972282" y="394936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CFBEA6A-98B3-E92D-B295-8B73DEA6B54E}"/>
              </a:ext>
            </a:extLst>
          </p:cNvPr>
          <p:cNvSpPr/>
          <p:nvPr/>
        </p:nvSpPr>
        <p:spPr>
          <a:xfrm rot="15926177">
            <a:off x="9225878" y="4659883"/>
            <a:ext cx="876247" cy="104339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E2B98439-FD1A-68D7-A286-8184D5CE2E2E}"/>
              </a:ext>
            </a:extLst>
          </p:cNvPr>
          <p:cNvCxnSpPr>
            <a:cxnSpLocks/>
          </p:cNvCxnSpPr>
          <p:nvPr/>
        </p:nvCxnSpPr>
        <p:spPr>
          <a:xfrm>
            <a:off x="10052357" y="4861016"/>
            <a:ext cx="272201" cy="843240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9DA56511-EB63-BBA7-8907-5CDE09AAC77A}"/>
              </a:ext>
            </a:extLst>
          </p:cNvPr>
          <p:cNvCxnSpPr>
            <a:cxnSpLocks/>
          </p:cNvCxnSpPr>
          <p:nvPr/>
        </p:nvCxnSpPr>
        <p:spPr>
          <a:xfrm flipH="1">
            <a:off x="10052357" y="4861016"/>
            <a:ext cx="272201" cy="0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lipse 21">
            <a:extLst>
              <a:ext uri="{FF2B5EF4-FFF2-40B4-BE49-F238E27FC236}">
                <a16:creationId xmlns:a16="http://schemas.microsoft.com/office/drawing/2014/main" id="{E1596F8E-66A5-6064-C6C9-F17B92EF5EF2}"/>
              </a:ext>
            </a:extLst>
          </p:cNvPr>
          <p:cNvSpPr/>
          <p:nvPr/>
        </p:nvSpPr>
        <p:spPr>
          <a:xfrm>
            <a:off x="10193920" y="5704256"/>
            <a:ext cx="261276" cy="239344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4AA67E3B-EEBB-BE18-9123-3F16ACDBB2C5}"/>
              </a:ext>
            </a:extLst>
          </p:cNvPr>
          <p:cNvSpPr/>
          <p:nvPr/>
        </p:nvSpPr>
        <p:spPr>
          <a:xfrm rot="1372599">
            <a:off x="10230863" y="4158968"/>
            <a:ext cx="349696" cy="7676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60397875-7B9C-E44E-6C75-27AB76FEB2A9}"/>
              </a:ext>
            </a:extLst>
          </p:cNvPr>
          <p:cNvSpPr/>
          <p:nvPr/>
        </p:nvSpPr>
        <p:spPr>
          <a:xfrm>
            <a:off x="10201836" y="4647718"/>
            <a:ext cx="261276" cy="23934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6AA57C60-1BB2-B3E4-4C19-7BCEF03832C6}"/>
              </a:ext>
            </a:extLst>
          </p:cNvPr>
          <p:cNvSpPr/>
          <p:nvPr/>
        </p:nvSpPr>
        <p:spPr>
          <a:xfrm>
            <a:off x="9365175" y="5618399"/>
            <a:ext cx="261276" cy="23934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z</a:t>
            </a: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E22539E4-A9CB-D7D2-B4CD-164DF1D33E63}"/>
              </a:ext>
            </a:extLst>
          </p:cNvPr>
          <p:cNvSpPr/>
          <p:nvPr/>
        </p:nvSpPr>
        <p:spPr>
          <a:xfrm>
            <a:off x="10180392" y="5956272"/>
            <a:ext cx="261276" cy="23934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8F66EBF-D2EE-D1F9-4375-480C4FF6936D}"/>
              </a:ext>
            </a:extLst>
          </p:cNvPr>
          <p:cNvSpPr/>
          <p:nvPr/>
        </p:nvSpPr>
        <p:spPr>
          <a:xfrm>
            <a:off x="10132431" y="6256591"/>
            <a:ext cx="261276" cy="239344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FF5D230F-D226-F28D-1E35-19DCC2F0091C}"/>
              </a:ext>
            </a:extLst>
          </p:cNvPr>
          <p:cNvCxnSpPr>
            <a:cxnSpLocks/>
            <a:endCxn id="31" idx="7"/>
          </p:cNvCxnSpPr>
          <p:nvPr/>
        </p:nvCxnSpPr>
        <p:spPr>
          <a:xfrm flipH="1">
            <a:off x="9610860" y="4843409"/>
            <a:ext cx="396217" cy="161301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13CBC9D7-06C3-E980-225C-865A1956B129}"/>
              </a:ext>
            </a:extLst>
          </p:cNvPr>
          <p:cNvSpPr/>
          <p:nvPr/>
        </p:nvSpPr>
        <p:spPr>
          <a:xfrm>
            <a:off x="9474164" y="4981688"/>
            <a:ext cx="160149" cy="15720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5575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9462F-90B9-E5D1-1CB1-4CF2945ED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6C56FB4-52F8-CA03-82D3-BACF651E153D}"/>
              </a:ext>
            </a:extLst>
          </p:cNvPr>
          <p:cNvSpPr/>
          <p:nvPr/>
        </p:nvSpPr>
        <p:spPr>
          <a:xfrm>
            <a:off x="81280" y="90479"/>
            <a:ext cx="8339904" cy="62478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1863-1874 : … 3</a:t>
            </a:r>
            <a:r>
              <a:rPr lang="fr-FR" sz="1600" b="1" baseline="30000" dirty="0"/>
              <a:t>èmes</a:t>
            </a:r>
            <a:r>
              <a:rPr lang="fr-FR" sz="1600" b="1" dirty="0"/>
              <a:t> conquêtes : Au service d’Ismaïl, le Britannique Samuel Baker remonte le Nil jusqu’à Juba et le lac Albert et fonde la province d’Equatoria ; Conquête du Darfour</a:t>
            </a:r>
          </a:p>
          <a:p>
            <a:endParaRPr lang="fr-FR" sz="1600" dirty="0"/>
          </a:p>
          <a:p>
            <a:r>
              <a:rPr lang="fr-FR" sz="1600" b="1" dirty="0"/>
              <a:t>*Epilogue…</a:t>
            </a:r>
          </a:p>
          <a:p>
            <a:r>
              <a:rPr lang="fr-FR" sz="1600" b="1" dirty="0"/>
              <a:t>*1874 : Avec l’aide du marchand d’esclaves al-Zubayr, les Turco-Egyptiens conquièrent le Darfour</a:t>
            </a:r>
          </a:p>
          <a:p>
            <a:r>
              <a:rPr lang="fr-FR" sz="1600" dirty="0"/>
              <a:t>Mais Zubayr tombe en disgrâce ; Et le Bar el-Ghazal sombre dans le chaos…</a:t>
            </a:r>
          </a:p>
          <a:p>
            <a:endParaRPr lang="fr-FR" sz="1600" dirty="0"/>
          </a:p>
          <a:p>
            <a:r>
              <a:rPr lang="fr-FR" sz="1600" dirty="0"/>
              <a:t>*1874-76 : </a:t>
            </a:r>
            <a:r>
              <a:rPr lang="fr-FR" sz="1600" u="sng" dirty="0"/>
              <a:t>Charles Gordon </a:t>
            </a:r>
            <a:r>
              <a:rPr lang="fr-FR" sz="1600" i="1" u="sng" dirty="0"/>
              <a:t>Pacha</a:t>
            </a:r>
            <a:r>
              <a:rPr lang="fr-FR" sz="1600" dirty="0"/>
              <a:t>, gouverneur d’Equatoria, succède à </a:t>
            </a:r>
            <a:r>
              <a:rPr lang="fr-FR" sz="1600" u="sng" dirty="0"/>
              <a:t>Samuel Baker</a:t>
            </a:r>
          </a:p>
          <a:p>
            <a:r>
              <a:rPr lang="fr-FR" sz="1600" dirty="0"/>
              <a:t>NB : 1860-63 : En Chine, destruction du Palais d’été ; Puis à Shanghai, il lutte contre les Taiping</a:t>
            </a:r>
          </a:p>
          <a:p>
            <a:endParaRPr lang="fr-FR" sz="1600" dirty="0"/>
          </a:p>
          <a:p>
            <a:r>
              <a:rPr lang="fr-FR" sz="1600" dirty="0"/>
              <a:t>*1875-76 : A partir de Massaoua, échec de la conquête de l’Ethiopie du </a:t>
            </a:r>
            <a:r>
              <a:rPr lang="fr-FR" sz="1600" i="1" dirty="0"/>
              <a:t>négus</a:t>
            </a:r>
            <a:r>
              <a:rPr lang="fr-FR" sz="1600" dirty="0"/>
              <a:t> </a:t>
            </a:r>
            <a:r>
              <a:rPr lang="fr-FR" sz="1600" dirty="0" err="1"/>
              <a:t>Johannès</a:t>
            </a:r>
            <a:endParaRPr lang="fr-FR" sz="1600" dirty="0"/>
          </a:p>
          <a:p>
            <a:endParaRPr lang="fr-FR" sz="1600" dirty="0"/>
          </a:p>
          <a:p>
            <a:r>
              <a:rPr lang="fr-FR" sz="1600" dirty="0"/>
              <a:t>*1877 : Les Fur du Darfour se révoltent ; Ismaïl nomme Gordon, gouverneur général du Soudan</a:t>
            </a:r>
          </a:p>
          <a:p>
            <a:r>
              <a:rPr lang="fr-FR" sz="1600" dirty="0"/>
              <a:t>Il rétablit l’ordre au Darfour ; Et au Bar el-Ghazal, où il place Soliman, le fils de Zubayr</a:t>
            </a:r>
          </a:p>
          <a:p>
            <a:r>
              <a:rPr lang="fr-FR" sz="1600" dirty="0"/>
              <a:t>Mais également, Gordon lutte contre la traite et mécontente les </a:t>
            </a:r>
            <a:r>
              <a:rPr lang="fr-FR" sz="1600" i="1" dirty="0" err="1"/>
              <a:t>jallaba</a:t>
            </a:r>
            <a:r>
              <a:rPr lang="fr-FR" sz="1600" dirty="0"/>
              <a:t> et Soliman, tué en 1879</a:t>
            </a:r>
          </a:p>
          <a:p>
            <a:r>
              <a:rPr lang="fr-FR" sz="1600" dirty="0"/>
              <a:t>NB : Rabah, lieutenant de Soliman, s’enfuit vers le lac Tchad ; </a:t>
            </a:r>
            <a:r>
              <a:rPr lang="fr-FR" sz="1600" b="1" dirty="0"/>
              <a:t>A revoir…</a:t>
            </a:r>
          </a:p>
          <a:p>
            <a:endParaRPr lang="fr-FR" sz="1600" dirty="0"/>
          </a:p>
          <a:p>
            <a:r>
              <a:rPr lang="fr-FR" sz="1600" dirty="0"/>
              <a:t>*1878 : Gordon nomme </a:t>
            </a:r>
            <a:r>
              <a:rPr lang="fr-FR" sz="1600" u="sng" dirty="0"/>
              <a:t>Emin Pacha</a:t>
            </a:r>
            <a:r>
              <a:rPr lang="fr-FR" sz="1600" dirty="0"/>
              <a:t>, le Prussien Isaac Edward Schnitzler, gouverneur d’Equatoria</a:t>
            </a:r>
          </a:p>
          <a:p>
            <a:r>
              <a:rPr lang="fr-FR" sz="1600" b="1" dirty="0"/>
              <a:t>A revoir</a:t>
            </a:r>
            <a:r>
              <a:rPr lang="fr-FR" sz="1600" dirty="0"/>
              <a:t>… ; Et maintenant…</a:t>
            </a:r>
          </a:p>
          <a:p>
            <a:endParaRPr lang="fr-FR" sz="1600" dirty="0"/>
          </a:p>
          <a:p>
            <a:r>
              <a:rPr lang="fr-FR" sz="1600" dirty="0"/>
              <a:t>*1785-1879 : 1</a:t>
            </a:r>
            <a:r>
              <a:rPr lang="fr-FR" sz="1600" baseline="30000" dirty="0"/>
              <a:t>ère</a:t>
            </a:r>
            <a:r>
              <a:rPr lang="fr-FR" sz="1600" dirty="0"/>
              <a:t> période toujours : Un siècle d’intrusion européenne</a:t>
            </a:r>
          </a:p>
          <a:p>
            <a:r>
              <a:rPr lang="fr-FR" sz="1600" dirty="0"/>
              <a:t>L’incorporation de l’Afrique dans l’économie-monde ; Les 1</a:t>
            </a:r>
            <a:r>
              <a:rPr lang="fr-FR" sz="1600" baseline="30000" dirty="0"/>
              <a:t>ères</a:t>
            </a:r>
            <a:r>
              <a:rPr lang="fr-FR" sz="1600" dirty="0"/>
              <a:t> conquêtes</a:t>
            </a:r>
          </a:p>
          <a:p>
            <a:endParaRPr lang="fr-FR" sz="1600" dirty="0"/>
          </a:p>
          <a:p>
            <a:r>
              <a:rPr lang="fr-FR" sz="1600" dirty="0"/>
              <a:t>*Et après : 1785-1876 : L’Afrique du Nord</a:t>
            </a:r>
          </a:p>
          <a:p>
            <a:r>
              <a:rPr lang="fr-FR" sz="1600" dirty="0"/>
              <a:t>*1787-1879 : Retour en Afrique subsaharienne…</a:t>
            </a:r>
          </a:p>
        </p:txBody>
      </p:sp>
      <p:pic>
        <p:nvPicPr>
          <p:cNvPr id="4" name="Picture 2" descr="C:\Users\Christophe\Pictures\My Scans\2016-03 (mars)\scan0014.jpg">
            <a:extLst>
              <a:ext uri="{FF2B5EF4-FFF2-40B4-BE49-F238E27FC236}">
                <a16:creationId xmlns:a16="http://schemas.microsoft.com/office/drawing/2014/main" id="{1D77BC98-74A7-FCC6-54EA-DD1FB30348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4" t="8308" r="3136" b="17541"/>
          <a:stretch>
            <a:fillRect/>
          </a:stretch>
        </p:blipFill>
        <p:spPr bwMode="auto">
          <a:xfrm>
            <a:off x="8503920" y="90479"/>
            <a:ext cx="3606800" cy="667704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FBE9DA8F-DB0E-CFAC-4C9C-AC1B6AE92494}"/>
              </a:ext>
            </a:extLst>
          </p:cNvPr>
          <p:cNvSpPr/>
          <p:nvPr/>
        </p:nvSpPr>
        <p:spPr>
          <a:xfrm>
            <a:off x="10378683" y="164668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6FFC411-F994-181B-9B79-45EF81770528}"/>
              </a:ext>
            </a:extLst>
          </p:cNvPr>
          <p:cNvSpPr/>
          <p:nvPr/>
        </p:nvSpPr>
        <p:spPr>
          <a:xfrm>
            <a:off x="10052357" y="2987110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7E3249E8-8BB4-B1A0-6DA5-36FB98FAB733}"/>
              </a:ext>
            </a:extLst>
          </p:cNvPr>
          <p:cNvSpPr/>
          <p:nvPr/>
        </p:nvSpPr>
        <p:spPr>
          <a:xfrm>
            <a:off x="11079010" y="3487351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2B99FB7A-F203-5A51-4292-1635B01D2852}"/>
              </a:ext>
            </a:extLst>
          </p:cNvPr>
          <p:cNvSpPr/>
          <p:nvPr/>
        </p:nvSpPr>
        <p:spPr>
          <a:xfrm>
            <a:off x="9910794" y="448977"/>
            <a:ext cx="283126" cy="28111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F635B47C-64D3-7CD4-0DD0-349B2614DDE9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10276026" y="3565953"/>
            <a:ext cx="802984" cy="91901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id="{4C3E1A6C-F459-157A-E6FB-285FA1842823}"/>
              </a:ext>
            </a:extLst>
          </p:cNvPr>
          <p:cNvSpPr/>
          <p:nvPr/>
        </p:nvSpPr>
        <p:spPr>
          <a:xfrm rot="19477645">
            <a:off x="10738933" y="2167530"/>
            <a:ext cx="482314" cy="142058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FD923B8-AB34-170F-6EE5-D92D5AF16FD6}"/>
              </a:ext>
            </a:extLst>
          </p:cNvPr>
          <p:cNvSpPr/>
          <p:nvPr/>
        </p:nvSpPr>
        <p:spPr>
          <a:xfrm>
            <a:off x="11239159" y="274459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B8B75D01-EA57-DFCD-0C0B-4A5936B40F09}"/>
              </a:ext>
            </a:extLst>
          </p:cNvPr>
          <p:cNvCxnSpPr>
            <a:cxnSpLocks/>
          </p:cNvCxnSpPr>
          <p:nvPr/>
        </p:nvCxnSpPr>
        <p:spPr>
          <a:xfrm>
            <a:off x="10417589" y="3798410"/>
            <a:ext cx="37607" cy="722790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>
            <a:extLst>
              <a:ext uri="{FF2B5EF4-FFF2-40B4-BE49-F238E27FC236}">
                <a16:creationId xmlns:a16="http://schemas.microsoft.com/office/drawing/2014/main" id="{7C9DF7AF-929B-6CCC-6B06-E8BA28BF4007}"/>
              </a:ext>
            </a:extLst>
          </p:cNvPr>
          <p:cNvSpPr/>
          <p:nvPr/>
        </p:nvSpPr>
        <p:spPr>
          <a:xfrm rot="15926177">
            <a:off x="9352929" y="3718756"/>
            <a:ext cx="928158" cy="117680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74A45AB7-25E4-79B1-6318-B88583BFAFCB}"/>
              </a:ext>
            </a:extLst>
          </p:cNvPr>
          <p:cNvSpPr/>
          <p:nvPr/>
        </p:nvSpPr>
        <p:spPr>
          <a:xfrm rot="16603354">
            <a:off x="8494361" y="3645055"/>
            <a:ext cx="876247" cy="835208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5ABF9C4C-8DA6-09FF-A17C-A39304EE5801}"/>
              </a:ext>
            </a:extLst>
          </p:cNvPr>
          <p:cNvCxnSpPr>
            <a:cxnSpLocks/>
          </p:cNvCxnSpPr>
          <p:nvPr/>
        </p:nvCxnSpPr>
        <p:spPr>
          <a:xfrm flipH="1">
            <a:off x="10108978" y="3757242"/>
            <a:ext cx="208511" cy="215145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llipse 24">
            <a:extLst>
              <a:ext uri="{FF2B5EF4-FFF2-40B4-BE49-F238E27FC236}">
                <a16:creationId xmlns:a16="http://schemas.microsoft.com/office/drawing/2014/main" id="{F4B8BA5C-7120-11D0-FB4B-9D86F0C91751}"/>
              </a:ext>
            </a:extLst>
          </p:cNvPr>
          <p:cNvSpPr/>
          <p:nvPr/>
        </p:nvSpPr>
        <p:spPr>
          <a:xfrm>
            <a:off x="10276026" y="3517297"/>
            <a:ext cx="283126" cy="28111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K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7A402024-058F-8CBC-BEC0-E4CA22B9E4B9}"/>
              </a:ext>
            </a:extLst>
          </p:cNvPr>
          <p:cNvCxnSpPr>
            <a:cxnSpLocks/>
          </p:cNvCxnSpPr>
          <p:nvPr/>
        </p:nvCxnSpPr>
        <p:spPr>
          <a:xfrm flipH="1" flipV="1">
            <a:off x="9106145" y="4005371"/>
            <a:ext cx="866137" cy="22596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3E6A2E59-4314-748E-A243-E48D8B923DCF}"/>
              </a:ext>
            </a:extLst>
          </p:cNvPr>
          <p:cNvCxnSpPr>
            <a:cxnSpLocks/>
          </p:cNvCxnSpPr>
          <p:nvPr/>
        </p:nvCxnSpPr>
        <p:spPr>
          <a:xfrm flipH="1">
            <a:off x="11480800" y="3477722"/>
            <a:ext cx="365728" cy="628846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llipse 40">
            <a:extLst>
              <a:ext uri="{FF2B5EF4-FFF2-40B4-BE49-F238E27FC236}">
                <a16:creationId xmlns:a16="http://schemas.microsoft.com/office/drawing/2014/main" id="{675EB1E0-1797-B045-E35E-88BCCDD28E52}"/>
              </a:ext>
            </a:extLst>
          </p:cNvPr>
          <p:cNvSpPr/>
          <p:nvPr/>
        </p:nvSpPr>
        <p:spPr>
          <a:xfrm>
            <a:off x="11709832" y="3454700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4" name="Picture 2" descr="C:\Users\Christophe\Pictures\My Scans\2016-03 (mars)\scan0014.jpg">
            <a:extLst>
              <a:ext uri="{FF2B5EF4-FFF2-40B4-BE49-F238E27FC236}">
                <a16:creationId xmlns:a16="http://schemas.microsoft.com/office/drawing/2014/main" id="{6CE98086-451E-CE69-564D-86A58E806B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" t="88133" r="26831" b="1321"/>
          <a:stretch>
            <a:fillRect/>
          </a:stretch>
        </p:blipFill>
        <p:spPr bwMode="auto">
          <a:xfrm>
            <a:off x="10850880" y="5943600"/>
            <a:ext cx="1259840" cy="44783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C:\Users\Christophe\Pictures\My Scans\2016-03 (mars)\scan0014.jpg">
            <a:extLst>
              <a:ext uri="{FF2B5EF4-FFF2-40B4-BE49-F238E27FC236}">
                <a16:creationId xmlns:a16="http://schemas.microsoft.com/office/drawing/2014/main" id="{29236309-099E-4473-904A-813421185A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" t="88133" r="26831" b="1321"/>
          <a:stretch>
            <a:fillRect/>
          </a:stretch>
        </p:blipFill>
        <p:spPr bwMode="auto">
          <a:xfrm>
            <a:off x="10850880" y="5943600"/>
            <a:ext cx="1259840" cy="44783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Ellipse 56">
            <a:extLst>
              <a:ext uri="{FF2B5EF4-FFF2-40B4-BE49-F238E27FC236}">
                <a16:creationId xmlns:a16="http://schemas.microsoft.com/office/drawing/2014/main" id="{32ED52A8-D4DA-926E-EE2D-F569EEEFCE9B}"/>
              </a:ext>
            </a:extLst>
          </p:cNvPr>
          <p:cNvSpPr/>
          <p:nvPr/>
        </p:nvSpPr>
        <p:spPr>
          <a:xfrm>
            <a:off x="8823019" y="3864814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4724D16E-B939-6077-D0B5-7907AB0B5EC6}"/>
              </a:ext>
            </a:extLst>
          </p:cNvPr>
          <p:cNvSpPr/>
          <p:nvPr/>
        </p:nvSpPr>
        <p:spPr>
          <a:xfrm>
            <a:off x="10571018" y="3965149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DFB4AEB-3DF8-B31B-4772-A65C56EFFFDC}"/>
              </a:ext>
            </a:extLst>
          </p:cNvPr>
          <p:cNvCxnSpPr>
            <a:cxnSpLocks/>
          </p:cNvCxnSpPr>
          <p:nvPr/>
        </p:nvCxnSpPr>
        <p:spPr>
          <a:xfrm flipH="1">
            <a:off x="10276026" y="4521200"/>
            <a:ext cx="179170" cy="339816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5C4951D7-5CE8-0EC2-4D28-C65E044F6ED5}"/>
              </a:ext>
            </a:extLst>
          </p:cNvPr>
          <p:cNvSpPr/>
          <p:nvPr/>
        </p:nvSpPr>
        <p:spPr>
          <a:xfrm>
            <a:off x="9972282" y="394936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F7CA6B7C-DB84-36FF-24F5-6BFBFEFE2137}"/>
              </a:ext>
            </a:extLst>
          </p:cNvPr>
          <p:cNvSpPr/>
          <p:nvPr/>
        </p:nvSpPr>
        <p:spPr>
          <a:xfrm rot="15926177">
            <a:off x="9225878" y="4659883"/>
            <a:ext cx="876247" cy="104339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8F1CDD3E-66CE-DA07-8BEE-6DB1892D1913}"/>
              </a:ext>
            </a:extLst>
          </p:cNvPr>
          <p:cNvCxnSpPr>
            <a:cxnSpLocks/>
          </p:cNvCxnSpPr>
          <p:nvPr/>
        </p:nvCxnSpPr>
        <p:spPr>
          <a:xfrm>
            <a:off x="10052357" y="4861016"/>
            <a:ext cx="272201" cy="843240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88D907F0-33C9-C7A9-990E-41E6C05A301B}"/>
              </a:ext>
            </a:extLst>
          </p:cNvPr>
          <p:cNvCxnSpPr>
            <a:cxnSpLocks/>
          </p:cNvCxnSpPr>
          <p:nvPr/>
        </p:nvCxnSpPr>
        <p:spPr>
          <a:xfrm flipH="1">
            <a:off x="10052357" y="4861016"/>
            <a:ext cx="272201" cy="0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lipse 21">
            <a:extLst>
              <a:ext uri="{FF2B5EF4-FFF2-40B4-BE49-F238E27FC236}">
                <a16:creationId xmlns:a16="http://schemas.microsoft.com/office/drawing/2014/main" id="{64B6C10E-4663-7423-82C4-B4123968458E}"/>
              </a:ext>
            </a:extLst>
          </p:cNvPr>
          <p:cNvSpPr/>
          <p:nvPr/>
        </p:nvSpPr>
        <p:spPr>
          <a:xfrm>
            <a:off x="10193920" y="5704256"/>
            <a:ext cx="261276" cy="239344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B0A68FF0-03B0-74F4-4B8A-7FFBC5AA5A7B}"/>
              </a:ext>
            </a:extLst>
          </p:cNvPr>
          <p:cNvSpPr/>
          <p:nvPr/>
        </p:nvSpPr>
        <p:spPr>
          <a:xfrm rot="1372599">
            <a:off x="10230863" y="4158968"/>
            <a:ext cx="349696" cy="7676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755465E6-3F8E-9991-7916-C448BEFC44F0}"/>
              </a:ext>
            </a:extLst>
          </p:cNvPr>
          <p:cNvSpPr/>
          <p:nvPr/>
        </p:nvSpPr>
        <p:spPr>
          <a:xfrm>
            <a:off x="10201836" y="4647718"/>
            <a:ext cx="261276" cy="23934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475BCBA6-3331-F95F-5EF0-B5B49822A3EE}"/>
              </a:ext>
            </a:extLst>
          </p:cNvPr>
          <p:cNvSpPr/>
          <p:nvPr/>
        </p:nvSpPr>
        <p:spPr>
          <a:xfrm>
            <a:off x="9365175" y="5618399"/>
            <a:ext cx="261276" cy="23934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z</a:t>
            </a: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D2EADA13-CF41-2D17-E87E-A812F44521DB}"/>
              </a:ext>
            </a:extLst>
          </p:cNvPr>
          <p:cNvSpPr/>
          <p:nvPr/>
        </p:nvSpPr>
        <p:spPr>
          <a:xfrm>
            <a:off x="10180392" y="5956272"/>
            <a:ext cx="261276" cy="23934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b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7465991D-1FD6-1305-CA11-043C79CD7F80}"/>
              </a:ext>
            </a:extLst>
          </p:cNvPr>
          <p:cNvCxnSpPr>
            <a:cxnSpLocks/>
            <a:endCxn id="16" idx="7"/>
          </p:cNvCxnSpPr>
          <p:nvPr/>
        </p:nvCxnSpPr>
        <p:spPr>
          <a:xfrm flipH="1">
            <a:off x="9610860" y="4843409"/>
            <a:ext cx="396217" cy="161301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e 15">
            <a:extLst>
              <a:ext uri="{FF2B5EF4-FFF2-40B4-BE49-F238E27FC236}">
                <a16:creationId xmlns:a16="http://schemas.microsoft.com/office/drawing/2014/main" id="{326E11D9-75DF-09E1-3DCB-9C338376A6EC}"/>
              </a:ext>
            </a:extLst>
          </p:cNvPr>
          <p:cNvSpPr/>
          <p:nvPr/>
        </p:nvSpPr>
        <p:spPr>
          <a:xfrm>
            <a:off x="9474164" y="4981688"/>
            <a:ext cx="160149" cy="15720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3677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2A926-9946-428B-B7E8-3EBEAF5E0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35993D-3537-8729-1581-0FDEF57763F3}"/>
              </a:ext>
            </a:extLst>
          </p:cNvPr>
          <p:cNvSpPr/>
          <p:nvPr/>
        </p:nvSpPr>
        <p:spPr>
          <a:xfrm>
            <a:off x="159224" y="153536"/>
            <a:ext cx="6061467" cy="592777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fr-FR" sz="1500" b="1" dirty="0"/>
              <a:t>Diaporama 284 : 1853-1914 – Chine-Japon ; Diapos 34-35</a:t>
            </a:r>
            <a:endParaRPr lang="fr-FR" sz="1500" b="1" dirty="0"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fr-FR" sz="15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1872-18</a:t>
            </a:r>
            <a:r>
              <a:rPr lang="fr-FR" sz="15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80</a:t>
            </a:r>
            <a:r>
              <a:rPr lang="fr-FR" sz="15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: Industrialisation au Japon : Dans un 1</a:t>
            </a:r>
            <a:r>
              <a:rPr lang="fr-FR" sz="1500" b="1" kern="100" baseline="300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er</a:t>
            </a:r>
            <a:r>
              <a:rPr lang="fr-FR" sz="15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temps, l</a:t>
            </a:r>
            <a:r>
              <a:rPr lang="fr-FR" sz="15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es u</a:t>
            </a:r>
            <a:r>
              <a:rPr lang="fr-FR" sz="15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sines d’Etat lancent des programmes d’</a:t>
            </a:r>
            <a:r>
              <a:rPr lang="fr-FR" sz="15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industrialisation avant d’être </a:t>
            </a:r>
            <a:r>
              <a:rPr lang="fr-FR" sz="15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privatisées, les </a:t>
            </a:r>
            <a:r>
              <a:rPr lang="fr-FR" sz="1500" b="1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zaibatsu</a:t>
            </a:r>
            <a:endParaRPr lang="fr-FR" sz="15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fr-FR" sz="1500" dirty="0"/>
          </a:p>
          <a:p>
            <a:r>
              <a:rPr lang="fr-FR" sz="1500" dirty="0"/>
              <a:t>*Industrialisation suivant un modèle original ; Quatre points…</a:t>
            </a:r>
          </a:p>
          <a:p>
            <a:endParaRPr lang="fr-FR" sz="1500" dirty="0"/>
          </a:p>
          <a:p>
            <a:r>
              <a:rPr lang="fr-FR" sz="1500" b="1" dirty="0"/>
              <a:t>a)</a:t>
            </a:r>
            <a:r>
              <a:rPr lang="fr-FR" sz="1500" dirty="0"/>
              <a:t> En faisant appel aux technologies occidentales…</a:t>
            </a:r>
          </a:p>
          <a:p>
            <a:r>
              <a:rPr lang="fr-FR" sz="1500" dirty="0"/>
              <a:t>- 1872-89 : Chemins de fer Tokyo-Yokohama et Tokyo-Kobe</a:t>
            </a:r>
          </a:p>
          <a:p>
            <a:r>
              <a:rPr lang="fr-FR" sz="1500" dirty="0"/>
              <a:t>- Créations de mines et d’arsenaux…</a:t>
            </a:r>
          </a:p>
          <a:p>
            <a:endParaRPr lang="fr-FR" sz="1500" dirty="0"/>
          </a:p>
          <a:p>
            <a:r>
              <a:rPr lang="fr-FR" sz="1500" b="1" dirty="0"/>
              <a:t>b)</a:t>
            </a:r>
            <a:r>
              <a:rPr lang="fr-FR" sz="1500" dirty="0"/>
              <a:t> Mais également en développant</a:t>
            </a:r>
          </a:p>
          <a:p>
            <a:r>
              <a:rPr lang="fr-FR" sz="1500" dirty="0"/>
              <a:t>Des secteurs sans concurrence extérieure ou déjà familiers</a:t>
            </a:r>
          </a:p>
          <a:p>
            <a:r>
              <a:rPr lang="fr-FR" sz="1500" dirty="0"/>
              <a:t>NB : Les avantages comparatifs chers à Ricardo</a:t>
            </a:r>
          </a:p>
          <a:p>
            <a:r>
              <a:rPr lang="fr-FR" sz="1500" dirty="0"/>
              <a:t>1877-1900 : Alimentation, 40 % ; Textiles de soie et coton, 35 %</a:t>
            </a:r>
          </a:p>
          <a:p>
            <a:endParaRPr lang="fr-FR" sz="1500" dirty="0"/>
          </a:p>
          <a:p>
            <a:r>
              <a:rPr lang="fr-FR" sz="1500" b="1" dirty="0"/>
              <a:t>c)</a:t>
            </a:r>
            <a:r>
              <a:rPr lang="fr-FR" sz="1500" dirty="0"/>
              <a:t> Industries utilisant d’abord des technologies anciennes</a:t>
            </a:r>
          </a:p>
          <a:p>
            <a:r>
              <a:rPr lang="fr-FR" sz="1500" dirty="0"/>
              <a:t>Roues hydrauliques en bois…</a:t>
            </a:r>
          </a:p>
          <a:p>
            <a:endParaRPr lang="fr-FR" sz="1500" dirty="0"/>
          </a:p>
          <a:p>
            <a:r>
              <a:rPr lang="fr-FR" sz="1500" dirty="0"/>
              <a:t>*Puis très tôt, l’énergie électrique bien avant tout le monde ; Ainsi - En 1920 : 52 % de moteurs électriques</a:t>
            </a:r>
          </a:p>
          <a:p>
            <a:r>
              <a:rPr lang="fr-FR" sz="1500" dirty="0"/>
              <a:t>- Aux EU, 53 %  en 1929 ; En GB : 28 % en 1924</a:t>
            </a:r>
          </a:p>
          <a:p>
            <a:endParaRPr lang="fr-FR" sz="1500" i="1" dirty="0"/>
          </a:p>
          <a:p>
            <a:r>
              <a:rPr lang="fr-FR" sz="1500" i="1" dirty="0"/>
              <a:t>*Comme pour l’Allemagne, le retard paye, </a:t>
            </a:r>
            <a:r>
              <a:rPr lang="fr-FR" sz="1500" dirty="0"/>
              <a:t>D. Landes, p. 496</a:t>
            </a:r>
          </a:p>
          <a:p>
            <a:r>
              <a:rPr lang="fr-FR" sz="1500" dirty="0"/>
              <a:t>*Et enfin…</a:t>
            </a:r>
          </a:p>
        </p:txBody>
      </p:sp>
      <p:pic>
        <p:nvPicPr>
          <p:cNvPr id="5" name="Image 4" descr="Une image contenant texte, carte, atlas, diagramme&#10;&#10;Le contenu généré par l’IA peut être incorrect.">
            <a:extLst>
              <a:ext uri="{FF2B5EF4-FFF2-40B4-BE49-F238E27FC236}">
                <a16:creationId xmlns:a16="http://schemas.microsoft.com/office/drawing/2014/main" id="{2C2AEE79-9020-D2DD-1C42-CABDB10CA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49" t="26262" r="26240" b="34141"/>
          <a:stretch/>
        </p:blipFill>
        <p:spPr>
          <a:xfrm>
            <a:off x="6342926" y="137354"/>
            <a:ext cx="5701777" cy="658328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6" name="Image 5" descr="Une image contenant texte, carte, atlas, diagramme&#10;&#10;Le contenu généré par l’IA peut être incorrect.">
            <a:extLst>
              <a:ext uri="{FF2B5EF4-FFF2-40B4-BE49-F238E27FC236}">
                <a16:creationId xmlns:a16="http://schemas.microsoft.com/office/drawing/2014/main" id="{3D74ED27-7013-8E03-9B00-316819B506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648" t="65657"/>
          <a:stretch/>
        </p:blipFill>
        <p:spPr>
          <a:xfrm>
            <a:off x="6342925" y="137352"/>
            <a:ext cx="2136325" cy="266126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84084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B1A77-06E3-1EDD-326F-24706B192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6C304CC-4A2D-09C6-F060-9237E3D6E2E3}"/>
              </a:ext>
            </a:extLst>
          </p:cNvPr>
          <p:cNvSpPr/>
          <p:nvPr/>
        </p:nvSpPr>
        <p:spPr>
          <a:xfrm>
            <a:off x="159224" y="153536"/>
            <a:ext cx="6899498" cy="52191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fr-FR" sz="1500" b="1" dirty="0"/>
              <a:t>Diaporama 284 : 1853-1914 – Chine-Japon ; Diapos 34-35</a:t>
            </a:r>
            <a:endParaRPr lang="fr-FR" sz="1500" b="1" dirty="0"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fr-FR" sz="15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1872-1880 : Industrialisation au Japon : Dans un 1</a:t>
            </a:r>
            <a:r>
              <a:rPr lang="fr-FR" sz="1500" b="1" kern="100" baseline="30000" dirty="0">
                <a:ea typeface="Aptos" panose="020B0004020202020204" pitchFamily="34" charset="0"/>
                <a:cs typeface="Times New Roman" panose="02020603050405020304" pitchFamily="18" charset="0"/>
              </a:rPr>
              <a:t>er</a:t>
            </a:r>
            <a:r>
              <a:rPr lang="fr-FR" sz="15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 temps, les usines d’Etat lancent des programmes d’industrialisation avant d’être privatisées, les </a:t>
            </a:r>
            <a:r>
              <a:rPr lang="fr-FR" sz="1500" b="1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zaibatsu</a:t>
            </a:r>
            <a:endParaRPr lang="fr-FR" sz="1500" b="1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fr-FR" sz="1500" dirty="0"/>
          </a:p>
          <a:p>
            <a:r>
              <a:rPr lang="fr-FR" sz="1500" b="1" dirty="0"/>
              <a:t>d)</a:t>
            </a:r>
            <a:r>
              <a:rPr lang="fr-FR" sz="1500" dirty="0"/>
              <a:t> Au départ, des industries nationales financées par l’Etat</a:t>
            </a:r>
          </a:p>
          <a:p>
            <a:r>
              <a:rPr lang="fr-FR" sz="1500" dirty="0"/>
              <a:t>NB : Et sans l’aide financière des prêts étrangers, comme en Chine</a:t>
            </a:r>
          </a:p>
          <a:p>
            <a:endParaRPr lang="fr-FR" sz="1500" dirty="0"/>
          </a:p>
          <a:p>
            <a:r>
              <a:rPr lang="fr-FR" sz="1500" dirty="0"/>
              <a:t>*Mais face à un déficit public croissant </a:t>
            </a:r>
          </a:p>
          <a:p>
            <a:r>
              <a:rPr lang="fr-FR" sz="1500" dirty="0"/>
              <a:t>Les industries seront rapidement privatisées, grâce à des capitaux japonais</a:t>
            </a:r>
          </a:p>
          <a:p>
            <a:endParaRPr lang="fr-FR" sz="1500" dirty="0"/>
          </a:p>
          <a:p>
            <a:r>
              <a:rPr lang="fr-FR" sz="1500" dirty="0"/>
              <a:t>Capitaux venant de riches marchands</a:t>
            </a:r>
          </a:p>
          <a:p>
            <a:r>
              <a:rPr lang="fr-FR" sz="1500" dirty="0"/>
              <a:t>Mais surtout des ex-samouraïs, dotés en 1876 par l’Etat</a:t>
            </a:r>
          </a:p>
          <a:p>
            <a:endParaRPr lang="fr-FR" sz="1500" dirty="0"/>
          </a:p>
          <a:p>
            <a:r>
              <a:rPr lang="fr-FR" sz="1500" dirty="0"/>
              <a:t>*1880 : Les privatisations à prix réduits</a:t>
            </a:r>
          </a:p>
          <a:p>
            <a:r>
              <a:rPr lang="fr-FR" sz="1500" dirty="0"/>
              <a:t>Permettent la naissance de puissants conglomérats : Les </a:t>
            </a:r>
            <a:r>
              <a:rPr lang="fr-FR" sz="1500" i="1" dirty="0"/>
              <a:t>zaibatsu…</a:t>
            </a:r>
            <a:endParaRPr lang="fr-FR" sz="1500" dirty="0"/>
          </a:p>
          <a:p>
            <a:r>
              <a:rPr lang="fr-FR" sz="1500" dirty="0"/>
              <a:t>- Mitsui déjà existant et qui ainsi poursuit son développement</a:t>
            </a:r>
          </a:p>
          <a:p>
            <a:r>
              <a:rPr lang="fr-FR" sz="1500" dirty="0"/>
              <a:t>- </a:t>
            </a:r>
            <a:r>
              <a:rPr lang="fr-FR" sz="1500" u="sng" dirty="0"/>
              <a:t>Mitsubishi fondé par le samouraï </a:t>
            </a:r>
            <a:r>
              <a:rPr lang="fr-FR" sz="1500" u="sng" dirty="0" err="1"/>
              <a:t>Iwasaki</a:t>
            </a:r>
            <a:r>
              <a:rPr lang="fr-FR" sz="1500" u="sng" dirty="0"/>
              <a:t> </a:t>
            </a:r>
            <a:r>
              <a:rPr lang="fr-FR" sz="1500" u="sng" dirty="0" err="1"/>
              <a:t>Yataro</a:t>
            </a:r>
            <a:endParaRPr lang="fr-FR" sz="1500" dirty="0"/>
          </a:p>
          <a:p>
            <a:r>
              <a:rPr lang="fr-FR" sz="1500" dirty="0"/>
              <a:t>Au départ, construction navale ; Puis assurance et mines</a:t>
            </a:r>
            <a:endParaRPr lang="fr-FR" sz="1500" u="sng" dirty="0"/>
          </a:p>
          <a:p>
            <a:endParaRPr lang="fr-FR" sz="1500" dirty="0"/>
          </a:p>
          <a:p>
            <a:r>
              <a:rPr lang="fr-FR" sz="1500" dirty="0"/>
              <a:t>*Bilan de l’industrie : Une réelle réussite</a:t>
            </a:r>
          </a:p>
          <a:p>
            <a:r>
              <a:rPr lang="fr-FR" sz="1500" dirty="0"/>
              <a:t>*1881-95 : Production industrielle X 2 ; Revenu/habitant : + 4 %/an</a:t>
            </a:r>
          </a:p>
          <a:p>
            <a:r>
              <a:rPr lang="fr-FR" sz="1500" dirty="0"/>
              <a:t>En revanche, industrie lourde est limitée à 14 %</a:t>
            </a:r>
          </a:p>
        </p:txBody>
      </p:sp>
    </p:spTree>
    <p:extLst>
      <p:ext uri="{BB962C8B-B14F-4D97-AF65-F5344CB8AC3E}">
        <p14:creationId xmlns:p14="http://schemas.microsoft.com/office/powerpoint/2010/main" val="3043490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2D4C6-3ED0-8A70-EF1C-41F467552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BF9FBAC-8B42-0296-F532-71351AB42A63}"/>
              </a:ext>
            </a:extLst>
          </p:cNvPr>
          <p:cNvSpPr/>
          <p:nvPr/>
        </p:nvSpPr>
        <p:spPr>
          <a:xfrm>
            <a:off x="115595" y="106830"/>
            <a:ext cx="5870981" cy="600164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>
                <a:ea typeface="Times New Roman" panose="02020603050405020304" pitchFamily="18" charset="0"/>
              </a:rPr>
              <a:t>1875 : Surendettement de l’Egypte, le khédive Ismaïl doit céder ses parts de la Compagnie de Suez au gouvernement britannique</a:t>
            </a:r>
          </a:p>
          <a:p>
            <a:endParaRPr lang="fr-FR" sz="1600" dirty="0">
              <a:ea typeface="Times New Roman" panose="02020603050405020304" pitchFamily="18" charset="0"/>
            </a:endParaRPr>
          </a:p>
          <a:p>
            <a:r>
              <a:rPr lang="fr-FR" sz="1600" dirty="0">
                <a:ea typeface="Times New Roman" panose="02020603050405020304" pitchFamily="18" charset="0"/>
              </a:rPr>
              <a:t>*Nov. 1875 : Surendetté, </a:t>
            </a:r>
            <a:r>
              <a:rPr lang="fr-FR" sz="1600" u="sng" dirty="0">
                <a:ea typeface="Times New Roman" panose="02020603050405020304" pitchFamily="18" charset="0"/>
              </a:rPr>
              <a:t>Ismaïl Pacha</a:t>
            </a:r>
          </a:p>
          <a:p>
            <a:r>
              <a:rPr lang="fr-FR" sz="1600" dirty="0">
                <a:ea typeface="Times New Roman" panose="02020603050405020304" pitchFamily="18" charset="0"/>
              </a:rPr>
              <a:t>Est contraint de brader ses titres de la Compagnie de Suez</a:t>
            </a:r>
          </a:p>
          <a:p>
            <a:r>
              <a:rPr lang="fr-FR" sz="1600" dirty="0">
                <a:ea typeface="Times New Roman" panose="02020603050405020304" pitchFamily="18" charset="0"/>
              </a:rPr>
              <a:t>Pour un montant de 4 millions de £ (100 millions de francs)…</a:t>
            </a:r>
          </a:p>
          <a:p>
            <a:endParaRPr lang="fr-FR" sz="1600" dirty="0">
              <a:ea typeface="Times New Roman" panose="02020603050405020304" pitchFamily="18" charset="0"/>
            </a:endParaRPr>
          </a:p>
          <a:p>
            <a:r>
              <a:rPr lang="fr-FR" sz="1600" dirty="0">
                <a:ea typeface="Times New Roman" panose="02020603050405020304" pitchFamily="18" charset="0"/>
              </a:rPr>
              <a:t>*Les Britanniques sont intéressés ; Un revirement…</a:t>
            </a:r>
          </a:p>
          <a:p>
            <a:endParaRPr lang="fr-FR" sz="1600" dirty="0">
              <a:ea typeface="Times New Roman" panose="02020603050405020304" pitchFamily="18" charset="0"/>
            </a:endParaRPr>
          </a:p>
          <a:p>
            <a:r>
              <a:rPr lang="fr-FR" sz="1600" i="1" dirty="0">
                <a:ea typeface="Times New Roman" panose="02020603050405020304" pitchFamily="18" charset="0"/>
              </a:rPr>
              <a:t>*Si au début des années 1870, la progression du trafic se fait à un rythme nettement plus lent que prévu, il apparaît rapidement que les trois quarts de ce trafic sont britanniques. Et que la Grande-Bretagne ne peut laisser sans contrôle ce qui est en train de devenir une artère vitale pour son Empire. </a:t>
            </a:r>
          </a:p>
          <a:p>
            <a:r>
              <a:rPr lang="fr-FR" sz="1600" dirty="0">
                <a:ea typeface="Times New Roman" panose="02020603050405020304" pitchFamily="18" charset="0"/>
              </a:rPr>
              <a:t>Les crises d’orient, Henry Laurens, p. 154</a:t>
            </a:r>
          </a:p>
          <a:p>
            <a:endParaRPr lang="fr-FR" sz="1600" dirty="0">
              <a:ea typeface="Times New Roman" panose="02020603050405020304" pitchFamily="18" charset="0"/>
            </a:endParaRPr>
          </a:p>
          <a:p>
            <a:r>
              <a:rPr lang="fr-FR" sz="1600" dirty="0">
                <a:ea typeface="Times New Roman" panose="02020603050405020304" pitchFamily="18" charset="0"/>
              </a:rPr>
              <a:t>*Les Français, </a:t>
            </a:r>
            <a:r>
              <a:rPr lang="fr-FR" sz="1600" u="sng" dirty="0">
                <a:ea typeface="Times New Roman" panose="02020603050405020304" pitchFamily="18" charset="0"/>
              </a:rPr>
              <a:t>1</a:t>
            </a:r>
            <a:r>
              <a:rPr lang="fr-FR" sz="1600" u="sng" baseline="30000" dirty="0">
                <a:ea typeface="Times New Roman" panose="02020603050405020304" pitchFamily="18" charset="0"/>
              </a:rPr>
              <a:t>ers</a:t>
            </a:r>
            <a:r>
              <a:rPr lang="fr-FR" sz="1600" u="sng" dirty="0">
                <a:ea typeface="Times New Roman" panose="02020603050405020304" pitchFamily="18" charset="0"/>
              </a:rPr>
              <a:t> sollicités</a:t>
            </a:r>
            <a:r>
              <a:rPr lang="fr-FR" sz="1600" dirty="0">
                <a:ea typeface="Times New Roman" panose="02020603050405020304" pitchFamily="18" charset="0"/>
              </a:rPr>
              <a:t>, hésitent et ne veulent pas devancer</a:t>
            </a:r>
          </a:p>
          <a:p>
            <a:r>
              <a:rPr lang="fr-FR" sz="1600" dirty="0">
                <a:ea typeface="Times New Roman" panose="02020603050405020304" pitchFamily="18" charset="0"/>
              </a:rPr>
              <a:t>Le nécessaire allié britannique face à Bismarck ; </a:t>
            </a:r>
            <a:r>
              <a:rPr lang="fr-FR" sz="1600" b="1" dirty="0">
                <a:ea typeface="Times New Roman" panose="02020603050405020304" pitchFamily="18" charset="0"/>
              </a:rPr>
              <a:t>Et finalement…</a:t>
            </a:r>
          </a:p>
          <a:p>
            <a:endParaRPr lang="fr-FR" sz="1600" dirty="0">
              <a:ea typeface="Times New Roman" panose="02020603050405020304" pitchFamily="18" charset="0"/>
            </a:endParaRPr>
          </a:p>
          <a:p>
            <a:r>
              <a:rPr lang="fr-FR" sz="1600" dirty="0">
                <a:ea typeface="Times New Roman" panose="02020603050405020304" pitchFamily="18" charset="0"/>
              </a:rPr>
              <a:t>*Le gouvernement britannique achète les actions de Suez</a:t>
            </a:r>
          </a:p>
          <a:p>
            <a:r>
              <a:rPr lang="fr-FR" sz="1600" dirty="0">
                <a:ea typeface="Times New Roman" panose="02020603050405020304" pitchFamily="18" charset="0"/>
              </a:rPr>
              <a:t>Et devient ainsi le principal actionnaire de la Compagnie (!!)…</a:t>
            </a:r>
          </a:p>
          <a:p>
            <a:endParaRPr lang="fr-FR" sz="1600" dirty="0">
              <a:ea typeface="Times New Roman" panose="02020603050405020304" pitchFamily="18" charset="0"/>
            </a:endParaRPr>
          </a:p>
          <a:p>
            <a:r>
              <a:rPr lang="fr-FR" sz="1600" dirty="0">
                <a:ea typeface="Times New Roman" panose="02020603050405020304" pitchFamily="18" charset="0"/>
              </a:rPr>
              <a:t>*Mais malgré cette vente - bradée -</a:t>
            </a:r>
          </a:p>
          <a:p>
            <a:r>
              <a:rPr lang="fr-FR" sz="1600" dirty="0">
                <a:ea typeface="Times New Roman" panose="02020603050405020304" pitchFamily="18" charset="0"/>
              </a:rPr>
              <a:t>Les finances égyptiennes restent </a:t>
            </a:r>
            <a:r>
              <a:rPr lang="fr-FR" sz="1600" i="1" dirty="0">
                <a:ea typeface="Times New Roman" panose="02020603050405020304" pitchFamily="18" charset="0"/>
              </a:rPr>
              <a:t>dans le rouge</a:t>
            </a:r>
            <a:r>
              <a:rPr lang="fr-FR" sz="1600" dirty="0">
                <a:ea typeface="Times New Roman" panose="02020603050405020304" pitchFamily="18" charset="0"/>
              </a:rPr>
              <a:t>…</a:t>
            </a:r>
            <a:endParaRPr lang="fr-FR" sz="1600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pic>
        <p:nvPicPr>
          <p:cNvPr id="103" name="Image 102" descr="Une image contenant texte, carte, atlas&#10;&#10;Description générée automatiquement">
            <a:extLst>
              <a:ext uri="{FF2B5EF4-FFF2-40B4-BE49-F238E27FC236}">
                <a16:creationId xmlns:a16="http://schemas.microsoft.com/office/drawing/2014/main" id="{AE605927-698E-119E-3D3A-BFD8ABD58E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540" y="106830"/>
            <a:ext cx="5892984" cy="664434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04" name="Ellipse 103">
            <a:extLst>
              <a:ext uri="{FF2B5EF4-FFF2-40B4-BE49-F238E27FC236}">
                <a16:creationId xmlns:a16="http://schemas.microsoft.com/office/drawing/2014/main" id="{B630141E-537D-CE62-60E1-E9C747A013E9}"/>
              </a:ext>
            </a:extLst>
          </p:cNvPr>
          <p:cNvSpPr/>
          <p:nvPr/>
        </p:nvSpPr>
        <p:spPr>
          <a:xfrm>
            <a:off x="8557140" y="1345514"/>
            <a:ext cx="160149" cy="157203"/>
          </a:xfrm>
          <a:prstGeom prst="ellipse">
            <a:avLst/>
          </a:prstGeom>
          <a:solidFill>
            <a:srgbClr val="0070C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63" name="Ellipse 2062">
            <a:extLst>
              <a:ext uri="{FF2B5EF4-FFF2-40B4-BE49-F238E27FC236}">
                <a16:creationId xmlns:a16="http://schemas.microsoft.com/office/drawing/2014/main" id="{705330DF-E724-AEC0-E5D0-45253C7CEFD3}"/>
              </a:ext>
            </a:extLst>
          </p:cNvPr>
          <p:cNvSpPr/>
          <p:nvPr/>
        </p:nvSpPr>
        <p:spPr>
          <a:xfrm>
            <a:off x="8917883" y="3350398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1379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2EC8C-676A-FA1F-5063-EFC9872C1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DA28D8-6D0B-3AB6-C3F7-09FD5D45265E}"/>
              </a:ext>
            </a:extLst>
          </p:cNvPr>
          <p:cNvSpPr/>
          <p:nvPr/>
        </p:nvSpPr>
        <p:spPr>
          <a:xfrm>
            <a:off x="167476" y="116631"/>
            <a:ext cx="5783873" cy="37856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>
                <a:ea typeface="Times New Roman" panose="02020603050405020304" pitchFamily="18" charset="0"/>
              </a:rPr>
              <a:t>1876 : Banqueroute égyptienne, création d’une Caisse de la dette et mise sous tutelle financière franco-britannique</a:t>
            </a:r>
            <a:endParaRPr lang="fr-FR" sz="1600" dirty="0">
              <a:ea typeface="Times New Roman" panose="02020603050405020304" pitchFamily="18" charset="0"/>
            </a:endParaRPr>
          </a:p>
          <a:p>
            <a:endParaRPr lang="fr-FR" sz="1600" dirty="0">
              <a:ea typeface="Times New Roman" panose="02020603050405020304" pitchFamily="18" charset="0"/>
            </a:endParaRPr>
          </a:p>
          <a:p>
            <a:r>
              <a:rPr lang="fr-FR" sz="1600" dirty="0">
                <a:ea typeface="Times New Roman" panose="02020603050405020304" pitchFamily="18" charset="0"/>
              </a:rPr>
              <a:t>*1876 : La dette égyptienne a atteint une telle ampleur</a:t>
            </a:r>
          </a:p>
          <a:p>
            <a:r>
              <a:rPr lang="fr-FR" sz="1600" dirty="0">
                <a:ea typeface="Times New Roman" panose="02020603050405020304" pitchFamily="18" charset="0"/>
              </a:rPr>
              <a:t>Qu’</a:t>
            </a:r>
            <a:r>
              <a:rPr lang="fr-FR" sz="1600" u="sng" dirty="0">
                <a:ea typeface="Times New Roman" panose="02020603050405020304" pitchFamily="18" charset="0"/>
              </a:rPr>
              <a:t>Ismaïl Pacha</a:t>
            </a:r>
            <a:r>
              <a:rPr lang="fr-FR" sz="1600" dirty="0">
                <a:ea typeface="Times New Roman" panose="02020603050405020304" pitchFamily="18" charset="0"/>
              </a:rPr>
              <a:t> en suspend les remboursements</a:t>
            </a:r>
          </a:p>
          <a:p>
            <a:endParaRPr lang="fr-FR" sz="1600" dirty="0">
              <a:ea typeface="Times New Roman" panose="02020603050405020304" pitchFamily="18" charset="0"/>
            </a:endParaRPr>
          </a:p>
          <a:p>
            <a:r>
              <a:rPr lang="fr-FR" sz="1600" dirty="0">
                <a:ea typeface="Times New Roman" panose="02020603050405020304" pitchFamily="18" charset="0"/>
              </a:rPr>
              <a:t>*1876 : </a:t>
            </a:r>
            <a:r>
              <a:rPr lang="fr-FR" sz="1600" u="sng" dirty="0">
                <a:ea typeface="Times New Roman" panose="02020603050405020304" pitchFamily="18" charset="0"/>
              </a:rPr>
              <a:t>Comme à Tunis en 1869</a:t>
            </a:r>
            <a:r>
              <a:rPr lang="fr-FR" sz="1600" dirty="0">
                <a:ea typeface="Times New Roman" panose="02020603050405020304" pitchFamily="18" charset="0"/>
              </a:rPr>
              <a:t>…</a:t>
            </a:r>
          </a:p>
          <a:p>
            <a:r>
              <a:rPr lang="fr-FR" sz="1600" dirty="0">
                <a:ea typeface="Times New Roman" panose="02020603050405020304" pitchFamily="18" charset="0"/>
              </a:rPr>
              <a:t>Les Européens, Britanniques et Français en particulier</a:t>
            </a:r>
          </a:p>
          <a:p>
            <a:r>
              <a:rPr lang="fr-FR" sz="1600" dirty="0">
                <a:ea typeface="Times New Roman" panose="02020603050405020304" pitchFamily="18" charset="0"/>
              </a:rPr>
              <a:t>Instituent une Caisse de la dette, alimentée par</a:t>
            </a:r>
          </a:p>
          <a:p>
            <a:r>
              <a:rPr lang="fr-FR" sz="1600" dirty="0">
                <a:ea typeface="Times New Roman" panose="02020603050405020304" pitchFamily="18" charset="0"/>
              </a:rPr>
              <a:t>50% des revenus de l’Etat qui avaient été gagés lors des emprunts</a:t>
            </a:r>
          </a:p>
          <a:p>
            <a:endParaRPr lang="fr-FR" sz="1600" dirty="0">
              <a:ea typeface="Times New Roman" panose="02020603050405020304" pitchFamily="18" charset="0"/>
            </a:endParaRPr>
          </a:p>
          <a:p>
            <a:r>
              <a:rPr lang="fr-FR" sz="1600" dirty="0">
                <a:ea typeface="Times New Roman" panose="02020603050405020304" pitchFamily="18" charset="0"/>
              </a:rPr>
              <a:t>*</a:t>
            </a:r>
            <a:r>
              <a:rPr lang="fr-FR" sz="1600" b="1" dirty="0">
                <a:ea typeface="Times New Roman" panose="02020603050405020304" pitchFamily="18" charset="0"/>
              </a:rPr>
              <a:t>Epilogue :</a:t>
            </a:r>
            <a:r>
              <a:rPr lang="fr-FR" sz="1600" dirty="0">
                <a:ea typeface="Times New Roman" panose="02020603050405020304" pitchFamily="18" charset="0"/>
              </a:rPr>
              <a:t> Comme la Tunisie l’année précédente…</a:t>
            </a:r>
            <a:endParaRPr lang="fr-FR" sz="1600" b="1" dirty="0">
              <a:ea typeface="Times New Roman" panose="02020603050405020304" pitchFamily="18" charset="0"/>
            </a:endParaRPr>
          </a:p>
          <a:p>
            <a:r>
              <a:rPr lang="fr-FR" sz="1600" dirty="0">
                <a:ea typeface="Times New Roman" panose="02020603050405020304" pitchFamily="18" charset="0"/>
              </a:rPr>
              <a:t>*1882 : Occupation britannique de l’Egypte ; </a:t>
            </a:r>
            <a:r>
              <a:rPr lang="fr-FR" sz="1600" b="1" dirty="0">
                <a:ea typeface="Times New Roman" panose="02020603050405020304" pitchFamily="18" charset="0"/>
              </a:rPr>
              <a:t>A revoir</a:t>
            </a:r>
            <a:r>
              <a:rPr lang="fr-FR" sz="1600" dirty="0">
                <a:ea typeface="Times New Roman" panose="02020603050405020304" pitchFamily="18" charset="0"/>
              </a:rPr>
              <a:t>…</a:t>
            </a:r>
          </a:p>
          <a:p>
            <a:endParaRPr lang="fr-FR" sz="1600" dirty="0">
              <a:ea typeface="Times New Roman" panose="02020603050405020304" pitchFamily="18" charset="0"/>
            </a:endParaRPr>
          </a:p>
          <a:p>
            <a:r>
              <a:rPr lang="fr-FR" sz="1600" dirty="0">
                <a:ea typeface="Times New Roman" panose="02020603050405020304" pitchFamily="18" charset="0"/>
              </a:rPr>
              <a:t>*L’Egypte depuis 1805 : Bilan…</a:t>
            </a:r>
          </a:p>
        </p:txBody>
      </p:sp>
      <p:pic>
        <p:nvPicPr>
          <p:cNvPr id="103" name="Image 102" descr="Une image contenant texte, carte, atlas&#10;&#10;Description générée automatiquement">
            <a:extLst>
              <a:ext uri="{FF2B5EF4-FFF2-40B4-BE49-F238E27FC236}">
                <a16:creationId xmlns:a16="http://schemas.microsoft.com/office/drawing/2014/main" id="{2E9E145B-04F2-1E29-6F5E-B79ACD9D69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540" y="106830"/>
            <a:ext cx="5892984" cy="664434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04" name="Ellipse 103">
            <a:extLst>
              <a:ext uri="{FF2B5EF4-FFF2-40B4-BE49-F238E27FC236}">
                <a16:creationId xmlns:a16="http://schemas.microsoft.com/office/drawing/2014/main" id="{6683388B-B20F-D594-8E90-CF0060871BF6}"/>
              </a:ext>
            </a:extLst>
          </p:cNvPr>
          <p:cNvSpPr/>
          <p:nvPr/>
        </p:nvSpPr>
        <p:spPr>
          <a:xfrm>
            <a:off x="8557140" y="1345514"/>
            <a:ext cx="160149" cy="157203"/>
          </a:xfrm>
          <a:prstGeom prst="ellipse">
            <a:avLst/>
          </a:prstGeom>
          <a:solidFill>
            <a:srgbClr val="0070C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63" name="Ellipse 2062">
            <a:extLst>
              <a:ext uri="{FF2B5EF4-FFF2-40B4-BE49-F238E27FC236}">
                <a16:creationId xmlns:a16="http://schemas.microsoft.com/office/drawing/2014/main" id="{77B9E20F-5B48-B77D-E848-46603EF9DDBF}"/>
              </a:ext>
            </a:extLst>
          </p:cNvPr>
          <p:cNvSpPr/>
          <p:nvPr/>
        </p:nvSpPr>
        <p:spPr>
          <a:xfrm>
            <a:off x="8917883" y="3350398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4387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55AA4-C170-A7D4-C4DE-F891C0A0B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056BC27-7E79-8F4E-077F-51A40BDE758F}"/>
              </a:ext>
            </a:extLst>
          </p:cNvPr>
          <p:cNvSpPr/>
          <p:nvPr/>
        </p:nvSpPr>
        <p:spPr>
          <a:xfrm>
            <a:off x="167476" y="116631"/>
            <a:ext cx="5783873" cy="64786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dirty="0">
                <a:ea typeface="Times New Roman" panose="02020603050405020304" pitchFamily="18" charset="0"/>
              </a:rPr>
              <a:t>*Histoire générale de l’Afrique VI, pp. 186, 192 et 194</a:t>
            </a:r>
          </a:p>
          <a:p>
            <a:endParaRPr lang="fr-FR" sz="1600" i="1" dirty="0">
              <a:ea typeface="Times New Roman" panose="02020603050405020304" pitchFamily="18" charset="0"/>
            </a:endParaRPr>
          </a:p>
          <a:p>
            <a:r>
              <a:rPr lang="fr-FR" sz="1600" i="1" dirty="0">
                <a:ea typeface="Times New Roman" panose="02020603050405020304" pitchFamily="18" charset="0"/>
              </a:rPr>
              <a:t>*Depuis 1805, la réussite remarquable de Mehmet Ali fut d’avoir créé en Egypte une économie nationale, intégrée au système capitaliste international. (…)</a:t>
            </a:r>
          </a:p>
          <a:p>
            <a:endParaRPr lang="fr-FR" sz="1600" i="1" dirty="0">
              <a:ea typeface="Times New Roman" panose="02020603050405020304" pitchFamily="18" charset="0"/>
            </a:endParaRPr>
          </a:p>
          <a:p>
            <a:r>
              <a:rPr lang="fr-FR" sz="1600" i="1" dirty="0">
                <a:ea typeface="Times New Roman" panose="02020603050405020304" pitchFamily="18" charset="0"/>
              </a:rPr>
              <a:t>*Mais à partir de 1840, </a:t>
            </a:r>
            <a:r>
              <a:rPr lang="fr-FR" sz="1600" u="sng" dirty="0">
                <a:ea typeface="Times New Roman" panose="02020603050405020304" pitchFamily="18" charset="0"/>
              </a:rPr>
              <a:t>comme en Tunisie</a:t>
            </a:r>
          </a:p>
          <a:p>
            <a:r>
              <a:rPr lang="fr-FR" sz="1600" i="1" dirty="0">
                <a:ea typeface="Times New Roman" panose="02020603050405020304" pitchFamily="18" charset="0"/>
              </a:rPr>
              <a:t>La mainmise des étrangers et l’entrée de leurs capitaux</a:t>
            </a:r>
          </a:p>
          <a:p>
            <a:r>
              <a:rPr lang="fr-FR" sz="1600" i="1" dirty="0">
                <a:ea typeface="Times New Roman" panose="02020603050405020304" pitchFamily="18" charset="0"/>
              </a:rPr>
              <a:t>Allaient sonner le glas de l’indépendance économique. (…)</a:t>
            </a:r>
          </a:p>
          <a:p>
            <a:endParaRPr lang="fr-FR" sz="1600" i="1" dirty="0">
              <a:ea typeface="Times New Roman" panose="02020603050405020304" pitchFamily="18" charset="0"/>
            </a:endParaRPr>
          </a:p>
          <a:p>
            <a:r>
              <a:rPr lang="fr-FR" sz="1600" i="1" dirty="0">
                <a:ea typeface="Times New Roman" panose="02020603050405020304" pitchFamily="18" charset="0"/>
              </a:rPr>
              <a:t>*Après 1868</a:t>
            </a:r>
          </a:p>
          <a:p>
            <a:r>
              <a:rPr lang="fr-FR" sz="1600" i="1" dirty="0">
                <a:ea typeface="Times New Roman" panose="02020603050405020304" pitchFamily="18" charset="0"/>
              </a:rPr>
              <a:t>Le Japon de l’ère Meiji retint de l’expérience égyptienne</a:t>
            </a:r>
          </a:p>
          <a:p>
            <a:r>
              <a:rPr lang="fr-FR" sz="1600" i="1" dirty="0">
                <a:ea typeface="Times New Roman" panose="02020603050405020304" pitchFamily="18" charset="0"/>
              </a:rPr>
              <a:t>Que la condition préalable du développement</a:t>
            </a:r>
          </a:p>
          <a:p>
            <a:r>
              <a:rPr lang="fr-FR" sz="1600" i="1" dirty="0">
                <a:ea typeface="Times New Roman" panose="02020603050405020304" pitchFamily="18" charset="0"/>
              </a:rPr>
              <a:t>Est la préservation de l’autonomie.</a:t>
            </a:r>
            <a:endParaRPr lang="fr-FR" sz="1600" dirty="0">
              <a:ea typeface="Times New Roman" panose="02020603050405020304" pitchFamily="18" charset="0"/>
            </a:endParaRPr>
          </a:p>
          <a:p>
            <a:r>
              <a:rPr lang="fr-FR" sz="1600" dirty="0"/>
              <a:t>Diaporama 284 : 1853-1914 – Chine-Japon ; Diapos 26 à 43</a:t>
            </a:r>
            <a:endParaRPr lang="fr-FR" sz="1600" dirty="0">
              <a:ea typeface="Times New Roman" panose="02020603050405020304" pitchFamily="18" charset="0"/>
            </a:endParaRPr>
          </a:p>
          <a:p>
            <a:endParaRPr lang="fr-FR" sz="1600" dirty="0">
              <a:ea typeface="Times New Roman" panose="02020603050405020304" pitchFamily="18" charset="0"/>
            </a:endParaRPr>
          </a:p>
          <a:p>
            <a:r>
              <a:rPr lang="fr-FR" sz="1600" b="1" dirty="0">
                <a:ea typeface="Times New Roman" panose="02020603050405020304" pitchFamily="18" charset="0"/>
              </a:rPr>
              <a:t>*Mais paradoxalement, durant cette même période</a:t>
            </a:r>
          </a:p>
          <a:p>
            <a:r>
              <a:rPr lang="fr-FR" sz="1600" b="1" dirty="0">
                <a:ea typeface="Times New Roman" panose="02020603050405020304" pitchFamily="18" charset="0"/>
              </a:rPr>
              <a:t>L’Egypte, victime de l’impérialisme financier européen</a:t>
            </a:r>
          </a:p>
          <a:p>
            <a:r>
              <a:rPr lang="fr-FR" sz="1600" b="1" dirty="0">
                <a:ea typeface="Times New Roman" panose="02020603050405020304" pitchFamily="18" charset="0"/>
              </a:rPr>
              <a:t>Fut elle-même actrice principale d’un impérialisme colonial</a:t>
            </a:r>
          </a:p>
          <a:p>
            <a:r>
              <a:rPr lang="fr-FR" sz="1600" b="1" dirty="0">
                <a:ea typeface="Times New Roman" panose="02020603050405020304" pitchFamily="18" charset="0"/>
              </a:rPr>
              <a:t>Vers le sud, le Soudan…</a:t>
            </a:r>
          </a:p>
          <a:p>
            <a:endParaRPr lang="fr-FR" sz="1600" dirty="0">
              <a:ea typeface="Times New Roman" panose="02020603050405020304" pitchFamily="18" charset="0"/>
            </a:endParaRPr>
          </a:p>
          <a:p>
            <a:r>
              <a:rPr lang="fr-FR" sz="1600" dirty="0">
                <a:ea typeface="Times New Roman" panose="02020603050405020304" pitchFamily="18" charset="0"/>
              </a:rPr>
              <a:t>*Impérialisme conquérant qui donna naissance</a:t>
            </a:r>
          </a:p>
          <a:p>
            <a:r>
              <a:rPr lang="fr-FR" sz="1600" dirty="0">
                <a:ea typeface="Times New Roman" panose="02020603050405020304" pitchFamily="18" charset="0"/>
              </a:rPr>
              <a:t>A un Empire turco-égyptien, </a:t>
            </a:r>
            <a:r>
              <a:rPr lang="fr-FR" sz="1600" u="sng" dirty="0">
                <a:ea typeface="Times New Roman" panose="02020603050405020304" pitchFamily="18" charset="0"/>
              </a:rPr>
              <a:t>antérieur de peu</a:t>
            </a:r>
          </a:p>
          <a:p>
            <a:r>
              <a:rPr lang="fr-FR" sz="1600" dirty="0">
                <a:ea typeface="Times New Roman" panose="02020603050405020304" pitchFamily="18" charset="0"/>
              </a:rPr>
              <a:t>Aux empires coloniaux européens</a:t>
            </a:r>
          </a:p>
          <a:p>
            <a:endParaRPr lang="fr-FR" sz="1600" dirty="0">
              <a:ea typeface="Times New Roman" panose="02020603050405020304" pitchFamily="18" charset="0"/>
            </a:endParaRPr>
          </a:p>
          <a:p>
            <a:r>
              <a:rPr lang="fr-FR" sz="1600" dirty="0">
                <a:ea typeface="Times New Roman" panose="02020603050405020304" pitchFamily="18" charset="0"/>
              </a:rPr>
              <a:t>*Retour au récit…</a:t>
            </a:r>
          </a:p>
        </p:txBody>
      </p:sp>
      <p:pic>
        <p:nvPicPr>
          <p:cNvPr id="103" name="Image 102" descr="Une image contenant texte, carte, atlas&#10;&#10;Description générée automatiquement">
            <a:extLst>
              <a:ext uri="{FF2B5EF4-FFF2-40B4-BE49-F238E27FC236}">
                <a16:creationId xmlns:a16="http://schemas.microsoft.com/office/drawing/2014/main" id="{61E2546B-AC80-93FB-8079-0E87130380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540" y="106830"/>
            <a:ext cx="5892984" cy="664434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04" name="Ellipse 103">
            <a:extLst>
              <a:ext uri="{FF2B5EF4-FFF2-40B4-BE49-F238E27FC236}">
                <a16:creationId xmlns:a16="http://schemas.microsoft.com/office/drawing/2014/main" id="{93B0737F-7261-7C2C-B5D3-2A10D1738CB4}"/>
              </a:ext>
            </a:extLst>
          </p:cNvPr>
          <p:cNvSpPr/>
          <p:nvPr/>
        </p:nvSpPr>
        <p:spPr>
          <a:xfrm>
            <a:off x="8557140" y="1345514"/>
            <a:ext cx="160149" cy="157203"/>
          </a:xfrm>
          <a:prstGeom prst="ellipse">
            <a:avLst/>
          </a:prstGeom>
          <a:solidFill>
            <a:srgbClr val="0070C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63" name="Ellipse 2062">
            <a:extLst>
              <a:ext uri="{FF2B5EF4-FFF2-40B4-BE49-F238E27FC236}">
                <a16:creationId xmlns:a16="http://schemas.microsoft.com/office/drawing/2014/main" id="{22990142-FA0D-9E16-4612-B44FE046C376}"/>
              </a:ext>
            </a:extLst>
          </p:cNvPr>
          <p:cNvSpPr/>
          <p:nvPr/>
        </p:nvSpPr>
        <p:spPr>
          <a:xfrm>
            <a:off x="8917883" y="3350398"/>
            <a:ext cx="160149" cy="157203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7947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E3643-9A24-AF75-2FA9-24705708B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9FCD673-6A91-38B9-D669-6EA290024A24}"/>
              </a:ext>
            </a:extLst>
          </p:cNvPr>
          <p:cNvSpPr/>
          <p:nvPr/>
        </p:nvSpPr>
        <p:spPr>
          <a:xfrm>
            <a:off x="81280" y="90479"/>
            <a:ext cx="8280400" cy="452431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1820-1874 : Au sud, au Soudan oriental et dans la vallée du Nil, conquêtes et constitution de l’Empire colonial turco-égyptien</a:t>
            </a:r>
          </a:p>
          <a:p>
            <a:endParaRPr lang="fr-FR" sz="1600" dirty="0"/>
          </a:p>
          <a:p>
            <a:r>
              <a:rPr lang="fr-FR" sz="1600" dirty="0"/>
              <a:t>*Rappels…</a:t>
            </a:r>
          </a:p>
          <a:p>
            <a:endParaRPr lang="fr-FR" sz="1600" dirty="0"/>
          </a:p>
          <a:p>
            <a:r>
              <a:rPr lang="fr-FR" sz="1600" dirty="0"/>
              <a:t>*1805 : </a:t>
            </a:r>
            <a:r>
              <a:rPr lang="fr-FR" sz="1600" u="sng" dirty="0"/>
              <a:t>Mehmet Ali</a:t>
            </a:r>
            <a:r>
              <a:rPr lang="fr-FR" sz="1600" dirty="0"/>
              <a:t>, pacha d’Egypte</a:t>
            </a:r>
          </a:p>
          <a:p>
            <a:endParaRPr lang="fr-FR" sz="1600" dirty="0"/>
          </a:p>
          <a:p>
            <a:r>
              <a:rPr lang="fr-FR" sz="1600" dirty="0"/>
              <a:t>*1820 : Mehmet Ali veut conquérir la vallée du Nil et la côte occidentale de la mer Rouge</a:t>
            </a:r>
          </a:p>
          <a:p>
            <a:r>
              <a:rPr lang="fr-FR" sz="1600" dirty="0">
                <a:solidFill>
                  <a:srgbClr val="FF0000"/>
                </a:solidFill>
              </a:rPr>
              <a:t>NB : 1813 : Occupation provisoire du port de Massaoua, cédé à bail par les Ottomans</a:t>
            </a:r>
          </a:p>
          <a:p>
            <a:r>
              <a:rPr lang="fr-FR" sz="1600" dirty="0">
                <a:solidFill>
                  <a:srgbClr val="FF0000"/>
                </a:solidFill>
              </a:rPr>
              <a:t>NB : 1819 : Traité d’alliance avec le Yémen</a:t>
            </a:r>
          </a:p>
          <a:p>
            <a:endParaRPr lang="fr-FR" sz="1600" dirty="0"/>
          </a:p>
          <a:p>
            <a:r>
              <a:rPr lang="fr-FR" sz="1600" dirty="0"/>
              <a:t>*Objectifs : Trouver de l’or et se procurer de nombreux esclaves pour son armée</a:t>
            </a:r>
          </a:p>
          <a:p>
            <a:endParaRPr lang="fr-FR" sz="1600" dirty="0"/>
          </a:p>
          <a:p>
            <a:r>
              <a:rPr lang="fr-FR" sz="1600" dirty="0"/>
              <a:t>*Juillet 1820 : Parti d’Assouan, en aval de la 1</a:t>
            </a:r>
            <a:r>
              <a:rPr lang="fr-FR" sz="1600" baseline="30000" dirty="0"/>
              <a:t>ère</a:t>
            </a:r>
            <a:r>
              <a:rPr lang="fr-FR" sz="1600" dirty="0"/>
              <a:t> cataracte, Ismail, fils de Mehmet Ali</a:t>
            </a:r>
          </a:p>
          <a:p>
            <a:r>
              <a:rPr lang="fr-FR" sz="1600" dirty="0"/>
              <a:t>A la tête d’une armée d’Egyptiens et de </a:t>
            </a:r>
            <a:r>
              <a:rPr lang="fr-FR" sz="1600" i="1" dirty="0"/>
              <a:t>Turcs</a:t>
            </a:r>
            <a:r>
              <a:rPr lang="fr-FR" sz="1600" dirty="0"/>
              <a:t> (Albanais, Algériens,…)</a:t>
            </a:r>
          </a:p>
          <a:p>
            <a:r>
              <a:rPr lang="fr-FR" sz="1600" dirty="0"/>
              <a:t>Lance la conquête du sultanat des </a:t>
            </a:r>
            <a:r>
              <a:rPr lang="fr-FR" sz="1600" dirty="0" err="1"/>
              <a:t>Funj</a:t>
            </a:r>
            <a:endParaRPr lang="fr-FR" sz="1600" dirty="0"/>
          </a:p>
          <a:p>
            <a:endParaRPr lang="fr-FR" sz="1600" dirty="0"/>
          </a:p>
          <a:p>
            <a:r>
              <a:rPr lang="fr-FR" sz="1600" dirty="0"/>
              <a:t>*Les </a:t>
            </a:r>
            <a:r>
              <a:rPr lang="fr-FR" sz="1600" dirty="0" err="1"/>
              <a:t>Funj</a:t>
            </a:r>
            <a:r>
              <a:rPr lang="fr-FR" sz="1600" dirty="0"/>
              <a:t> ; Retour (bref !) au début du XVIe siècle…</a:t>
            </a:r>
          </a:p>
        </p:txBody>
      </p:sp>
      <p:pic>
        <p:nvPicPr>
          <p:cNvPr id="4" name="Picture 2" descr="C:\Users\Christophe\Pictures\My Scans\2016-03 (mars)\scan0014.jpg">
            <a:extLst>
              <a:ext uri="{FF2B5EF4-FFF2-40B4-BE49-F238E27FC236}">
                <a16:creationId xmlns:a16="http://schemas.microsoft.com/office/drawing/2014/main" id="{44BA1B04-A1AC-5D74-4C5F-02277FBA66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4" t="8308" r="3136" b="17541"/>
          <a:stretch>
            <a:fillRect/>
          </a:stretch>
        </p:blipFill>
        <p:spPr bwMode="auto">
          <a:xfrm>
            <a:off x="8503920" y="90479"/>
            <a:ext cx="3606800" cy="667704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Christophe\Pictures\My Scans\2016-03 (mars)\scan0014.jpg">
            <a:extLst>
              <a:ext uri="{FF2B5EF4-FFF2-40B4-BE49-F238E27FC236}">
                <a16:creationId xmlns:a16="http://schemas.microsoft.com/office/drawing/2014/main" id="{3828D338-7AE5-2806-D5BD-B36B232AEF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" t="88133" r="26831" b="1321"/>
          <a:stretch>
            <a:fillRect/>
          </a:stretch>
        </p:blipFill>
        <p:spPr bwMode="auto">
          <a:xfrm>
            <a:off x="10850880" y="5943600"/>
            <a:ext cx="1259840" cy="44783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6182EFD7-47AD-EE1D-E15D-00B04735221F}"/>
              </a:ext>
            </a:extLst>
          </p:cNvPr>
          <p:cNvCxnSpPr>
            <a:cxnSpLocks/>
            <a:stCxn id="11" idx="4"/>
          </p:cNvCxnSpPr>
          <p:nvPr/>
        </p:nvCxnSpPr>
        <p:spPr>
          <a:xfrm flipH="1">
            <a:off x="10132432" y="1803888"/>
            <a:ext cx="326326" cy="421152"/>
          </a:xfrm>
          <a:prstGeom prst="straightConnector1">
            <a:avLst/>
          </a:prstGeom>
          <a:ln w="762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A460171D-B546-0FF3-12BE-16A718F5495B}"/>
              </a:ext>
            </a:extLst>
          </p:cNvPr>
          <p:cNvSpPr/>
          <p:nvPr/>
        </p:nvSpPr>
        <p:spPr>
          <a:xfrm>
            <a:off x="9972283" y="52908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818E31E8-C1C7-B99F-7F3A-187DD0BF85AC}"/>
              </a:ext>
            </a:extLst>
          </p:cNvPr>
          <p:cNvSpPr/>
          <p:nvPr/>
        </p:nvSpPr>
        <p:spPr>
          <a:xfrm>
            <a:off x="10378683" y="1646685"/>
            <a:ext cx="160149" cy="15720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2783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8309" y="113827"/>
            <a:ext cx="7653611" cy="526297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dirty="0"/>
              <a:t>*Le sultanat des </a:t>
            </a:r>
            <a:r>
              <a:rPr lang="fr-FR" sz="1600" dirty="0" err="1"/>
              <a:t>Funj</a:t>
            </a:r>
            <a:r>
              <a:rPr lang="fr-FR" sz="1600" dirty="0"/>
              <a:t> ; Au XVIe siècle, deux processus…</a:t>
            </a:r>
          </a:p>
          <a:p>
            <a:endParaRPr lang="fr-FR" sz="1600" dirty="0"/>
          </a:p>
          <a:p>
            <a:r>
              <a:rPr lang="fr-FR" sz="1600" dirty="0"/>
              <a:t>1) 1504 : Les </a:t>
            </a:r>
            <a:r>
              <a:rPr lang="fr-FR" sz="1600" dirty="0" err="1"/>
              <a:t>Funj</a:t>
            </a:r>
            <a:r>
              <a:rPr lang="fr-FR" sz="1600" dirty="0"/>
              <a:t>, population venue d’Ethiopie et ayant descendu le Nil Bleu</a:t>
            </a:r>
          </a:p>
          <a:p>
            <a:r>
              <a:rPr lang="fr-FR" sz="1600" dirty="0"/>
              <a:t>S’affrontent à la tribu arabe des </a:t>
            </a:r>
            <a:r>
              <a:rPr lang="fr-FR" sz="1600" dirty="0" err="1"/>
              <a:t>Abdallabi</a:t>
            </a:r>
            <a:r>
              <a:rPr lang="fr-FR" sz="1600" dirty="0"/>
              <a:t>, venus d’Egypte</a:t>
            </a:r>
          </a:p>
          <a:p>
            <a:r>
              <a:rPr lang="fr-FR" sz="1600" dirty="0"/>
              <a:t>* </a:t>
            </a:r>
            <a:r>
              <a:rPr lang="fr-FR" sz="1600" dirty="0" err="1"/>
              <a:t>Abdallabi</a:t>
            </a:r>
            <a:r>
              <a:rPr lang="fr-FR" sz="1600" dirty="0"/>
              <a:t> qui vaincus deviennent leurs vassaux</a:t>
            </a:r>
          </a:p>
          <a:p>
            <a:endParaRPr lang="fr-FR" sz="1600" dirty="0"/>
          </a:p>
          <a:p>
            <a:r>
              <a:rPr lang="fr-FR" sz="1600" dirty="0"/>
              <a:t>*Au XVIe siècle, ensemble, les </a:t>
            </a:r>
            <a:r>
              <a:rPr lang="fr-FR" sz="1600" dirty="0" err="1"/>
              <a:t>Funj</a:t>
            </a:r>
            <a:r>
              <a:rPr lang="fr-FR" sz="1600" dirty="0"/>
              <a:t> et les </a:t>
            </a:r>
            <a:r>
              <a:rPr lang="fr-FR" sz="1600" dirty="0" err="1"/>
              <a:t>Abdallabi</a:t>
            </a:r>
            <a:r>
              <a:rPr lang="fr-FR" sz="1600" dirty="0"/>
              <a:t> conquièrent</a:t>
            </a:r>
          </a:p>
          <a:p>
            <a:r>
              <a:rPr lang="fr-FR" sz="1600" dirty="0"/>
              <a:t>Le royaume d’Alodia, dernier royaume chrétien de Nubie</a:t>
            </a:r>
          </a:p>
          <a:p>
            <a:endParaRPr lang="fr-FR" sz="1600" dirty="0"/>
          </a:p>
          <a:p>
            <a:r>
              <a:rPr lang="fr-FR" sz="1600" dirty="0"/>
              <a:t>*Les </a:t>
            </a:r>
            <a:r>
              <a:rPr lang="fr-FR" sz="1600" dirty="0" err="1"/>
              <a:t>Funj</a:t>
            </a:r>
            <a:r>
              <a:rPr lang="fr-FR" sz="1600" dirty="0"/>
              <a:t> se convertissent à l’Islam</a:t>
            </a:r>
          </a:p>
          <a:p>
            <a:r>
              <a:rPr lang="fr-FR" sz="1600" dirty="0"/>
              <a:t>Suzerains d’un territoire s’étendant du piémont éthiopien à la 3</a:t>
            </a:r>
            <a:r>
              <a:rPr lang="fr-FR" sz="1600" baseline="30000" dirty="0"/>
              <a:t>ème</a:t>
            </a:r>
            <a:r>
              <a:rPr lang="fr-FR" sz="1600" dirty="0"/>
              <a:t> cataracte </a:t>
            </a:r>
          </a:p>
          <a:p>
            <a:r>
              <a:rPr lang="fr-FR" sz="1600" dirty="0"/>
              <a:t>Mais leur autorité directe ne s’exerce en réalité que dans le sud, autour de Sennar</a:t>
            </a:r>
          </a:p>
          <a:p>
            <a:endParaRPr lang="fr-FR" sz="1600" dirty="0"/>
          </a:p>
          <a:p>
            <a:r>
              <a:rPr lang="fr-FR" sz="1600" dirty="0"/>
              <a:t>*Les </a:t>
            </a:r>
            <a:r>
              <a:rPr lang="fr-FR" sz="1600" dirty="0" err="1"/>
              <a:t>Abdallabi</a:t>
            </a:r>
            <a:r>
              <a:rPr lang="fr-FR" sz="1600" dirty="0"/>
              <a:t> autonomes s’établissent plus au nord, à </a:t>
            </a:r>
            <a:r>
              <a:rPr lang="fr-FR" sz="1600" dirty="0" err="1"/>
              <a:t>Qerri</a:t>
            </a:r>
            <a:r>
              <a:rPr lang="fr-FR" sz="1600" dirty="0"/>
              <a:t> ; </a:t>
            </a:r>
            <a:r>
              <a:rPr lang="fr-FR" sz="1600" b="1" dirty="0"/>
              <a:t>Et dans le même temps…</a:t>
            </a:r>
          </a:p>
          <a:p>
            <a:endParaRPr lang="fr-FR" sz="1600" dirty="0"/>
          </a:p>
          <a:p>
            <a:r>
              <a:rPr lang="fr-FR" sz="1600" dirty="0"/>
              <a:t>2) 1550 : Plus au nord…</a:t>
            </a:r>
          </a:p>
          <a:p>
            <a:r>
              <a:rPr lang="fr-FR" sz="1600" dirty="0"/>
              <a:t>Les Ottomans ayant conquis l’Egypte en 1517</a:t>
            </a:r>
          </a:p>
          <a:p>
            <a:r>
              <a:rPr lang="fr-FR" sz="1600" dirty="0"/>
              <a:t>Soumettent le </a:t>
            </a:r>
            <a:r>
              <a:rPr lang="fr-FR" sz="1600" dirty="0" err="1"/>
              <a:t>Berberistan</a:t>
            </a:r>
            <a:r>
              <a:rPr lang="fr-FR" sz="1600" dirty="0"/>
              <a:t>, entre la 1</a:t>
            </a:r>
            <a:r>
              <a:rPr lang="fr-FR" sz="1600" baseline="30000" dirty="0"/>
              <a:t>ère</a:t>
            </a:r>
            <a:r>
              <a:rPr lang="fr-FR" sz="1600" dirty="0"/>
              <a:t> et la 3</a:t>
            </a:r>
            <a:r>
              <a:rPr lang="fr-FR" sz="1600" baseline="30000" dirty="0"/>
              <a:t>ème</a:t>
            </a:r>
            <a:r>
              <a:rPr lang="fr-FR" sz="1600" dirty="0"/>
              <a:t> cataracte</a:t>
            </a:r>
          </a:p>
          <a:p>
            <a:r>
              <a:rPr lang="fr-FR" sz="1600" dirty="0"/>
              <a:t>Et sur la côte ouest de la mer Rouge, ils s’emparent les ports de </a:t>
            </a:r>
            <a:r>
              <a:rPr lang="fr-FR" sz="1600" dirty="0" err="1"/>
              <a:t>Souakin</a:t>
            </a:r>
            <a:r>
              <a:rPr lang="fr-FR" sz="1600" dirty="0"/>
              <a:t> et Massaoua</a:t>
            </a:r>
          </a:p>
          <a:p>
            <a:endParaRPr lang="fr-FR" sz="1600" dirty="0"/>
          </a:p>
          <a:p>
            <a:r>
              <a:rPr lang="fr-FR" sz="1600" dirty="0"/>
              <a:t>NB : 1603 : Naissance du puissant sultanat esclavagiste du Darfour</a:t>
            </a:r>
          </a:p>
        </p:txBody>
      </p:sp>
      <p:pic>
        <p:nvPicPr>
          <p:cNvPr id="1027" name="Picture 3" descr="C:\Users\Christophe\Pictures\My Scans\2016-03 (mars)\scan00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3680" y="113827"/>
            <a:ext cx="4250011" cy="663034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ACDAF466-7D24-AB11-B688-F021F0A90F1E}"/>
              </a:ext>
            </a:extLst>
          </p:cNvPr>
          <p:cNvCxnSpPr>
            <a:cxnSpLocks/>
          </p:cNvCxnSpPr>
          <p:nvPr/>
        </p:nvCxnSpPr>
        <p:spPr>
          <a:xfrm flipH="1" flipV="1">
            <a:off x="10189053" y="5678606"/>
            <a:ext cx="461539" cy="803474"/>
          </a:xfrm>
          <a:prstGeom prst="straightConnector1">
            <a:avLst/>
          </a:prstGeom>
          <a:ln w="762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e 5">
            <a:extLst>
              <a:ext uri="{FF2B5EF4-FFF2-40B4-BE49-F238E27FC236}">
                <a16:creationId xmlns:a16="http://schemas.microsoft.com/office/drawing/2014/main" id="{5B209C67-3993-6BAA-BC46-D4C1FB4D8EBD}"/>
              </a:ext>
            </a:extLst>
          </p:cNvPr>
          <p:cNvSpPr/>
          <p:nvPr/>
        </p:nvSpPr>
        <p:spPr>
          <a:xfrm>
            <a:off x="9812493" y="495884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2A849FDB-95B0-8064-8362-1069D0319071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9497533" y="3545840"/>
            <a:ext cx="395035" cy="1413005"/>
          </a:xfrm>
          <a:prstGeom prst="straightConnector1">
            <a:avLst/>
          </a:prstGeom>
          <a:ln w="76200">
            <a:solidFill>
              <a:srgbClr val="B88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C62A0F09-DDE0-B6BE-BC9B-6A16080BFF60}"/>
              </a:ext>
            </a:extLst>
          </p:cNvPr>
          <p:cNvSpPr/>
          <p:nvPr/>
        </p:nvSpPr>
        <p:spPr>
          <a:xfrm>
            <a:off x="9497533" y="3191005"/>
            <a:ext cx="160149" cy="15720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8A7A3CAF-7C91-FBAD-573B-E960AD34C61F}"/>
              </a:ext>
            </a:extLst>
          </p:cNvPr>
          <p:cNvCxnSpPr>
            <a:cxnSpLocks/>
          </p:cNvCxnSpPr>
          <p:nvPr/>
        </p:nvCxnSpPr>
        <p:spPr>
          <a:xfrm flipH="1">
            <a:off x="9657682" y="2868427"/>
            <a:ext cx="154811" cy="322578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C4BC0691-E4D5-DA8E-2C9A-1C59E1C7DDD0}"/>
              </a:ext>
            </a:extLst>
          </p:cNvPr>
          <p:cNvCxnSpPr>
            <a:cxnSpLocks/>
          </p:cNvCxnSpPr>
          <p:nvPr/>
        </p:nvCxnSpPr>
        <p:spPr>
          <a:xfrm>
            <a:off x="9310678" y="1448288"/>
            <a:ext cx="501815" cy="1420139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0D063591-B709-3DF8-643C-513343AD6280}"/>
              </a:ext>
            </a:extLst>
          </p:cNvPr>
          <p:cNvCxnSpPr>
            <a:cxnSpLocks/>
          </p:cNvCxnSpPr>
          <p:nvPr/>
        </p:nvCxnSpPr>
        <p:spPr>
          <a:xfrm flipH="1">
            <a:off x="9390752" y="1291085"/>
            <a:ext cx="661605" cy="78602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DE32EE04-218F-D2AD-2C0A-A279D1B7894B}"/>
              </a:ext>
            </a:extLst>
          </p:cNvPr>
          <p:cNvCxnSpPr>
            <a:cxnSpLocks/>
          </p:cNvCxnSpPr>
          <p:nvPr/>
        </p:nvCxnSpPr>
        <p:spPr>
          <a:xfrm flipH="1">
            <a:off x="10012499" y="541715"/>
            <a:ext cx="279581" cy="749370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C51C3EB0-923E-891D-731F-94CF19A2EF41}"/>
              </a:ext>
            </a:extLst>
          </p:cNvPr>
          <p:cNvCxnSpPr>
            <a:cxnSpLocks/>
          </p:cNvCxnSpPr>
          <p:nvPr/>
        </p:nvCxnSpPr>
        <p:spPr>
          <a:xfrm>
            <a:off x="9812493" y="2790840"/>
            <a:ext cx="1123331" cy="1294057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lipse 34">
            <a:extLst>
              <a:ext uri="{FF2B5EF4-FFF2-40B4-BE49-F238E27FC236}">
                <a16:creationId xmlns:a16="http://schemas.microsoft.com/office/drawing/2014/main" id="{9C7BD35E-7A75-8674-8E56-76D5511A5DCF}"/>
              </a:ext>
            </a:extLst>
          </p:cNvPr>
          <p:cNvSpPr/>
          <p:nvPr/>
        </p:nvSpPr>
        <p:spPr>
          <a:xfrm>
            <a:off x="11458413" y="4958845"/>
            <a:ext cx="160149" cy="15720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D81FA9A6-9249-B11C-0EC3-083EA116861D}"/>
              </a:ext>
            </a:extLst>
          </p:cNvPr>
          <p:cNvCxnSpPr>
            <a:cxnSpLocks/>
            <a:endCxn id="35" idx="0"/>
          </p:cNvCxnSpPr>
          <p:nvPr/>
        </p:nvCxnSpPr>
        <p:spPr>
          <a:xfrm>
            <a:off x="11049067" y="4196056"/>
            <a:ext cx="489421" cy="762789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Ellipse 39">
            <a:extLst>
              <a:ext uri="{FF2B5EF4-FFF2-40B4-BE49-F238E27FC236}">
                <a16:creationId xmlns:a16="http://schemas.microsoft.com/office/drawing/2014/main" id="{ACBF00C2-BF58-4FB0-52AF-6A7E3F2485DC}"/>
              </a:ext>
            </a:extLst>
          </p:cNvPr>
          <p:cNvSpPr/>
          <p:nvPr/>
        </p:nvSpPr>
        <p:spPr>
          <a:xfrm>
            <a:off x="10912371" y="4061875"/>
            <a:ext cx="160149" cy="15720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E98B26D5-1048-88A2-A4DA-324A3656F579}"/>
              </a:ext>
            </a:extLst>
          </p:cNvPr>
          <p:cNvSpPr/>
          <p:nvPr/>
        </p:nvSpPr>
        <p:spPr>
          <a:xfrm>
            <a:off x="9760831" y="2789825"/>
            <a:ext cx="160149" cy="15720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725E8CE1-6305-54A1-A299-C1B9D2DADF35}"/>
              </a:ext>
            </a:extLst>
          </p:cNvPr>
          <p:cNvSpPr/>
          <p:nvPr/>
        </p:nvSpPr>
        <p:spPr>
          <a:xfrm>
            <a:off x="9157142" y="1242887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23830CF4-25B3-254D-5CE2-E6ABBD9350A7}"/>
              </a:ext>
            </a:extLst>
          </p:cNvPr>
          <p:cNvSpPr/>
          <p:nvPr/>
        </p:nvSpPr>
        <p:spPr>
          <a:xfrm>
            <a:off x="9972643" y="5544425"/>
            <a:ext cx="239864" cy="236615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F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8EBB6CFA-3222-7322-A2A5-D77D454DAD69}"/>
              </a:ext>
            </a:extLst>
          </p:cNvPr>
          <p:cNvSpPr/>
          <p:nvPr/>
        </p:nvSpPr>
        <p:spPr>
          <a:xfrm>
            <a:off x="7997274" y="5403868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FE487CB-3AC7-E831-8BC6-E4E713B9E27A}"/>
              </a:ext>
            </a:extLst>
          </p:cNvPr>
          <p:cNvSpPr/>
          <p:nvPr/>
        </p:nvSpPr>
        <p:spPr>
          <a:xfrm>
            <a:off x="9812493" y="4439732"/>
            <a:ext cx="751445" cy="615144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FB2B49D-3699-63DB-D3E5-F850FE7D0162}"/>
              </a:ext>
            </a:extLst>
          </p:cNvPr>
          <p:cNvSpPr/>
          <p:nvPr/>
        </p:nvSpPr>
        <p:spPr>
          <a:xfrm>
            <a:off x="5562482" y="1635759"/>
            <a:ext cx="468441" cy="444089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0482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91718-430A-101F-DE46-C30FC579A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FE4CC9-C787-7DE0-0F81-FF5C65279950}"/>
              </a:ext>
            </a:extLst>
          </p:cNvPr>
          <p:cNvSpPr/>
          <p:nvPr/>
        </p:nvSpPr>
        <p:spPr>
          <a:xfrm>
            <a:off x="88309" y="113827"/>
            <a:ext cx="7653611" cy="37856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dirty="0"/>
              <a:t>*1700 : Dans le sultanat des </a:t>
            </a:r>
            <a:r>
              <a:rPr lang="fr-FR" sz="1600" dirty="0" err="1"/>
              <a:t>Funj</a:t>
            </a:r>
            <a:r>
              <a:rPr lang="fr-FR" sz="1600" dirty="0"/>
              <a:t>, révoltes internes…</a:t>
            </a:r>
          </a:p>
          <a:p>
            <a:endParaRPr lang="fr-FR" sz="1600" dirty="0"/>
          </a:p>
          <a:p>
            <a:r>
              <a:rPr lang="fr-FR" sz="1600" dirty="0"/>
              <a:t>*1747 : Le sultan Badi IV est déposé ; Et l’essentiel du pouvoir</a:t>
            </a:r>
          </a:p>
          <a:p>
            <a:r>
              <a:rPr lang="fr-FR" sz="1600" dirty="0"/>
              <a:t>Passe aux mains d’un clan, les Hamaj, qui deviennent régents </a:t>
            </a:r>
          </a:p>
          <a:p>
            <a:endParaRPr lang="fr-FR" sz="1600" dirty="0"/>
          </a:p>
          <a:p>
            <a:r>
              <a:rPr lang="fr-FR" sz="1600" dirty="0"/>
              <a:t>*1800 : Le sultanat des </a:t>
            </a:r>
            <a:r>
              <a:rPr lang="fr-FR" sz="1600" dirty="0" err="1"/>
              <a:t>Funj</a:t>
            </a:r>
            <a:r>
              <a:rPr lang="fr-FR" sz="1600" dirty="0"/>
              <a:t> n’est plus que l’ombre de lui-même</a:t>
            </a:r>
          </a:p>
          <a:p>
            <a:r>
              <a:rPr lang="fr-FR" sz="1600" dirty="0"/>
              <a:t>*Les </a:t>
            </a:r>
            <a:r>
              <a:rPr lang="fr-FR" sz="1600" dirty="0" err="1"/>
              <a:t>Abdallabi</a:t>
            </a:r>
            <a:r>
              <a:rPr lang="fr-FR" sz="1600" dirty="0"/>
              <a:t> de </a:t>
            </a:r>
            <a:r>
              <a:rPr lang="fr-FR" sz="1600" dirty="0" err="1"/>
              <a:t>Qerri</a:t>
            </a:r>
            <a:r>
              <a:rPr lang="fr-FR" sz="1600" dirty="0"/>
              <a:t> sont indépendants ; Tous comme les autres tribus…</a:t>
            </a:r>
          </a:p>
          <a:p>
            <a:r>
              <a:rPr lang="fr-FR" sz="1600" dirty="0"/>
              <a:t>*Les </a:t>
            </a:r>
            <a:r>
              <a:rPr lang="fr-FR" sz="1600" dirty="0" err="1"/>
              <a:t>Jaaliyyin</a:t>
            </a:r>
            <a:r>
              <a:rPr lang="fr-FR" sz="1600" dirty="0"/>
              <a:t>, les </a:t>
            </a:r>
            <a:r>
              <a:rPr lang="fr-FR" sz="1600" dirty="0" err="1"/>
              <a:t>Mirafab</a:t>
            </a:r>
            <a:endParaRPr lang="fr-FR" sz="1600" dirty="0"/>
          </a:p>
          <a:p>
            <a:r>
              <a:rPr lang="fr-FR" sz="1600" dirty="0"/>
              <a:t>*Et les </a:t>
            </a:r>
            <a:r>
              <a:rPr lang="fr-FR" sz="1600" dirty="0" err="1"/>
              <a:t>Shayqiyya</a:t>
            </a:r>
            <a:r>
              <a:rPr lang="fr-FR" sz="1600" dirty="0"/>
              <a:t> établis au nord, à Dongola</a:t>
            </a:r>
          </a:p>
          <a:p>
            <a:endParaRPr lang="fr-FR" sz="1600" dirty="0"/>
          </a:p>
          <a:p>
            <a:r>
              <a:rPr lang="fr-FR" sz="1600" dirty="0"/>
              <a:t>*Les </a:t>
            </a:r>
            <a:r>
              <a:rPr lang="fr-FR" sz="1600" dirty="0" err="1"/>
              <a:t>Shayqiyya</a:t>
            </a:r>
            <a:r>
              <a:rPr lang="fr-FR" sz="1600" dirty="0"/>
              <a:t> chassent les </a:t>
            </a:r>
            <a:r>
              <a:rPr lang="fr-FR" sz="1600" dirty="0" err="1"/>
              <a:t>Danaqla</a:t>
            </a:r>
            <a:r>
              <a:rPr lang="fr-FR" sz="1600" dirty="0"/>
              <a:t> qui s’établissent</a:t>
            </a:r>
          </a:p>
          <a:p>
            <a:r>
              <a:rPr lang="fr-FR" sz="1600" dirty="0"/>
              <a:t>Au sultanat du Darfour et au Kordofan ; NB : Conquis par le Darfour en 1780</a:t>
            </a:r>
          </a:p>
          <a:p>
            <a:r>
              <a:rPr lang="fr-FR" sz="1600" dirty="0"/>
              <a:t>Et y deviennent des commerçants sous le nom de </a:t>
            </a:r>
            <a:r>
              <a:rPr lang="fr-FR" sz="1600" i="1" dirty="0" err="1"/>
              <a:t>jallaba</a:t>
            </a:r>
            <a:r>
              <a:rPr lang="fr-FR" sz="1600" dirty="0"/>
              <a:t>…</a:t>
            </a:r>
          </a:p>
          <a:p>
            <a:endParaRPr lang="fr-FR" sz="1600" dirty="0"/>
          </a:p>
          <a:p>
            <a:r>
              <a:rPr lang="fr-FR" sz="1600" dirty="0"/>
              <a:t>*Retour en 1820…</a:t>
            </a:r>
          </a:p>
        </p:txBody>
      </p:sp>
      <p:pic>
        <p:nvPicPr>
          <p:cNvPr id="2" name="Picture 3" descr="C:\Users\Christophe\Pictures\My Scans\2016-03 (mars)\scan0006.jpg">
            <a:extLst>
              <a:ext uri="{FF2B5EF4-FFF2-40B4-BE49-F238E27FC236}">
                <a16:creationId xmlns:a16="http://schemas.microsoft.com/office/drawing/2014/main" id="{62D5942B-FECF-31DF-13A2-747D0EA87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3680" y="113827"/>
            <a:ext cx="4250011" cy="663034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9F32E107-D2CC-E22F-5377-7FDA80C6D6AA}"/>
              </a:ext>
            </a:extLst>
          </p:cNvPr>
          <p:cNvSpPr/>
          <p:nvPr/>
        </p:nvSpPr>
        <p:spPr>
          <a:xfrm>
            <a:off x="9972643" y="5544425"/>
            <a:ext cx="239864" cy="236615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F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BD432D0-9602-F330-2498-043D228BB8EE}"/>
              </a:ext>
            </a:extLst>
          </p:cNvPr>
          <p:cNvSpPr/>
          <p:nvPr/>
        </p:nvSpPr>
        <p:spPr>
          <a:xfrm>
            <a:off x="9812493" y="495884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A2EE99C-3C52-1CA9-F26B-193350C6ED2C}"/>
              </a:ext>
            </a:extLst>
          </p:cNvPr>
          <p:cNvSpPr/>
          <p:nvPr/>
        </p:nvSpPr>
        <p:spPr>
          <a:xfrm>
            <a:off x="9497533" y="3191005"/>
            <a:ext cx="160149" cy="15720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A971EF7-F53A-8CED-766D-AA395DD4BA65}"/>
              </a:ext>
            </a:extLst>
          </p:cNvPr>
          <p:cNvCxnSpPr>
            <a:cxnSpLocks/>
          </p:cNvCxnSpPr>
          <p:nvPr/>
        </p:nvCxnSpPr>
        <p:spPr>
          <a:xfrm flipH="1">
            <a:off x="9657682" y="2868427"/>
            <a:ext cx="154811" cy="322578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lipse 14">
            <a:extLst>
              <a:ext uri="{FF2B5EF4-FFF2-40B4-BE49-F238E27FC236}">
                <a16:creationId xmlns:a16="http://schemas.microsoft.com/office/drawing/2014/main" id="{EDBD18A1-F398-986C-CCEA-21D28B2E3740}"/>
              </a:ext>
            </a:extLst>
          </p:cNvPr>
          <p:cNvSpPr/>
          <p:nvPr/>
        </p:nvSpPr>
        <p:spPr>
          <a:xfrm>
            <a:off x="11458413" y="4958845"/>
            <a:ext cx="160149" cy="15720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7A1D0D3-DD80-25A6-8FDF-034096B79243}"/>
              </a:ext>
            </a:extLst>
          </p:cNvPr>
          <p:cNvSpPr/>
          <p:nvPr/>
        </p:nvSpPr>
        <p:spPr>
          <a:xfrm>
            <a:off x="10912371" y="4061875"/>
            <a:ext cx="160149" cy="15720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A916B70F-9D74-E977-07CD-977588450DF8}"/>
              </a:ext>
            </a:extLst>
          </p:cNvPr>
          <p:cNvSpPr/>
          <p:nvPr/>
        </p:nvSpPr>
        <p:spPr>
          <a:xfrm>
            <a:off x="9390752" y="433908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8727C85A-0D4B-843F-CB3B-55B8890C29F7}"/>
              </a:ext>
            </a:extLst>
          </p:cNvPr>
          <p:cNvSpPr/>
          <p:nvPr/>
        </p:nvSpPr>
        <p:spPr>
          <a:xfrm>
            <a:off x="9760831" y="2789825"/>
            <a:ext cx="160149" cy="15720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CD122C60-2C89-8E0F-64F9-55295CD3AEAC}"/>
              </a:ext>
            </a:extLst>
          </p:cNvPr>
          <p:cNvSpPr/>
          <p:nvPr/>
        </p:nvSpPr>
        <p:spPr>
          <a:xfrm>
            <a:off x="9157142" y="1242887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</a:t>
            </a:r>
          </a:p>
        </p:txBody>
      </p:sp>
      <p:pic>
        <p:nvPicPr>
          <p:cNvPr id="1026" name="Picture 2" descr="Description de cette image, également commentée ci-après">
            <a:extLst>
              <a:ext uri="{FF2B5EF4-FFF2-40B4-BE49-F238E27FC236}">
                <a16:creationId xmlns:a16="http://schemas.microsoft.com/office/drawing/2014/main" id="{F83AE2A5-1078-91BD-A11D-C32EA9D36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088" y="3994347"/>
            <a:ext cx="4141305" cy="274982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DE4B7428-1EF5-D921-C01C-7B5555C32359}"/>
              </a:ext>
            </a:extLst>
          </p:cNvPr>
          <p:cNvSpPr/>
          <p:nvPr/>
        </p:nvSpPr>
        <p:spPr>
          <a:xfrm>
            <a:off x="4827708" y="5307809"/>
            <a:ext cx="239864" cy="236615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F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B248B88-5F08-6F09-F191-A4AEA362E70C}"/>
              </a:ext>
            </a:extLst>
          </p:cNvPr>
          <p:cNvSpPr/>
          <p:nvPr/>
        </p:nvSpPr>
        <p:spPr>
          <a:xfrm>
            <a:off x="7997274" y="5403868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41B1722-A25D-56BC-5C90-B81D3F1F199C}"/>
              </a:ext>
            </a:extLst>
          </p:cNvPr>
          <p:cNvSpPr/>
          <p:nvPr/>
        </p:nvSpPr>
        <p:spPr>
          <a:xfrm>
            <a:off x="3561088" y="5528460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082361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7881B-C356-2D6C-F7A9-CC60A3C3C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013704E-C3D1-673B-B222-96EC5DD5B5A5}"/>
              </a:ext>
            </a:extLst>
          </p:cNvPr>
          <p:cNvSpPr/>
          <p:nvPr/>
        </p:nvSpPr>
        <p:spPr>
          <a:xfrm>
            <a:off x="81280" y="90479"/>
            <a:ext cx="7614920" cy="47705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1820-1823 : Sous Mehmet Ali, conquête du Nil et du Soudan oriental en amont d’Assouan et de la 1</a:t>
            </a:r>
            <a:r>
              <a:rPr lang="fr-FR" sz="1600" b="1" baseline="30000" dirty="0"/>
              <a:t>ère</a:t>
            </a:r>
            <a:r>
              <a:rPr lang="fr-FR" sz="1600" b="1" dirty="0"/>
              <a:t> cataracte : </a:t>
            </a:r>
            <a:r>
              <a:rPr lang="fr-FR" sz="1600" b="1" dirty="0" err="1"/>
              <a:t>Berberistan</a:t>
            </a:r>
            <a:r>
              <a:rPr lang="fr-FR" sz="1600" b="1" dirty="0"/>
              <a:t> ; Dongola et </a:t>
            </a:r>
            <a:r>
              <a:rPr lang="fr-FR" sz="1600" b="1" dirty="0" err="1"/>
              <a:t>Qerri</a:t>
            </a:r>
            <a:r>
              <a:rPr lang="fr-FR" sz="1600" b="1" dirty="0"/>
              <a:t> des Arabes </a:t>
            </a:r>
            <a:r>
              <a:rPr lang="fr-FR" sz="1600" b="1" dirty="0" err="1"/>
              <a:t>Shayqiyya</a:t>
            </a:r>
            <a:r>
              <a:rPr lang="fr-FR" sz="1600" b="1" dirty="0"/>
              <a:t> et </a:t>
            </a:r>
            <a:r>
              <a:rPr lang="fr-FR" sz="1600" b="1" dirty="0" err="1"/>
              <a:t>Abdallabi</a:t>
            </a:r>
            <a:r>
              <a:rPr lang="fr-FR" sz="1600" b="1" dirty="0"/>
              <a:t> ; Sennar et sultanat des </a:t>
            </a:r>
            <a:r>
              <a:rPr lang="fr-FR" sz="1600" b="1" dirty="0" err="1"/>
              <a:t>Funj</a:t>
            </a:r>
            <a:r>
              <a:rPr lang="fr-FR" sz="1600" b="1" dirty="0"/>
              <a:t> ; Fondation de Khartoum</a:t>
            </a:r>
          </a:p>
          <a:p>
            <a:endParaRPr lang="fr-FR" sz="1600" dirty="0"/>
          </a:p>
          <a:p>
            <a:r>
              <a:rPr lang="fr-FR" sz="1500" dirty="0"/>
              <a:t>*1820 : </a:t>
            </a:r>
            <a:r>
              <a:rPr lang="fr-FR" sz="1500" u="sng" dirty="0"/>
              <a:t>Mehmet Ali</a:t>
            </a:r>
            <a:r>
              <a:rPr lang="fr-FR" sz="1500" dirty="0"/>
              <a:t>, pacha d’Egypte, entreprend de conquérir</a:t>
            </a:r>
          </a:p>
          <a:p>
            <a:r>
              <a:rPr lang="fr-FR" sz="1500" dirty="0"/>
              <a:t>Le </a:t>
            </a:r>
            <a:r>
              <a:rPr lang="fr-FR" sz="1500" i="1" dirty="0"/>
              <a:t>Soudan</a:t>
            </a:r>
            <a:r>
              <a:rPr lang="fr-FR" sz="1500" dirty="0"/>
              <a:t> oriental, le sultanat des </a:t>
            </a:r>
            <a:r>
              <a:rPr lang="fr-FR" sz="1500" dirty="0" err="1"/>
              <a:t>Funj</a:t>
            </a:r>
            <a:r>
              <a:rPr lang="fr-FR" sz="1500" dirty="0"/>
              <a:t> ; Objectif…</a:t>
            </a:r>
          </a:p>
          <a:p>
            <a:r>
              <a:rPr lang="fr-FR" sz="1500" dirty="0"/>
              <a:t>Se procurer de l’or et des esclaves pour compléter sa future armée de conscrits (1823)</a:t>
            </a:r>
          </a:p>
          <a:p>
            <a:endParaRPr lang="fr-FR" sz="1500" dirty="0"/>
          </a:p>
          <a:p>
            <a:r>
              <a:rPr lang="fr-FR" sz="1500" dirty="0"/>
              <a:t>*1820-21 : Parti d’Assouan, au nord de la 1</a:t>
            </a:r>
            <a:r>
              <a:rPr lang="fr-FR" sz="1500" baseline="30000" dirty="0"/>
              <a:t>ère</a:t>
            </a:r>
            <a:r>
              <a:rPr lang="fr-FR" sz="1500" dirty="0"/>
              <a:t> cataracte</a:t>
            </a:r>
          </a:p>
          <a:p>
            <a:r>
              <a:rPr lang="fr-FR" sz="1500" dirty="0"/>
              <a:t>Son 3</a:t>
            </a:r>
            <a:r>
              <a:rPr lang="fr-FR" sz="1500" baseline="30000" dirty="0"/>
              <a:t>ème</a:t>
            </a:r>
            <a:r>
              <a:rPr lang="fr-FR" sz="1500" dirty="0"/>
              <a:t> fils Ismail soumet les chefs du </a:t>
            </a:r>
            <a:r>
              <a:rPr lang="fr-FR" sz="1500" dirty="0" err="1"/>
              <a:t>Berberistan</a:t>
            </a:r>
            <a:endParaRPr lang="fr-FR" sz="1500" dirty="0"/>
          </a:p>
          <a:p>
            <a:r>
              <a:rPr lang="fr-FR" sz="1500" dirty="0"/>
              <a:t>Et au-delà de la 3</a:t>
            </a:r>
            <a:r>
              <a:rPr lang="fr-FR" sz="1500" baseline="30000" dirty="0"/>
              <a:t>ème</a:t>
            </a:r>
            <a:r>
              <a:rPr lang="fr-FR" sz="1500" dirty="0"/>
              <a:t> cataracte, il conquiert le </a:t>
            </a:r>
            <a:r>
              <a:rPr lang="fr-FR" sz="1500" dirty="0" err="1"/>
              <a:t>Funj</a:t>
            </a:r>
            <a:r>
              <a:rPr lang="fr-FR" sz="1500" dirty="0"/>
              <a:t> ; </a:t>
            </a:r>
            <a:r>
              <a:rPr lang="fr-FR" sz="1500" b="1" dirty="0"/>
              <a:t>En trois temps…</a:t>
            </a:r>
          </a:p>
          <a:p>
            <a:endParaRPr lang="fr-FR" sz="1500" dirty="0"/>
          </a:p>
          <a:p>
            <a:r>
              <a:rPr lang="fr-FR" sz="1500" dirty="0"/>
              <a:t>a) Au nord, les </a:t>
            </a:r>
            <a:r>
              <a:rPr lang="fr-FR" sz="1500" dirty="0" err="1"/>
              <a:t>Shayqiyya</a:t>
            </a:r>
            <a:r>
              <a:rPr lang="fr-FR" sz="1500" dirty="0"/>
              <a:t> de Dongola et les </a:t>
            </a:r>
            <a:r>
              <a:rPr lang="fr-FR" sz="1500" dirty="0" err="1"/>
              <a:t>Abdallabi</a:t>
            </a:r>
            <a:r>
              <a:rPr lang="fr-FR" sz="1500" dirty="0"/>
              <a:t> de </a:t>
            </a:r>
            <a:r>
              <a:rPr lang="fr-FR" sz="1500" dirty="0" err="1"/>
              <a:t>Qerri</a:t>
            </a:r>
            <a:r>
              <a:rPr lang="fr-FR" sz="1500" dirty="0"/>
              <a:t> sont vaincus et se soumettent</a:t>
            </a:r>
          </a:p>
          <a:p>
            <a:endParaRPr lang="fr-FR" sz="1500" dirty="0"/>
          </a:p>
          <a:p>
            <a:r>
              <a:rPr lang="fr-FR" sz="1500" dirty="0"/>
              <a:t>b) Au sud-ouest, les Egyptiens soumettent partiellement le Kordofan (</a:t>
            </a:r>
            <a:r>
              <a:rPr lang="fr-FR" sz="1500" dirty="0" err="1"/>
              <a:t>El-Obeid</a:t>
            </a:r>
            <a:r>
              <a:rPr lang="fr-FR" sz="1500" dirty="0"/>
              <a:t>)</a:t>
            </a:r>
          </a:p>
          <a:p>
            <a:r>
              <a:rPr lang="fr-FR" sz="1500" dirty="0"/>
              <a:t>Ils vainquent le Darfour, sans toutefois le conquérir</a:t>
            </a:r>
          </a:p>
          <a:p>
            <a:endParaRPr lang="fr-FR" sz="1500" dirty="0"/>
          </a:p>
          <a:p>
            <a:r>
              <a:rPr lang="fr-FR" sz="1500" dirty="0"/>
              <a:t>c) Au sud-est, ils atteignent Sennar sur le Nil Bleu</a:t>
            </a:r>
          </a:p>
          <a:p>
            <a:r>
              <a:rPr lang="fr-FR" sz="1500" dirty="0"/>
              <a:t>Le régent Hamaj s’enfuit en Ethiopie ; Tandis que le dernier sultan Badi V</a:t>
            </a:r>
          </a:p>
          <a:p>
            <a:r>
              <a:rPr lang="fr-FR" sz="1500" dirty="0"/>
              <a:t>Propose lui-même sa soumission et obtient une pension pour lui et sa famille…</a:t>
            </a:r>
          </a:p>
        </p:txBody>
      </p:sp>
      <p:pic>
        <p:nvPicPr>
          <p:cNvPr id="7" name="Picture 2" descr="C:\Users\Christophe\Pictures\My Scans\2016-03 (mars)\scan0014.jpg">
            <a:extLst>
              <a:ext uri="{FF2B5EF4-FFF2-40B4-BE49-F238E27FC236}">
                <a16:creationId xmlns:a16="http://schemas.microsoft.com/office/drawing/2014/main" id="{45E184A6-A1A9-FE06-1623-0EB9EA34BE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" t="88133" r="26831" b="1321"/>
          <a:stretch>
            <a:fillRect/>
          </a:stretch>
        </p:blipFill>
        <p:spPr bwMode="auto">
          <a:xfrm>
            <a:off x="10850880" y="5943600"/>
            <a:ext cx="1259840" cy="44783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 descr="C:\Users\Christophe\Pictures\My Scans\2016-03 (mars)\scan0006.jpg">
            <a:extLst>
              <a:ext uri="{FF2B5EF4-FFF2-40B4-BE49-F238E27FC236}">
                <a16:creationId xmlns:a16="http://schemas.microsoft.com/office/drawing/2014/main" id="{D37A0B9B-3B67-D0E8-46EA-E8362EFB4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3680" y="113827"/>
            <a:ext cx="4250011" cy="663034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75A09906-55D9-3504-D6BF-1652E8EC0D67}"/>
              </a:ext>
            </a:extLst>
          </p:cNvPr>
          <p:cNvCxnSpPr>
            <a:cxnSpLocks/>
          </p:cNvCxnSpPr>
          <p:nvPr/>
        </p:nvCxnSpPr>
        <p:spPr>
          <a:xfrm flipH="1">
            <a:off x="9657682" y="2868427"/>
            <a:ext cx="154811" cy="322578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lipse 10">
            <a:extLst>
              <a:ext uri="{FF2B5EF4-FFF2-40B4-BE49-F238E27FC236}">
                <a16:creationId xmlns:a16="http://schemas.microsoft.com/office/drawing/2014/main" id="{BDA4F791-A739-64D1-32F9-E6F23A501A1F}"/>
              </a:ext>
            </a:extLst>
          </p:cNvPr>
          <p:cNvSpPr/>
          <p:nvPr/>
        </p:nvSpPr>
        <p:spPr>
          <a:xfrm>
            <a:off x="11458413" y="4958845"/>
            <a:ext cx="160149" cy="15720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40D8570-4C0A-A198-62EC-678F830095D0}"/>
              </a:ext>
            </a:extLst>
          </p:cNvPr>
          <p:cNvSpPr/>
          <p:nvPr/>
        </p:nvSpPr>
        <p:spPr>
          <a:xfrm>
            <a:off x="10912371" y="4061875"/>
            <a:ext cx="160149" cy="15720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206915ED-E608-BF5E-44C1-0031BCE913CA}"/>
              </a:ext>
            </a:extLst>
          </p:cNvPr>
          <p:cNvSpPr/>
          <p:nvPr/>
        </p:nvSpPr>
        <p:spPr>
          <a:xfrm>
            <a:off x="9760831" y="2789825"/>
            <a:ext cx="160149" cy="15720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FEE2BB55-798A-115C-817F-126B4D012DD3}"/>
              </a:ext>
            </a:extLst>
          </p:cNvPr>
          <p:cNvCxnSpPr>
            <a:cxnSpLocks/>
          </p:cNvCxnSpPr>
          <p:nvPr/>
        </p:nvCxnSpPr>
        <p:spPr>
          <a:xfrm>
            <a:off x="9306560" y="3910973"/>
            <a:ext cx="107645" cy="451134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6519AF8C-C5FB-1352-A05A-ABF79D9863D6}"/>
              </a:ext>
            </a:extLst>
          </p:cNvPr>
          <p:cNvCxnSpPr>
            <a:cxnSpLocks/>
          </p:cNvCxnSpPr>
          <p:nvPr/>
        </p:nvCxnSpPr>
        <p:spPr>
          <a:xfrm flipH="1">
            <a:off x="9306560" y="3325186"/>
            <a:ext cx="214426" cy="597111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llipse 20">
            <a:extLst>
              <a:ext uri="{FF2B5EF4-FFF2-40B4-BE49-F238E27FC236}">
                <a16:creationId xmlns:a16="http://schemas.microsoft.com/office/drawing/2014/main" id="{560E6142-B8F0-F81F-C977-D23BEA68D88B}"/>
              </a:ext>
            </a:extLst>
          </p:cNvPr>
          <p:cNvSpPr/>
          <p:nvPr/>
        </p:nvSpPr>
        <p:spPr>
          <a:xfrm>
            <a:off x="9497533" y="3191005"/>
            <a:ext cx="160149" cy="15720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42EE4B72-B20E-DDA3-4510-FA0E0BD85599}"/>
              </a:ext>
            </a:extLst>
          </p:cNvPr>
          <p:cNvCxnSpPr>
            <a:cxnSpLocks/>
          </p:cNvCxnSpPr>
          <p:nvPr/>
        </p:nvCxnSpPr>
        <p:spPr>
          <a:xfrm flipH="1">
            <a:off x="9008364" y="4473266"/>
            <a:ext cx="405841" cy="711278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F0C85C5F-719F-3E4A-81E7-0E6EA41EE87E}"/>
              </a:ext>
            </a:extLst>
          </p:cNvPr>
          <p:cNvCxnSpPr>
            <a:cxnSpLocks/>
          </p:cNvCxnSpPr>
          <p:nvPr/>
        </p:nvCxnSpPr>
        <p:spPr>
          <a:xfrm flipH="1">
            <a:off x="8280400" y="5262880"/>
            <a:ext cx="711200" cy="281545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AA8AF849-0411-24D8-DDB0-97A6221E604B}"/>
              </a:ext>
            </a:extLst>
          </p:cNvPr>
          <p:cNvCxnSpPr>
            <a:cxnSpLocks/>
          </p:cNvCxnSpPr>
          <p:nvPr/>
        </p:nvCxnSpPr>
        <p:spPr>
          <a:xfrm>
            <a:off x="9527448" y="4473266"/>
            <a:ext cx="308498" cy="508601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E839733A-EA95-A5E9-9CB5-A7CCF85FE547}"/>
              </a:ext>
            </a:extLst>
          </p:cNvPr>
          <p:cNvCxnSpPr>
            <a:cxnSpLocks/>
          </p:cNvCxnSpPr>
          <p:nvPr/>
        </p:nvCxnSpPr>
        <p:spPr>
          <a:xfrm>
            <a:off x="9949189" y="5093026"/>
            <a:ext cx="143386" cy="451399"/>
          </a:xfrm>
          <a:prstGeom prst="straightConnector1">
            <a:avLst/>
          </a:prstGeom>
          <a:ln w="7620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lipse 35">
            <a:extLst>
              <a:ext uri="{FF2B5EF4-FFF2-40B4-BE49-F238E27FC236}">
                <a16:creationId xmlns:a16="http://schemas.microsoft.com/office/drawing/2014/main" id="{F49DDB85-AD1B-A833-B743-BE89A0FB8924}"/>
              </a:ext>
            </a:extLst>
          </p:cNvPr>
          <p:cNvSpPr/>
          <p:nvPr/>
        </p:nvSpPr>
        <p:spPr>
          <a:xfrm>
            <a:off x="9390752" y="433908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1FC893CC-E427-6A76-E372-FB0130F184EE}"/>
              </a:ext>
            </a:extLst>
          </p:cNvPr>
          <p:cNvSpPr/>
          <p:nvPr/>
        </p:nvSpPr>
        <p:spPr>
          <a:xfrm>
            <a:off x="9812493" y="495884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9620B0C4-10CC-F60D-2A0E-30FB2D145D83}"/>
              </a:ext>
            </a:extLst>
          </p:cNvPr>
          <p:cNvSpPr/>
          <p:nvPr/>
        </p:nvSpPr>
        <p:spPr>
          <a:xfrm>
            <a:off x="9157142" y="1242887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5EA509FF-880B-9F6A-C564-4342AE26992D}"/>
              </a:ext>
            </a:extLst>
          </p:cNvPr>
          <p:cNvSpPr/>
          <p:nvPr/>
        </p:nvSpPr>
        <p:spPr>
          <a:xfrm>
            <a:off x="7997274" y="5403868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FAA46747-821B-CED4-A303-EBDBB1391C53}"/>
              </a:ext>
            </a:extLst>
          </p:cNvPr>
          <p:cNvSpPr/>
          <p:nvPr/>
        </p:nvSpPr>
        <p:spPr>
          <a:xfrm>
            <a:off x="9972643" y="5544425"/>
            <a:ext cx="239864" cy="236615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F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48CB9299-6088-71FC-94C4-AA7856DF355D}"/>
              </a:ext>
            </a:extLst>
          </p:cNvPr>
          <p:cNvSpPr/>
          <p:nvPr/>
        </p:nvSpPr>
        <p:spPr>
          <a:xfrm>
            <a:off x="8871668" y="5161522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650DF12-9FE2-9DC9-0223-72836E6BE781}"/>
              </a:ext>
            </a:extLst>
          </p:cNvPr>
          <p:cNvSpPr/>
          <p:nvPr/>
        </p:nvSpPr>
        <p:spPr>
          <a:xfrm>
            <a:off x="4101546" y="4018232"/>
            <a:ext cx="239864" cy="236615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763547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280" y="90479"/>
            <a:ext cx="8300720" cy="329320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1" dirty="0"/>
              <a:t>1820-1823 : Sous Mehmet Ali, conquête du Nil et du Soudan en amont de la 3</a:t>
            </a:r>
            <a:r>
              <a:rPr lang="fr-FR" sz="1600" b="1" baseline="30000" dirty="0"/>
              <a:t>ème</a:t>
            </a:r>
            <a:r>
              <a:rPr lang="fr-FR" sz="1600" b="1" dirty="0"/>
              <a:t> cataracte : Dongola et </a:t>
            </a:r>
            <a:r>
              <a:rPr lang="fr-FR" sz="1600" b="1" dirty="0" err="1"/>
              <a:t>Qerri</a:t>
            </a:r>
            <a:r>
              <a:rPr lang="fr-FR" sz="1600" b="1" dirty="0"/>
              <a:t> des Arabes </a:t>
            </a:r>
            <a:r>
              <a:rPr lang="fr-FR" sz="1600" b="1" dirty="0" err="1"/>
              <a:t>Shayqiyya</a:t>
            </a:r>
            <a:r>
              <a:rPr lang="fr-FR" sz="1600" b="1" dirty="0"/>
              <a:t> et </a:t>
            </a:r>
            <a:r>
              <a:rPr lang="fr-FR" sz="1600" b="1" dirty="0" err="1"/>
              <a:t>Abdallabi</a:t>
            </a:r>
            <a:r>
              <a:rPr lang="fr-FR" sz="1600" b="1" dirty="0"/>
              <a:t> ; Sennar et sultanat des </a:t>
            </a:r>
            <a:r>
              <a:rPr lang="fr-FR" sz="1600" b="1" dirty="0" err="1"/>
              <a:t>Funj</a:t>
            </a:r>
            <a:r>
              <a:rPr lang="fr-FR" sz="1600" b="1" dirty="0"/>
              <a:t> ; Fondation de Khartoum</a:t>
            </a:r>
          </a:p>
          <a:p>
            <a:endParaRPr lang="fr-FR" sz="1600" dirty="0"/>
          </a:p>
          <a:p>
            <a:r>
              <a:rPr lang="fr-FR" sz="1600" dirty="0"/>
              <a:t>*1822 : Révolte antifiscale des </a:t>
            </a:r>
            <a:r>
              <a:rPr lang="fr-FR" sz="1600" dirty="0" err="1"/>
              <a:t>Abdallabi</a:t>
            </a:r>
            <a:r>
              <a:rPr lang="fr-FR" sz="1600" dirty="0"/>
              <a:t>, des </a:t>
            </a:r>
            <a:r>
              <a:rPr lang="fr-FR" sz="1600" dirty="0" err="1"/>
              <a:t>Jaaliyyin</a:t>
            </a:r>
            <a:r>
              <a:rPr lang="fr-FR" sz="1600" dirty="0"/>
              <a:t> et des Hamaj</a:t>
            </a:r>
          </a:p>
          <a:p>
            <a:r>
              <a:rPr lang="fr-FR" sz="1600" dirty="0"/>
              <a:t>*Ismail tente de calmer les esprits mais il meurt dans l’incendie de son camp, à Shendi</a:t>
            </a:r>
          </a:p>
          <a:p>
            <a:r>
              <a:rPr lang="fr-FR" sz="1600" dirty="0"/>
              <a:t>Néanmoins…</a:t>
            </a:r>
          </a:p>
          <a:p>
            <a:endParaRPr lang="fr-FR" sz="1600" dirty="0"/>
          </a:p>
          <a:p>
            <a:r>
              <a:rPr lang="fr-FR" sz="1600" dirty="0"/>
              <a:t>*1823 : Les Turco-Egyptiens viennent à bout de la révolte</a:t>
            </a:r>
          </a:p>
          <a:p>
            <a:r>
              <a:rPr lang="fr-FR" sz="1600" dirty="0"/>
              <a:t>Cinq bataillons de d’esclaves noirs, les </a:t>
            </a:r>
            <a:r>
              <a:rPr lang="fr-FR" sz="1600" i="1" dirty="0" err="1"/>
              <a:t>jihadiyya</a:t>
            </a:r>
            <a:r>
              <a:rPr lang="fr-FR" sz="1600" dirty="0"/>
              <a:t>, arrivent au Soudan</a:t>
            </a:r>
          </a:p>
          <a:p>
            <a:r>
              <a:rPr lang="fr-FR" sz="1600" dirty="0"/>
              <a:t>NB : 30 000 personnes sont exécutées</a:t>
            </a:r>
          </a:p>
          <a:p>
            <a:endParaRPr lang="fr-FR" sz="1600" dirty="0"/>
          </a:p>
          <a:p>
            <a:r>
              <a:rPr lang="fr-FR" sz="1600" dirty="0"/>
              <a:t>*Et un fort est édifié au confluent du Nil Blanc et du Nil Bleu : Khartoum</a:t>
            </a:r>
          </a:p>
        </p:txBody>
      </p:sp>
      <p:pic>
        <p:nvPicPr>
          <p:cNvPr id="4" name="Picture 2" descr="C:\Users\Christophe\Pictures\My Scans\2016-03 (mars)\scan0014.jpg">
            <a:extLst>
              <a:ext uri="{FF2B5EF4-FFF2-40B4-BE49-F238E27FC236}">
                <a16:creationId xmlns:a16="http://schemas.microsoft.com/office/drawing/2014/main" id="{93CF46DA-199E-0497-8F95-81A722DC40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4" t="8308" r="3136" b="17541"/>
          <a:stretch>
            <a:fillRect/>
          </a:stretch>
        </p:blipFill>
        <p:spPr bwMode="auto">
          <a:xfrm>
            <a:off x="8503920" y="90479"/>
            <a:ext cx="3606800" cy="667704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Christophe\Pictures\My Scans\2016-03 (mars)\scan0014.jpg">
            <a:extLst>
              <a:ext uri="{FF2B5EF4-FFF2-40B4-BE49-F238E27FC236}">
                <a16:creationId xmlns:a16="http://schemas.microsoft.com/office/drawing/2014/main" id="{823080E6-B43A-205D-B722-01C8067B3F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" t="88133" r="26831" b="1321"/>
          <a:stretch>
            <a:fillRect/>
          </a:stretch>
        </p:blipFill>
        <p:spPr bwMode="auto">
          <a:xfrm>
            <a:off x="10850880" y="5943600"/>
            <a:ext cx="1259840" cy="44783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71A51CAF-7C72-24F2-00FC-D92F58E825F4}"/>
              </a:ext>
            </a:extLst>
          </p:cNvPr>
          <p:cNvSpPr/>
          <p:nvPr/>
        </p:nvSpPr>
        <p:spPr>
          <a:xfrm>
            <a:off x="10378683" y="164668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AC954A5-86C4-651C-29C2-FAA3568BBAFA}"/>
              </a:ext>
            </a:extLst>
          </p:cNvPr>
          <p:cNvSpPr/>
          <p:nvPr/>
        </p:nvSpPr>
        <p:spPr>
          <a:xfrm>
            <a:off x="10052357" y="2987110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18D292C9-F424-AFBF-23B1-21B15A79BCC6}"/>
              </a:ext>
            </a:extLst>
          </p:cNvPr>
          <p:cNvSpPr/>
          <p:nvPr/>
        </p:nvSpPr>
        <p:spPr>
          <a:xfrm>
            <a:off x="10571018" y="3965149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92EDDDD0-BEBA-EC9C-DD5F-E56B821ACDDA}"/>
              </a:ext>
            </a:extLst>
          </p:cNvPr>
          <p:cNvSpPr/>
          <p:nvPr/>
        </p:nvSpPr>
        <p:spPr>
          <a:xfrm>
            <a:off x="10552905" y="3271796"/>
            <a:ext cx="160149" cy="15720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F88A6AF4-A11D-51C7-D75F-E1E1CCA2EBDF}"/>
              </a:ext>
            </a:extLst>
          </p:cNvPr>
          <p:cNvSpPr/>
          <p:nvPr/>
        </p:nvSpPr>
        <p:spPr>
          <a:xfrm>
            <a:off x="10276026" y="3517297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F53DEC6-1ADC-3C96-CA37-44AEEB51B58C}"/>
              </a:ext>
            </a:extLst>
          </p:cNvPr>
          <p:cNvSpPr/>
          <p:nvPr/>
        </p:nvSpPr>
        <p:spPr>
          <a:xfrm>
            <a:off x="7352505" y="1392196"/>
            <a:ext cx="160149" cy="15720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370C0670-DA11-374A-26F1-161DCB0BBBE1}"/>
              </a:ext>
            </a:extLst>
          </p:cNvPr>
          <p:cNvSpPr/>
          <p:nvPr/>
        </p:nvSpPr>
        <p:spPr>
          <a:xfrm>
            <a:off x="6212026" y="3065711"/>
            <a:ext cx="283126" cy="281113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74B01B51-0962-0860-6774-C64757E5F1FE}"/>
              </a:ext>
            </a:extLst>
          </p:cNvPr>
          <p:cNvSpPr/>
          <p:nvPr/>
        </p:nvSpPr>
        <p:spPr>
          <a:xfrm>
            <a:off x="9910794" y="448977"/>
            <a:ext cx="283126" cy="28111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495158-0434-9F72-C891-870076B3015B}"/>
              </a:ext>
            </a:extLst>
          </p:cNvPr>
          <p:cNvSpPr/>
          <p:nvPr/>
        </p:nvSpPr>
        <p:spPr>
          <a:xfrm>
            <a:off x="8823019" y="3864814"/>
            <a:ext cx="283126" cy="28111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9F1680B5-4562-DA8C-C9B2-D14BEF7CCB24}"/>
              </a:ext>
            </a:extLst>
          </p:cNvPr>
          <p:cNvSpPr/>
          <p:nvPr/>
        </p:nvSpPr>
        <p:spPr>
          <a:xfrm>
            <a:off x="9972282" y="3949365"/>
            <a:ext cx="160149" cy="157203"/>
          </a:xfrm>
          <a:prstGeom prst="ellipse">
            <a:avLst/>
          </a:prstGeom>
          <a:solidFill>
            <a:srgbClr val="CC9B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100285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94452</TotalTime>
  <Words>2820</Words>
  <Application>Microsoft Office PowerPoint</Application>
  <PresentationFormat>Grand écran</PresentationFormat>
  <Paragraphs>377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PARTAGE DU MONDE, de l’an 200 av. JC à nos jours Esquisse d’une histoire géopolitique universelle  Mardi 17 octobre 2023 (2/15)  8ème période : 1815-1914  1789-1815 : Les guerres de la Révolution et de l’Empire  1789-1795 : La Révolution française et la 1ère République Guerre de la France contre la 1ère Coalition</dc:title>
  <dc:creator>Christophe JENTA</dc:creator>
  <cp:lastModifiedBy>Christophe JENTA</cp:lastModifiedBy>
  <cp:revision>774</cp:revision>
  <dcterms:created xsi:type="dcterms:W3CDTF">2023-07-15T08:08:34Z</dcterms:created>
  <dcterms:modified xsi:type="dcterms:W3CDTF">2026-06-08T13:51:53Z</dcterms:modified>
</cp:coreProperties>
</file>