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959" r:id="rId2"/>
    <p:sldId id="8382" r:id="rId3"/>
    <p:sldId id="8110" r:id="rId4"/>
    <p:sldId id="8338" r:id="rId5"/>
    <p:sldId id="8339" r:id="rId6"/>
    <p:sldId id="4181" r:id="rId7"/>
    <p:sldId id="8340" r:id="rId8"/>
    <p:sldId id="8341" r:id="rId9"/>
    <p:sldId id="8342" r:id="rId10"/>
    <p:sldId id="8343" r:id="rId11"/>
    <p:sldId id="3805" r:id="rId12"/>
    <p:sldId id="4089" r:id="rId13"/>
    <p:sldId id="4124" r:id="rId14"/>
    <p:sldId id="8344" r:id="rId15"/>
    <p:sldId id="4112" r:id="rId16"/>
    <p:sldId id="8345" r:id="rId17"/>
    <p:sldId id="8346" r:id="rId18"/>
    <p:sldId id="8364" r:id="rId19"/>
    <p:sldId id="8347" r:id="rId20"/>
    <p:sldId id="4096" r:id="rId21"/>
    <p:sldId id="8365" r:id="rId22"/>
    <p:sldId id="8361" r:id="rId23"/>
    <p:sldId id="8362" r:id="rId24"/>
    <p:sldId id="4097" r:id="rId25"/>
    <p:sldId id="8363" r:id="rId26"/>
    <p:sldId id="4125" r:id="rId27"/>
    <p:sldId id="3806" r:id="rId28"/>
    <p:sldId id="4144" r:id="rId29"/>
    <p:sldId id="4145" r:id="rId30"/>
    <p:sldId id="8383" r:id="rId31"/>
    <p:sldId id="4146" r:id="rId32"/>
    <p:sldId id="4128" r:id="rId33"/>
    <p:sldId id="4101" r:id="rId34"/>
    <p:sldId id="8366" r:id="rId35"/>
    <p:sldId id="4184" r:id="rId36"/>
    <p:sldId id="4111" r:id="rId37"/>
    <p:sldId id="8357" r:id="rId38"/>
    <p:sldId id="4103" r:id="rId39"/>
    <p:sldId id="8348" r:id="rId40"/>
    <p:sldId id="4998" r:id="rId41"/>
    <p:sldId id="4999" r:id="rId42"/>
    <p:sldId id="8358" r:id="rId43"/>
    <p:sldId id="8369" r:id="rId44"/>
    <p:sldId id="8370" r:id="rId45"/>
    <p:sldId id="8359" r:id="rId46"/>
    <p:sldId id="8367" r:id="rId47"/>
    <p:sldId id="8349" r:id="rId48"/>
    <p:sldId id="4991" r:id="rId49"/>
    <p:sldId id="8350" r:id="rId50"/>
    <p:sldId id="8351" r:id="rId51"/>
    <p:sldId id="8375" r:id="rId52"/>
    <p:sldId id="8377" r:id="rId53"/>
    <p:sldId id="8352" r:id="rId54"/>
    <p:sldId id="8376" r:id="rId55"/>
    <p:sldId id="8371" r:id="rId56"/>
    <p:sldId id="8353" r:id="rId57"/>
    <p:sldId id="8354" r:id="rId58"/>
    <p:sldId id="8378" r:id="rId59"/>
    <p:sldId id="8372" r:id="rId60"/>
    <p:sldId id="8355" r:id="rId61"/>
    <p:sldId id="8379" r:id="rId62"/>
    <p:sldId id="5000" r:id="rId63"/>
    <p:sldId id="5001" r:id="rId64"/>
    <p:sldId id="8380" r:id="rId65"/>
    <p:sldId id="8374" r:id="rId66"/>
    <p:sldId id="8381" r:id="rId67"/>
    <p:sldId id="8373" r:id="rId68"/>
    <p:sldId id="4129" r:id="rId6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3"/>
    <a:srgbClr val="FFC000"/>
    <a:srgbClr val="8FCFFF"/>
    <a:srgbClr val="FF99FF"/>
    <a:srgbClr val="DEEBF7"/>
    <a:srgbClr val="3FADFF"/>
    <a:srgbClr val="4472C4"/>
    <a:srgbClr val="9DC3E6"/>
    <a:srgbClr val="61CBF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52E40-A92B-4C6C-9E00-9255DE8A285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1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3D9A9-C8FE-3CD9-350A-AC10AAFA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DC7AE-09E7-1845-4FE9-041D3528A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F0AC42-29A2-68B2-E325-83AE22CE6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46B107-E51C-114E-F894-1D07449ED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52E40-A92B-4C6C-9E00-9255DE8A2858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48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1920" y="136525"/>
            <a:ext cx="11948160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24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400" b="1" dirty="0">
                <a:latin typeface="+mn-lt"/>
                <a:cs typeface="Arial" panose="020B0604020202020204" pitchFamily="34" charset="0"/>
              </a:rPr>
              <a:t> l’an 600 à nos jours</a:t>
            </a: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sz="24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sz="2400" b="1" dirty="0">
                <a:latin typeface="+mn-lt"/>
                <a:cs typeface="Arial" panose="020B0604020202020204" pitchFamily="34" charset="0"/>
              </a:rPr>
              <a:t>Mercredi 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décembre 2025 (2/4)</a:t>
            </a: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sz="24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fr-FR" sz="24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période</a:t>
            </a:r>
            <a:r>
              <a:rPr lang="fr-FR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: Le XIVe siècle : Le Temps des malheurs</a:t>
            </a:r>
            <a:br>
              <a:rPr lang="fr-FR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Morcellement germano-italien ; Crises des grandes monarchies</a:t>
            </a:r>
            <a:br>
              <a:rPr lang="fr-FR" sz="24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fr-FR" altLang="fr-FR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(1248-)1292-1369-1385-1412 : Le XIVe siècle en Méditerranée occidentale</a:t>
            </a:r>
            <a:b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Dans la péninsule ibérique, guerres civiles et consolidations des trois royaumes</a:t>
            </a:r>
            <a:b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Castille, Portugal et Couronne d’Aragon-Sicile</a:t>
            </a:r>
            <a:b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 France et en Italie, apogée de l’Empire angevin : Anjou, Provence et Naples</a:t>
            </a:r>
            <a:b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 Sicile et à Naples, c</a:t>
            </a:r>
            <a:r>
              <a:rPr lang="fr-FR" sz="2400" dirty="0">
                <a:latin typeface="+mn-lt"/>
              </a:rPr>
              <a:t>onflit entre Aragonais et Angevins</a:t>
            </a:r>
            <a:endParaRPr lang="fr-FR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68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8BC32-0787-7E71-73F7-83E59462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060C3F-AEA1-2E80-699F-6B90D37A31F3}"/>
              </a:ext>
            </a:extLst>
          </p:cNvPr>
          <p:cNvSpPr/>
          <p:nvPr/>
        </p:nvSpPr>
        <p:spPr>
          <a:xfrm>
            <a:off x="99115" y="102856"/>
            <a:ext cx="5319422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*Commençons par les trois royaumes ibériques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Castille, Portugal et Aragon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*Au XIVe siècle, ils se consolident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Avec des destins parfois liés, parfois différents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*Commençons par le plus puissant des trois : la Castille…</a:t>
            </a:r>
          </a:p>
        </p:txBody>
      </p:sp>
      <p:sp>
        <p:nvSpPr>
          <p:cNvPr id="70" name="Espace réservé du numéro de diapositive 1">
            <a:extLst>
              <a:ext uri="{FF2B5EF4-FFF2-40B4-BE49-F238E27FC236}">
                <a16:creationId xmlns:a16="http://schemas.microsoft.com/office/drawing/2014/main" id="{4A425B13-F368-3E99-1C69-5D0D4B22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463" y="6314404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10</a:t>
            </a:fld>
            <a:endParaRPr lang="fr-FR"/>
          </a:p>
        </p:txBody>
      </p:sp>
      <p:pic>
        <p:nvPicPr>
          <p:cNvPr id="71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EC92BDB6-0A07-0DAB-43FD-2BDEC666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Ellipse 71">
            <a:extLst>
              <a:ext uri="{FF2B5EF4-FFF2-40B4-BE49-F238E27FC236}">
                <a16:creationId xmlns:a16="http://schemas.microsoft.com/office/drawing/2014/main" id="{17770F59-79A5-A182-71D5-1ED15CF0804A}"/>
              </a:ext>
            </a:extLst>
          </p:cNvPr>
          <p:cNvSpPr/>
          <p:nvPr/>
        </p:nvSpPr>
        <p:spPr>
          <a:xfrm>
            <a:off x="8725105" y="2780612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45DF787-4778-F428-6D0A-EFD9F0DDC3EC}"/>
              </a:ext>
            </a:extLst>
          </p:cNvPr>
          <p:cNvSpPr/>
          <p:nvPr/>
        </p:nvSpPr>
        <p:spPr>
          <a:xfrm>
            <a:off x="8612912" y="190236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ADF111F-0EAB-8C54-B9DA-9A1A2F8AF2DC}"/>
              </a:ext>
            </a:extLst>
          </p:cNvPr>
          <p:cNvSpPr/>
          <p:nvPr/>
        </p:nvSpPr>
        <p:spPr>
          <a:xfrm>
            <a:off x="9152257" y="2301589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03F1D9A-98AB-BAD8-93FA-BCC7D6424A65}"/>
              </a:ext>
            </a:extLst>
          </p:cNvPr>
          <p:cNvSpPr/>
          <p:nvPr/>
        </p:nvSpPr>
        <p:spPr>
          <a:xfrm>
            <a:off x="9789676" y="3413797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1C6204E-44EA-6EC3-2CCC-5A5E2E415B82}"/>
              </a:ext>
            </a:extLst>
          </p:cNvPr>
          <p:cNvSpPr/>
          <p:nvPr/>
        </p:nvSpPr>
        <p:spPr>
          <a:xfrm>
            <a:off x="10207166" y="4106890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76F90596-5BA9-1785-1119-175C09603177}"/>
              </a:ext>
            </a:extLst>
          </p:cNvPr>
          <p:cNvSpPr/>
          <p:nvPr/>
        </p:nvSpPr>
        <p:spPr>
          <a:xfrm>
            <a:off x="9681814" y="4571022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30A772A-623F-048A-478E-5C45AD4E0908}"/>
              </a:ext>
            </a:extLst>
          </p:cNvPr>
          <p:cNvSpPr/>
          <p:nvPr/>
        </p:nvSpPr>
        <p:spPr>
          <a:xfrm>
            <a:off x="9321036" y="378040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DD488D2-3218-EF62-4D57-B59EC4585ED3}"/>
              </a:ext>
            </a:extLst>
          </p:cNvPr>
          <p:cNvSpPr/>
          <p:nvPr/>
        </p:nvSpPr>
        <p:spPr>
          <a:xfrm>
            <a:off x="11279044" y="3369094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C17ED3AB-D84A-208C-2028-D014C09A2931}"/>
              </a:ext>
            </a:extLst>
          </p:cNvPr>
          <p:cNvCxnSpPr>
            <a:cxnSpLocks/>
          </p:cNvCxnSpPr>
          <p:nvPr/>
        </p:nvCxnSpPr>
        <p:spPr>
          <a:xfrm flipH="1">
            <a:off x="9960049" y="4702246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FF485BF9-FEDA-B374-0E7A-7392864211E6}"/>
              </a:ext>
            </a:extLst>
          </p:cNvPr>
          <p:cNvCxnSpPr>
            <a:cxnSpLocks/>
          </p:cNvCxnSpPr>
          <p:nvPr/>
        </p:nvCxnSpPr>
        <p:spPr>
          <a:xfrm flipH="1">
            <a:off x="9869189" y="4668664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6676985C-226C-9D1F-8871-D8808D02B870}"/>
              </a:ext>
            </a:extLst>
          </p:cNvPr>
          <p:cNvCxnSpPr>
            <a:cxnSpLocks/>
          </p:cNvCxnSpPr>
          <p:nvPr/>
        </p:nvCxnSpPr>
        <p:spPr>
          <a:xfrm flipH="1">
            <a:off x="10607575" y="4379432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DEF1382-5159-8D8A-2A25-176A34A1724A}"/>
              </a:ext>
            </a:extLst>
          </p:cNvPr>
          <p:cNvCxnSpPr>
            <a:cxnSpLocks/>
          </p:cNvCxnSpPr>
          <p:nvPr/>
        </p:nvCxnSpPr>
        <p:spPr>
          <a:xfrm flipH="1" flipV="1">
            <a:off x="10293986" y="3885562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45042222-F6A1-3D10-AF53-B49290D14F62}"/>
              </a:ext>
            </a:extLst>
          </p:cNvPr>
          <p:cNvCxnSpPr>
            <a:cxnSpLocks/>
          </p:cNvCxnSpPr>
          <p:nvPr/>
        </p:nvCxnSpPr>
        <p:spPr>
          <a:xfrm flipH="1">
            <a:off x="10293986" y="3120647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D729D5F-8951-F487-A67D-0D85BCDF7DFD}"/>
              </a:ext>
            </a:extLst>
          </p:cNvPr>
          <p:cNvCxnSpPr>
            <a:cxnSpLocks/>
          </p:cNvCxnSpPr>
          <p:nvPr/>
        </p:nvCxnSpPr>
        <p:spPr>
          <a:xfrm flipH="1">
            <a:off x="10366192" y="2048142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0BDB6BC6-A626-D0FC-788A-1A86DED728E6}"/>
              </a:ext>
            </a:extLst>
          </p:cNvPr>
          <p:cNvCxnSpPr>
            <a:cxnSpLocks/>
          </p:cNvCxnSpPr>
          <p:nvPr/>
        </p:nvCxnSpPr>
        <p:spPr>
          <a:xfrm>
            <a:off x="9840840" y="3035586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337059E7-8F82-66E7-8BD1-FFCBCE1AF49D}"/>
              </a:ext>
            </a:extLst>
          </p:cNvPr>
          <p:cNvSpPr/>
          <p:nvPr/>
        </p:nvSpPr>
        <p:spPr>
          <a:xfrm>
            <a:off x="7232776" y="4629359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01B2E09F-65A1-FB3B-DFE4-C70F03736F34}"/>
              </a:ext>
            </a:extLst>
          </p:cNvPr>
          <p:cNvCxnSpPr>
            <a:cxnSpLocks/>
            <a:stCxn id="89" idx="1"/>
          </p:cNvCxnSpPr>
          <p:nvPr/>
        </p:nvCxnSpPr>
        <p:spPr>
          <a:xfrm flipH="1" flipV="1">
            <a:off x="8891790" y="4670503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9B07F6EB-16FD-2243-AB8C-E2A887332C41}"/>
              </a:ext>
            </a:extLst>
          </p:cNvPr>
          <p:cNvSpPr/>
          <p:nvPr/>
        </p:nvSpPr>
        <p:spPr>
          <a:xfrm>
            <a:off x="9071609" y="5146790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2FC4E16-89F7-392D-14BC-F254B8D3C835}"/>
              </a:ext>
            </a:extLst>
          </p:cNvPr>
          <p:cNvSpPr/>
          <p:nvPr/>
        </p:nvSpPr>
        <p:spPr>
          <a:xfrm>
            <a:off x="11408144" y="4918018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B1141BE-0887-075A-EA98-7FD88C9246BC}"/>
              </a:ext>
            </a:extLst>
          </p:cNvPr>
          <p:cNvSpPr/>
          <p:nvPr/>
        </p:nvSpPr>
        <p:spPr>
          <a:xfrm>
            <a:off x="10541308" y="2982285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F5D04BF-EF5F-43A9-C8E2-4132C0330D0F}"/>
              </a:ext>
            </a:extLst>
          </p:cNvPr>
          <p:cNvSpPr/>
          <p:nvPr/>
        </p:nvSpPr>
        <p:spPr>
          <a:xfrm>
            <a:off x="7232776" y="4629359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1434DF6-CCE2-5B99-15CE-986CBCFE9EE9}"/>
              </a:ext>
            </a:extLst>
          </p:cNvPr>
          <p:cNvSpPr/>
          <p:nvPr/>
        </p:nvSpPr>
        <p:spPr>
          <a:xfrm>
            <a:off x="7737818" y="3861478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8B7C88-6908-4F09-6826-1DC985973FF5}"/>
              </a:ext>
            </a:extLst>
          </p:cNvPr>
          <p:cNvSpPr/>
          <p:nvPr/>
        </p:nvSpPr>
        <p:spPr>
          <a:xfrm>
            <a:off x="8734781" y="4851368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EE21EDC-1AD5-60D8-3F24-D4520F4289F7}"/>
              </a:ext>
            </a:extLst>
          </p:cNvPr>
          <p:cNvSpPr/>
          <p:nvPr/>
        </p:nvSpPr>
        <p:spPr>
          <a:xfrm>
            <a:off x="9796741" y="5792922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D4DA2457-928D-F466-962C-D465425AA400}"/>
              </a:ext>
            </a:extLst>
          </p:cNvPr>
          <p:cNvCxnSpPr>
            <a:cxnSpLocks/>
            <a:stCxn id="98" idx="2"/>
          </p:cNvCxnSpPr>
          <p:nvPr/>
        </p:nvCxnSpPr>
        <p:spPr>
          <a:xfrm flipH="1">
            <a:off x="5260253" y="5400057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B96DFB11-4FAE-68CE-83E2-3B4CD43066B7}"/>
              </a:ext>
            </a:extLst>
          </p:cNvPr>
          <p:cNvCxnSpPr>
            <a:cxnSpLocks/>
            <a:endCxn id="100" idx="7"/>
          </p:cNvCxnSpPr>
          <p:nvPr/>
        </p:nvCxnSpPr>
        <p:spPr>
          <a:xfrm flipH="1">
            <a:off x="6319246" y="5378898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F9789066-1917-370F-966B-29AAAB420820}"/>
              </a:ext>
            </a:extLst>
          </p:cNvPr>
          <p:cNvSpPr/>
          <p:nvPr/>
        </p:nvSpPr>
        <p:spPr>
          <a:xfrm>
            <a:off x="5717052" y="5270355"/>
            <a:ext cx="341243" cy="259403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C89368DC-A7F4-4807-7BB8-DD16904924DF}"/>
              </a:ext>
            </a:extLst>
          </p:cNvPr>
          <p:cNvSpPr/>
          <p:nvPr/>
        </p:nvSpPr>
        <p:spPr>
          <a:xfrm>
            <a:off x="6610554" y="5239103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64C2BDE6-C80C-D4BC-79DC-75B0D3E3BD26}"/>
              </a:ext>
            </a:extLst>
          </p:cNvPr>
          <p:cNvSpPr/>
          <p:nvPr/>
        </p:nvSpPr>
        <p:spPr>
          <a:xfrm>
            <a:off x="6183509" y="5701479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3D15C4A7-73DB-4F93-BA80-963BF7527C49}"/>
              </a:ext>
            </a:extLst>
          </p:cNvPr>
          <p:cNvCxnSpPr>
            <a:cxnSpLocks/>
            <a:stCxn id="102" idx="0"/>
            <a:endCxn id="108" idx="0"/>
          </p:cNvCxnSpPr>
          <p:nvPr/>
        </p:nvCxnSpPr>
        <p:spPr>
          <a:xfrm flipH="1">
            <a:off x="7166191" y="5074601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0EF41474-633F-F102-5CAC-7C15ECF059E6}"/>
              </a:ext>
            </a:extLst>
          </p:cNvPr>
          <p:cNvSpPr/>
          <p:nvPr/>
        </p:nvSpPr>
        <p:spPr>
          <a:xfrm>
            <a:off x="7131616" y="5074601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3628B8DB-F040-CAE0-2BD6-0740D2939E5C}"/>
              </a:ext>
            </a:extLst>
          </p:cNvPr>
          <p:cNvCxnSpPr>
            <a:cxnSpLocks/>
          </p:cNvCxnSpPr>
          <p:nvPr/>
        </p:nvCxnSpPr>
        <p:spPr>
          <a:xfrm>
            <a:off x="7522705" y="4245307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AD4D14F-BFC9-D4AB-3342-7BCCDAECA998}"/>
              </a:ext>
            </a:extLst>
          </p:cNvPr>
          <p:cNvCxnSpPr>
            <a:cxnSpLocks/>
            <a:endCxn id="109" idx="2"/>
          </p:cNvCxnSpPr>
          <p:nvPr/>
        </p:nvCxnSpPr>
        <p:spPr>
          <a:xfrm>
            <a:off x="7556886" y="5225650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7EC51C13-55AB-75ED-4249-2D3A15029E09}"/>
              </a:ext>
            </a:extLst>
          </p:cNvPr>
          <p:cNvCxnSpPr>
            <a:cxnSpLocks/>
            <a:endCxn id="110" idx="2"/>
          </p:cNvCxnSpPr>
          <p:nvPr/>
        </p:nvCxnSpPr>
        <p:spPr>
          <a:xfrm>
            <a:off x="8160339" y="4999409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C643D860-6943-9B54-9F50-0B3776D3403E}"/>
              </a:ext>
            </a:extLst>
          </p:cNvPr>
          <p:cNvSpPr/>
          <p:nvPr/>
        </p:nvSpPr>
        <p:spPr>
          <a:xfrm>
            <a:off x="6205867" y="5908107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5F415227-E786-4131-4919-8A6FE7046691}"/>
              </a:ext>
            </a:extLst>
          </p:cNvPr>
          <p:cNvCxnSpPr>
            <a:cxnSpLocks/>
            <a:stCxn id="99" idx="3"/>
            <a:endCxn id="106" idx="7"/>
          </p:cNvCxnSpPr>
          <p:nvPr/>
        </p:nvCxnSpPr>
        <p:spPr>
          <a:xfrm flipH="1">
            <a:off x="6341604" y="5460517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7C29A1E6-6228-7380-78AA-4C5E5B13AAB9}"/>
              </a:ext>
            </a:extLst>
          </p:cNvPr>
          <p:cNvSpPr/>
          <p:nvPr/>
        </p:nvSpPr>
        <p:spPr>
          <a:xfrm>
            <a:off x="7086678" y="5639905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EFB20388-BEB7-40AA-0F10-57969EF4EC71}"/>
              </a:ext>
            </a:extLst>
          </p:cNvPr>
          <p:cNvSpPr/>
          <p:nvPr/>
        </p:nvSpPr>
        <p:spPr>
          <a:xfrm>
            <a:off x="9385001" y="5787093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335A777C-AAEF-06BE-F49A-8743E1664277}"/>
              </a:ext>
            </a:extLst>
          </p:cNvPr>
          <p:cNvSpPr/>
          <p:nvPr/>
        </p:nvSpPr>
        <p:spPr>
          <a:xfrm>
            <a:off x="9513158" y="5371445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02A00E4-ABB3-05AD-EB8F-3399CFE5419E}"/>
              </a:ext>
            </a:extLst>
          </p:cNvPr>
          <p:cNvSpPr/>
          <p:nvPr/>
        </p:nvSpPr>
        <p:spPr>
          <a:xfrm>
            <a:off x="7332224" y="5343460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BF8C327-F7F8-BC07-17D5-7A0090053FA1}"/>
              </a:ext>
            </a:extLst>
          </p:cNvPr>
          <p:cNvSpPr/>
          <p:nvPr/>
        </p:nvSpPr>
        <p:spPr>
          <a:xfrm>
            <a:off x="9705526" y="5289636"/>
            <a:ext cx="964208" cy="369332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86968FF-322E-6AAC-A647-A68F2D70D06D}"/>
              </a:ext>
            </a:extLst>
          </p:cNvPr>
          <p:cNvSpPr/>
          <p:nvPr/>
        </p:nvSpPr>
        <p:spPr>
          <a:xfrm>
            <a:off x="8024602" y="4874983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EA06EA31-538F-6E36-87CA-9A3E306CEE35}"/>
              </a:ext>
            </a:extLst>
          </p:cNvPr>
          <p:cNvSpPr/>
          <p:nvPr/>
        </p:nvSpPr>
        <p:spPr>
          <a:xfrm>
            <a:off x="7386968" y="4120881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D2F8651-AF17-C58A-141D-41C74580905B}"/>
              </a:ext>
            </a:extLst>
          </p:cNvPr>
          <p:cNvCxnSpPr>
            <a:cxnSpLocks/>
            <a:endCxn id="90" idx="2"/>
          </p:cNvCxnSpPr>
          <p:nvPr/>
        </p:nvCxnSpPr>
        <p:spPr>
          <a:xfrm flipV="1">
            <a:off x="10700334" y="5047720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680381AA-E139-A7A9-9ECC-FD596AD0ADC4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10669734" y="5474302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E36D337-78A6-0EE2-2B37-DD73B9523ED7}"/>
              </a:ext>
            </a:extLst>
          </p:cNvPr>
          <p:cNvSpPr/>
          <p:nvPr/>
        </p:nvSpPr>
        <p:spPr>
          <a:xfrm>
            <a:off x="5158774" y="5032475"/>
            <a:ext cx="1027631" cy="33998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A4DD2B2-7B11-0499-31CB-83778F98E422}"/>
              </a:ext>
            </a:extLst>
          </p:cNvPr>
          <p:cNvSpPr/>
          <p:nvPr/>
        </p:nvSpPr>
        <p:spPr>
          <a:xfrm>
            <a:off x="6183510" y="5032475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76775C9-046C-F2F3-1A4F-93BDB4DA4707}"/>
              </a:ext>
            </a:extLst>
          </p:cNvPr>
          <p:cNvSpPr/>
          <p:nvPr/>
        </p:nvSpPr>
        <p:spPr>
          <a:xfrm>
            <a:off x="6743793" y="3737558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402FE0B-6AA8-22B3-6B3D-C0ABF9982558}"/>
              </a:ext>
            </a:extLst>
          </p:cNvPr>
          <p:cNvSpPr/>
          <p:nvPr/>
        </p:nvSpPr>
        <p:spPr>
          <a:xfrm>
            <a:off x="6745475" y="303612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9E49D88-86CB-7E02-4F08-F5B5ACADAB9C}"/>
              </a:ext>
            </a:extLst>
          </p:cNvPr>
          <p:cNvSpPr/>
          <p:nvPr/>
        </p:nvSpPr>
        <p:spPr>
          <a:xfrm>
            <a:off x="7197857" y="2567107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678686AB-3E24-F60F-4EC9-72D599A85849}"/>
              </a:ext>
            </a:extLst>
          </p:cNvPr>
          <p:cNvSpPr/>
          <p:nvPr/>
        </p:nvSpPr>
        <p:spPr>
          <a:xfrm>
            <a:off x="7073162" y="3096806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41D1ABEA-155E-3252-0331-F4D7B99DDC40}"/>
              </a:ext>
            </a:extLst>
          </p:cNvPr>
          <p:cNvCxnSpPr>
            <a:cxnSpLocks/>
            <a:endCxn id="122" idx="5"/>
          </p:cNvCxnSpPr>
          <p:nvPr/>
        </p:nvCxnSpPr>
        <p:spPr>
          <a:xfrm flipH="1" flipV="1">
            <a:off x="7208899" y="3221232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5C359571-E3D9-D736-E76D-74B798647A69}"/>
              </a:ext>
            </a:extLst>
          </p:cNvPr>
          <p:cNvSpPr/>
          <p:nvPr/>
        </p:nvSpPr>
        <p:spPr>
          <a:xfrm>
            <a:off x="7319291" y="3369094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ECC72741-8280-7F03-724A-32C901A411FB}"/>
              </a:ext>
            </a:extLst>
          </p:cNvPr>
          <p:cNvCxnSpPr>
            <a:cxnSpLocks/>
            <a:endCxn id="127" idx="4"/>
          </p:cNvCxnSpPr>
          <p:nvPr/>
        </p:nvCxnSpPr>
        <p:spPr>
          <a:xfrm flipH="1" flipV="1">
            <a:off x="7391802" y="2926386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59926B44-1848-DBB9-9D28-ECA5AABC064A}"/>
              </a:ext>
            </a:extLst>
          </p:cNvPr>
          <p:cNvCxnSpPr>
            <a:cxnSpLocks/>
          </p:cNvCxnSpPr>
          <p:nvPr/>
        </p:nvCxnSpPr>
        <p:spPr>
          <a:xfrm flipH="1" flipV="1">
            <a:off x="6881212" y="3160554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9946E057-4D27-7203-4A00-9B50DF168C25}"/>
              </a:ext>
            </a:extLst>
          </p:cNvPr>
          <p:cNvSpPr/>
          <p:nvPr/>
        </p:nvSpPr>
        <p:spPr>
          <a:xfrm>
            <a:off x="7312289" y="278061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994E7F3-2A18-EF07-4F01-9E2176AF6E73}"/>
              </a:ext>
            </a:extLst>
          </p:cNvPr>
          <p:cNvSpPr/>
          <p:nvPr/>
        </p:nvSpPr>
        <p:spPr>
          <a:xfrm>
            <a:off x="5686765" y="2612953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F8A754B-3DEC-CD5B-CEF1-773854D207CF}"/>
              </a:ext>
            </a:extLst>
          </p:cNvPr>
          <p:cNvSpPr/>
          <p:nvPr/>
        </p:nvSpPr>
        <p:spPr>
          <a:xfrm>
            <a:off x="6895747" y="2196348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0E5A8DD-955E-B9E3-4AE0-BDA396DC2730}"/>
              </a:ext>
            </a:extLst>
          </p:cNvPr>
          <p:cNvSpPr/>
          <p:nvPr/>
        </p:nvSpPr>
        <p:spPr>
          <a:xfrm>
            <a:off x="6341604" y="4381990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EC98525-083F-2E18-39DF-F19B3F75D413}"/>
              </a:ext>
            </a:extLst>
          </p:cNvPr>
          <p:cNvSpPr/>
          <p:nvPr/>
        </p:nvSpPr>
        <p:spPr>
          <a:xfrm>
            <a:off x="6572250" y="5658968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A8657AA0-2A93-79C5-C936-3D9011280D40}"/>
              </a:ext>
            </a:extLst>
          </p:cNvPr>
          <p:cNvSpPr/>
          <p:nvPr/>
        </p:nvSpPr>
        <p:spPr>
          <a:xfrm>
            <a:off x="7086678" y="476123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F915D565-B5C3-4526-0B35-F31AB39C91C9}"/>
              </a:ext>
            </a:extLst>
          </p:cNvPr>
          <p:cNvCxnSpPr>
            <a:cxnSpLocks/>
          </p:cNvCxnSpPr>
          <p:nvPr/>
        </p:nvCxnSpPr>
        <p:spPr>
          <a:xfrm flipH="1">
            <a:off x="5260253" y="5774366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093587B5-B6D4-5AFC-015B-9B3141138F90}"/>
              </a:ext>
            </a:extLst>
          </p:cNvPr>
          <p:cNvSpPr/>
          <p:nvPr/>
        </p:nvSpPr>
        <p:spPr>
          <a:xfrm>
            <a:off x="7533596" y="5090673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32A32CC-9349-43AA-718C-3C68A41A4E8D}"/>
              </a:ext>
            </a:extLst>
          </p:cNvPr>
          <p:cNvSpPr/>
          <p:nvPr/>
        </p:nvSpPr>
        <p:spPr>
          <a:xfrm>
            <a:off x="7470320" y="4294714"/>
            <a:ext cx="914060" cy="523220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387CE9C-8EE7-B57A-2938-22557A641851}"/>
              </a:ext>
            </a:extLst>
          </p:cNvPr>
          <p:cNvSpPr/>
          <p:nvPr/>
        </p:nvSpPr>
        <p:spPr>
          <a:xfrm>
            <a:off x="6846575" y="4763599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59887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76" y="175393"/>
            <a:ext cx="5233604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A) 1292-1412 : La Castille des derniers Jimenez-Ivrée, puis des </a:t>
            </a:r>
            <a:r>
              <a:rPr lang="fr-FR" b="1" dirty="0" err="1"/>
              <a:t>Trastamare</a:t>
            </a:r>
            <a:r>
              <a:rPr lang="fr-FR" b="1" dirty="0"/>
              <a:t>, domine la péninsule ibérique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5837DAC4-F2D0-5DA2-CCE8-742BEC21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11</a:t>
            </a:fld>
            <a:endParaRPr lang="fr-FR"/>
          </a:p>
        </p:txBody>
      </p:sp>
      <p:pic>
        <p:nvPicPr>
          <p:cNvPr id="5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8D54C382-72D0-87BD-6DBC-123B9DD3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D66E5FF-4645-8071-BA75-D8686C91D407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9481EA4-3004-7A44-66A2-7F119324DD02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ACF88E-F561-63DA-9142-77831AD8E94F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A7D186-472A-EDDF-1417-7F9EE0B3CADA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8F84C4-7EF8-DB96-F28D-E028DC3D03B4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BA5B09-59EA-872F-4CE7-86F786AA12C0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43349D1-71D9-1970-2D1D-92567F7D4AED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473DFB8-D2EC-2FA5-7C88-FFF867158E36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C9C337A-25B4-85BF-C4C5-C751AB03265D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3851A92-9ACC-42DA-90B1-89949BABE3AE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97CD271-F51D-B8D2-D4B1-25BFD651899E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2BACB9C-1D23-81DB-0940-5ABA58BCFEA0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5C02196-B374-66AB-CC29-C80F441418FA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1B5056E-241E-405C-1863-D1C4ED6761BD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F10E17C-4907-A6EA-0EAB-FBA6FA0DD5B7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44A65D5-C097-1098-4ED8-53E6025BAAAA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B97B1ED-F9FA-85AB-BEBF-994AF4C6342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4E762528-DC58-0B70-062F-22DBB960D8E3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62F050-63A0-342D-72A2-72AD9A8F3BF0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D809D8D-53A7-FBFB-C60B-AFA1CD64DE5D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6153444-A764-5CC9-8DF8-0E75818F9F34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8BA58A5-E4B9-1FEF-2DB9-74034D9DEC98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F5A1A-CDD0-D3DB-4273-4DE8B62C9711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672B04-DF45-DFAE-79C5-6EF7C50D5CAF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B96500F-46FC-A27D-7B64-6E6620222BD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F34A4B3-F37E-4A25-123A-F94ABD801373}"/>
              </a:ext>
            </a:extLst>
          </p:cNvPr>
          <p:cNvCxnSpPr>
            <a:cxnSpLocks/>
            <a:endCxn id="34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20E187E-4024-1CAD-DDF7-248C494077BA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69BBD2D-6A06-B3BD-4F26-5BE8F5184DF4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0E1B793-42D8-5B53-29DD-116E4271ABDA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61DE87D-4ED3-BDC0-51F2-617AC928D6D0}"/>
              </a:ext>
            </a:extLst>
          </p:cNvPr>
          <p:cNvCxnSpPr>
            <a:cxnSpLocks/>
            <a:stCxn id="36" idx="0"/>
            <a:endCxn id="42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4C104ACE-3F2D-A46E-0016-0A8FA4A72A91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E5A11AA-7B6A-145F-0ABC-2830F831513F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16F621B-C32C-1FBA-0DC9-8694AE8CA794}"/>
              </a:ext>
            </a:extLst>
          </p:cNvPr>
          <p:cNvCxnSpPr>
            <a:cxnSpLocks/>
            <a:endCxn id="43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99D7C71-9EAE-F491-586C-4AADB49570BC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7916B38D-7F3E-E58E-DED2-94A02B3B8A70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AFCD5A9-27D0-8218-70B6-DFE8A464CA6E}"/>
              </a:ext>
            </a:extLst>
          </p:cNvPr>
          <p:cNvCxnSpPr>
            <a:cxnSpLocks/>
            <a:stCxn id="33" idx="3"/>
            <a:endCxn id="40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780729B7-D693-412E-2737-37F59DDC411C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06A7682-F3E6-D753-043A-800F60B43F0B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6BB637-D712-E8D4-EC02-D440932D8428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120619-270D-5E7A-DA5A-89F719971423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CF1E97-2B4A-A580-3B85-453D09278C00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55A1075-68C0-8E5E-3455-E1728A3084D5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B958434-8DC5-1CF0-5E8D-8DB2D52B1FE6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6A6E52A-1013-9B0B-B908-6C728938D81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11A7266-D7E8-1E35-9BCA-5BD1531967C9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E78D749-937A-2628-0E61-DF2BF750F515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0B291A-8220-F49A-5D32-C5FCEF8728EA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1C77ED-F29F-24FE-2572-EE9E021C8046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8570A8B-5C80-64EA-7174-0EBEE9CC0410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64DDD03-1893-17AD-9E41-126BF299AB1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C446B05-9D6C-094E-DB83-BD0FECECF75E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48236CE-D190-B192-C3B1-38DA34E4E37D}"/>
              </a:ext>
            </a:extLst>
          </p:cNvPr>
          <p:cNvCxnSpPr>
            <a:cxnSpLocks/>
            <a:endCxn id="56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07993963-458E-58BF-E259-357872E3A63C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617F7CA-5C9B-6EF1-73D9-A28205685D6A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28358EE-5A0B-1786-B1D2-16A216D59C8F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5FA25E2A-38C3-0A01-EDFD-493A6CBD9D36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30D6930-7DF4-C0E5-416D-6CFE0A4D7EB2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24A9CF-7B95-5F18-68C0-F736E91720FF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2F4FE6A-C562-FC97-7F7C-D0345C9D70CD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7E97718-AB3E-9E51-07D4-04CD89F04BBB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6EE20EF-6647-2241-F57E-3AC8F6AF0457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5B1C369-085F-0815-D774-E499EE130D3E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3718A523-B40F-46B4-067E-6E3836D361CC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3AE1F36-A9BE-0E3A-52EE-08F5C9C34030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3D51B1E-C25F-F723-C4D5-8BB9D1E863F3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8042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130501" y="171934"/>
            <a:ext cx="4574021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(1248-)1292 : Fin de la Reconquista castillane</a:t>
            </a: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*1085 : Alphonse VI, roi de Castille-Leon-Galice S’empare de Tolède, nouvelle capitale</a:t>
            </a:r>
          </a:p>
          <a:p>
            <a:endParaRPr lang="fr-FR" sz="1700" dirty="0"/>
          </a:p>
          <a:p>
            <a:r>
              <a:rPr lang="fr-FR" sz="1700" dirty="0"/>
              <a:t>*1212 : Bataille de Las </a:t>
            </a:r>
            <a:r>
              <a:rPr lang="fr-FR" sz="1700" dirty="0" err="1"/>
              <a:t>Navas</a:t>
            </a:r>
            <a:r>
              <a:rPr lang="fr-FR" sz="1700" dirty="0"/>
              <a:t> de Tolosa</a:t>
            </a:r>
          </a:p>
          <a:p>
            <a:r>
              <a:rPr lang="fr-FR" sz="1700" dirty="0"/>
              <a:t>Victoire des rois chrétiens unis ; Début de la </a:t>
            </a:r>
          </a:p>
          <a:p>
            <a:r>
              <a:rPr lang="fr-FR" sz="1700" dirty="0"/>
              <a:t>5</a:t>
            </a:r>
            <a:r>
              <a:rPr lang="fr-FR" sz="1700" baseline="30000" dirty="0"/>
              <a:t>ème</a:t>
            </a:r>
            <a:r>
              <a:rPr lang="fr-FR" sz="1700" dirty="0"/>
              <a:t> et dernière phase de la Reconquista</a:t>
            </a:r>
          </a:p>
          <a:p>
            <a:endParaRPr lang="fr-FR" sz="1700" dirty="0"/>
          </a:p>
          <a:p>
            <a:r>
              <a:rPr lang="fr-FR" sz="1700" dirty="0"/>
              <a:t>*1217-95 : Sous les règnes de Ferdinand III Alphonse X et de Sanche IV</a:t>
            </a:r>
          </a:p>
          <a:p>
            <a:r>
              <a:rPr lang="fr-FR" sz="1700" dirty="0"/>
              <a:t>Fin de la Reconquista castillane ; Avec…</a:t>
            </a:r>
          </a:p>
          <a:p>
            <a:endParaRPr lang="fr-FR" sz="1700" dirty="0"/>
          </a:p>
          <a:p>
            <a:r>
              <a:rPr lang="fr-FR" sz="1700" dirty="0"/>
              <a:t>- 1248-62 : Prises de Séville et de Cadix</a:t>
            </a:r>
          </a:p>
          <a:p>
            <a:r>
              <a:rPr lang="fr-FR" sz="1700" dirty="0"/>
              <a:t>- 1292 : Prise de Tarifa sur le détroit de Gibraltar</a:t>
            </a:r>
          </a:p>
          <a:p>
            <a:r>
              <a:rPr lang="fr-FR" sz="1700" u="sng" dirty="0"/>
              <a:t>Grenade conservant Algésiras et Gibraltar</a:t>
            </a:r>
          </a:p>
          <a:p>
            <a:endParaRPr lang="fr-FR" sz="1700" dirty="0"/>
          </a:p>
          <a:p>
            <a:r>
              <a:rPr lang="fr-FR" sz="1700" dirty="0"/>
              <a:t>*Pour le pouvoir castillan</a:t>
            </a:r>
          </a:p>
          <a:p>
            <a:r>
              <a:rPr lang="fr-FR" sz="1700" dirty="0"/>
              <a:t>La Castille possède </a:t>
            </a:r>
            <a:r>
              <a:rPr lang="fr-FR" sz="1700" i="1" dirty="0"/>
              <a:t>une destinée manifeste</a:t>
            </a:r>
            <a:r>
              <a:rPr lang="fr-FR" sz="1700" dirty="0"/>
              <a:t>…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370BD93-D985-4981-AECC-D8BEC14E2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7174628-3F06-48FE-A3ED-6E9C3164CBAD}"/>
              </a:ext>
            </a:extLst>
          </p:cNvPr>
          <p:cNvSpPr/>
          <p:nvPr/>
        </p:nvSpPr>
        <p:spPr>
          <a:xfrm>
            <a:off x="4805059" y="1389978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3868CD-DEA6-42A6-93BA-638C17CC013F}"/>
              </a:ext>
            </a:extLst>
          </p:cNvPr>
          <p:cNvSpPr/>
          <p:nvPr/>
        </p:nvSpPr>
        <p:spPr>
          <a:xfrm>
            <a:off x="4805059" y="1897022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2072DC3-5D18-4356-AE3A-9F3182329D13}"/>
              </a:ext>
            </a:extLst>
          </p:cNvPr>
          <p:cNvSpPr/>
          <p:nvPr/>
        </p:nvSpPr>
        <p:spPr>
          <a:xfrm>
            <a:off x="4805059" y="171934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1CCE625B-D821-40C4-811F-F1084F987E28}"/>
              </a:ext>
            </a:extLst>
          </p:cNvPr>
          <p:cNvCxnSpPr>
            <a:cxnSpLocks/>
          </p:cNvCxnSpPr>
          <p:nvPr/>
        </p:nvCxnSpPr>
        <p:spPr>
          <a:xfrm>
            <a:off x="5290517" y="1781316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268A7E69-2834-AF42-CB01-194D850CB6D3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A6F2895-934C-A75A-6120-E03029AA2D9C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66B80F2-1E0A-9307-AEB5-B01EAF27B1AE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19A3015-E027-8C64-61F9-50DF97520DED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98B80D0-2DC9-78EB-0F19-F1BE9271A707}"/>
              </a:ext>
            </a:extLst>
          </p:cNvPr>
          <p:cNvSpPr/>
          <p:nvPr/>
        </p:nvSpPr>
        <p:spPr>
          <a:xfrm>
            <a:off x="6929293" y="5091979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2170BD-CCDB-3B3B-10D2-9DCB54970E72}"/>
              </a:ext>
            </a:extLst>
          </p:cNvPr>
          <p:cNvSpPr/>
          <p:nvPr/>
        </p:nvSpPr>
        <p:spPr>
          <a:xfrm>
            <a:off x="6929293" y="6097127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461B74-5FD4-DA02-9B0C-D4B9AC08418F}"/>
              </a:ext>
            </a:extLst>
          </p:cNvPr>
          <p:cNvSpPr/>
          <p:nvPr/>
        </p:nvSpPr>
        <p:spPr>
          <a:xfrm>
            <a:off x="7184203" y="6097126"/>
            <a:ext cx="254910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7D0C74-C53C-18F1-FD03-259EE23997D6}"/>
              </a:ext>
            </a:extLst>
          </p:cNvPr>
          <p:cNvSpPr/>
          <p:nvPr/>
        </p:nvSpPr>
        <p:spPr>
          <a:xfrm>
            <a:off x="8126160" y="5248670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327AB2-A2DE-E42D-752D-9FB14C05229D}"/>
              </a:ext>
            </a:extLst>
          </p:cNvPr>
          <p:cNvSpPr/>
          <p:nvPr/>
        </p:nvSpPr>
        <p:spPr>
          <a:xfrm>
            <a:off x="7311658" y="6029086"/>
            <a:ext cx="254910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118FDF-0349-9DB2-4493-1C8EE22721BF}"/>
              </a:ext>
            </a:extLst>
          </p:cNvPr>
          <p:cNvSpPr/>
          <p:nvPr/>
        </p:nvSpPr>
        <p:spPr>
          <a:xfrm>
            <a:off x="4805059" y="907749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1217-52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98182B1-A827-6ED2-287B-16991AC6B85F}"/>
              </a:ext>
            </a:extLst>
          </p:cNvPr>
          <p:cNvCxnSpPr>
            <a:cxnSpLocks/>
            <a:stCxn id="2" idx="2"/>
            <a:endCxn id="55" idx="0"/>
          </p:cNvCxnSpPr>
          <p:nvPr/>
        </p:nvCxnSpPr>
        <p:spPr>
          <a:xfrm>
            <a:off x="5290517" y="1299087"/>
            <a:ext cx="0" cy="90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35BBF8F-EBD8-D2F6-A13B-FAC063A9AAB3}"/>
              </a:ext>
            </a:extLst>
          </p:cNvPr>
          <p:cNvSpPr/>
          <p:nvPr/>
        </p:nvSpPr>
        <p:spPr>
          <a:xfrm>
            <a:off x="6801838" y="5708022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5502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A4B89D4-F4C8-DEE3-26DE-56D984E33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443FD6A-EC53-5A4B-7C0F-CEA6D6142BF4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0B67DA-1947-2654-FFAB-E62B2355BE9C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B9DE5D8-C763-2FF9-05CE-EE85B7CE2670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2441AB6-42EE-45C8-CB9F-32FDD6F7863B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130501" y="171934"/>
            <a:ext cx="4532939" cy="3831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1292-1350 : La Castille des derniers Jimenez- Ivrée domine la péninsule ibérique</a:t>
            </a:r>
          </a:p>
          <a:p>
            <a:endParaRPr lang="fr-FR" sz="1700" dirty="0"/>
          </a:p>
          <a:p>
            <a:r>
              <a:rPr lang="fr-FR" sz="1600" dirty="0"/>
              <a:t>*1270 : Alphonse X </a:t>
            </a:r>
            <a:r>
              <a:rPr lang="fr-FR" sz="1600" i="1" dirty="0"/>
              <a:t>le Sage</a:t>
            </a:r>
            <a:r>
              <a:rPr lang="fr-FR" sz="1600" dirty="0"/>
              <a:t> (1252-84) écrit</a:t>
            </a:r>
          </a:p>
          <a:p>
            <a:r>
              <a:rPr lang="fr-FR" sz="1600" dirty="0"/>
              <a:t>Une histoire générale de l’Espagne…</a:t>
            </a:r>
          </a:p>
          <a:p>
            <a:endParaRPr lang="fr-FR" sz="1600" i="1" dirty="0"/>
          </a:p>
          <a:p>
            <a:r>
              <a:rPr lang="fr-FR" sz="1600" i="1" dirty="0"/>
              <a:t>L’Espagne doit se réunifier</a:t>
            </a:r>
          </a:p>
          <a:p>
            <a:r>
              <a:rPr lang="fr-FR" sz="1600" i="1" dirty="0"/>
              <a:t>Comme à l’époque du royaume des Wisigoths Mission dévolue au royaume le plus digne</a:t>
            </a:r>
          </a:p>
          <a:p>
            <a:r>
              <a:rPr lang="fr-FR" sz="1600" i="1" dirty="0"/>
              <a:t>Le royaume de </a:t>
            </a:r>
            <a:r>
              <a:rPr lang="fr-FR" sz="1600" dirty="0"/>
              <a:t>(Asturies-Léon-)</a:t>
            </a:r>
            <a:r>
              <a:rPr lang="fr-FR" sz="1600" i="1" dirty="0"/>
              <a:t>Castille…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*Ainsi, Alphonse X se voit empereur</a:t>
            </a:r>
          </a:p>
          <a:p>
            <a:r>
              <a:rPr lang="fr-FR" sz="1600" dirty="0"/>
              <a:t>D’une Espagne divisée en royaumes</a:t>
            </a:r>
          </a:p>
          <a:p>
            <a:endParaRPr lang="fr-FR" sz="1600" dirty="0"/>
          </a:p>
          <a:p>
            <a:r>
              <a:rPr lang="fr-FR" sz="1600" dirty="0"/>
              <a:t>*Voire empereur tout court…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5303E12-2E10-B555-3F4C-5880D2191132}"/>
              </a:ext>
            </a:extLst>
          </p:cNvPr>
          <p:cNvSpPr/>
          <p:nvPr/>
        </p:nvSpPr>
        <p:spPr>
          <a:xfrm>
            <a:off x="8126160" y="5248670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C0EE58-0320-7EF2-6A81-9FB74192066A}"/>
              </a:ext>
            </a:extLst>
          </p:cNvPr>
          <p:cNvSpPr/>
          <p:nvPr/>
        </p:nvSpPr>
        <p:spPr>
          <a:xfrm>
            <a:off x="6929293" y="5091979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A7F8C71-B634-1DF6-3290-7036A6627992}"/>
              </a:ext>
            </a:extLst>
          </p:cNvPr>
          <p:cNvSpPr/>
          <p:nvPr/>
        </p:nvSpPr>
        <p:spPr>
          <a:xfrm>
            <a:off x="6929293" y="6097127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8A2AE9-B8C2-F86E-05C9-8E9359C9D3A1}"/>
              </a:ext>
            </a:extLst>
          </p:cNvPr>
          <p:cNvSpPr/>
          <p:nvPr/>
        </p:nvSpPr>
        <p:spPr>
          <a:xfrm>
            <a:off x="7184203" y="6097126"/>
            <a:ext cx="254910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3E1BB9B-6E1E-2DA1-CFED-11BEACD1B635}"/>
              </a:ext>
            </a:extLst>
          </p:cNvPr>
          <p:cNvSpPr/>
          <p:nvPr/>
        </p:nvSpPr>
        <p:spPr>
          <a:xfrm>
            <a:off x="7311658" y="6029086"/>
            <a:ext cx="254910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4F6CE-F644-553E-2DD1-8C9CC4417A8B}"/>
              </a:ext>
            </a:extLst>
          </p:cNvPr>
          <p:cNvSpPr/>
          <p:nvPr/>
        </p:nvSpPr>
        <p:spPr>
          <a:xfrm>
            <a:off x="4805059" y="1389978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2979BA-CDF6-2930-B067-8A3AF394FBCA}"/>
              </a:ext>
            </a:extLst>
          </p:cNvPr>
          <p:cNvSpPr/>
          <p:nvPr/>
        </p:nvSpPr>
        <p:spPr>
          <a:xfrm>
            <a:off x="4805059" y="1897022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8426EE-EC32-AB1B-1149-9BCE9EE21396}"/>
              </a:ext>
            </a:extLst>
          </p:cNvPr>
          <p:cNvSpPr/>
          <p:nvPr/>
        </p:nvSpPr>
        <p:spPr>
          <a:xfrm>
            <a:off x="4805059" y="171934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2C77EB9-27A4-35CE-A7FC-5B3A1F939DF9}"/>
              </a:ext>
            </a:extLst>
          </p:cNvPr>
          <p:cNvCxnSpPr>
            <a:cxnSpLocks/>
          </p:cNvCxnSpPr>
          <p:nvPr/>
        </p:nvCxnSpPr>
        <p:spPr>
          <a:xfrm>
            <a:off x="5290517" y="1781316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3A95002-9BD9-5C40-69C2-E6E8A3F02E73}"/>
              </a:ext>
            </a:extLst>
          </p:cNvPr>
          <p:cNvSpPr/>
          <p:nvPr/>
        </p:nvSpPr>
        <p:spPr>
          <a:xfrm>
            <a:off x="4805059" y="907749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1217-52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9FE6D32-759E-7C30-AA09-9CB88188D6CE}"/>
              </a:ext>
            </a:extLst>
          </p:cNvPr>
          <p:cNvCxnSpPr>
            <a:cxnSpLocks/>
            <a:stCxn id="17" idx="2"/>
            <a:endCxn id="4" idx="0"/>
          </p:cNvCxnSpPr>
          <p:nvPr/>
        </p:nvCxnSpPr>
        <p:spPr>
          <a:xfrm>
            <a:off x="5290517" y="1299087"/>
            <a:ext cx="0" cy="90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63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9E1FE-E898-072E-F709-555BF8A1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98F8A3C-1AAB-ECE0-7564-BE0855B60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8D604BA-39EB-6B9F-345F-4D528AD243F6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290B3A6-A880-6F06-1C44-8224B72B46BA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049A36-B1B6-D729-8D73-4BA01CBCF71D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8D2138C-30B3-C2A3-829F-35770903BF16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26A66-B723-9DED-3F34-65E9544B0E6B}"/>
              </a:ext>
            </a:extLst>
          </p:cNvPr>
          <p:cNvSpPr/>
          <p:nvPr/>
        </p:nvSpPr>
        <p:spPr>
          <a:xfrm>
            <a:off x="78813" y="68582"/>
            <a:ext cx="4746295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1292-1350 : La Castille des derniers Jimenez- Ivrée domine la péninsule ibérique</a:t>
            </a:r>
          </a:p>
          <a:p>
            <a:endParaRPr lang="fr-FR" sz="1700" dirty="0"/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*1257-73 : Alphonse X, petit-fils de l’empereur Philippe Hohenstaufen de Souabe (1198-1208)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Sera élu roi des </a:t>
            </a:r>
            <a:r>
              <a:rPr lang="fr-FR" sz="1600" i="1" dirty="0">
                <a:ea typeface="Calibri" panose="020F0502020204030204" pitchFamily="34" charset="0"/>
                <a:cs typeface="Calibri" panose="020F0502020204030204" pitchFamily="34" charset="0"/>
              </a:rPr>
              <a:t>Romains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, presque empereur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*Mais en rivalité avec Richard de Cornouailles</a:t>
            </a:r>
          </a:p>
          <a:p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Frère de Henri III d’Angleterre ; Et finalement…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*Alphonse X ne mettra jamais les pieds en Allemagne ! Toutefois : </a:t>
            </a:r>
            <a:r>
              <a:rPr lang="fr-FR" sz="1600" i="1" dirty="0">
                <a:ea typeface="Calibri" panose="020F0502020204030204" pitchFamily="34" charset="0"/>
                <a:cs typeface="Calibri" panose="020F0502020204030204" pitchFamily="34" charset="0"/>
              </a:rPr>
              <a:t>Cet épisode sans lendemain montre la place qu’occupe désormais la Castille : petit royaume devenu puissance européenne</a:t>
            </a:r>
          </a:p>
          <a:p>
            <a:r>
              <a:rPr lang="fr-FR" sz="1600" dirty="0"/>
              <a:t>Histoire de l’Espagne, Joseph Pérez, p. 74</a:t>
            </a:r>
          </a:p>
          <a:p>
            <a:endParaRPr lang="fr-FR" sz="1600" dirty="0"/>
          </a:p>
          <a:p>
            <a:r>
              <a:rPr lang="fr-FR" sz="1600" dirty="0"/>
              <a:t>*Conséquences dans la péninsule aux XIVe-XVe siècles</a:t>
            </a:r>
          </a:p>
          <a:p>
            <a:r>
              <a:rPr lang="fr-FR" sz="1600" dirty="0"/>
              <a:t>a) Montée en puissance de la Castille</a:t>
            </a:r>
          </a:p>
          <a:p>
            <a:r>
              <a:rPr lang="fr-FR" sz="1600" dirty="0"/>
              <a:t>Au détriment du Portugal et de l’Aragon</a:t>
            </a:r>
          </a:p>
          <a:p>
            <a:r>
              <a:rPr lang="fr-FR" sz="1600" i="1" dirty="0"/>
              <a:t>Elan castillan, déclin catalan,</a:t>
            </a:r>
            <a:r>
              <a:rPr lang="fr-FR" sz="1600" dirty="0"/>
              <a:t> Pierre Vilar ; Et…</a:t>
            </a:r>
          </a:p>
          <a:p>
            <a:endParaRPr lang="fr-FR" sz="1600" dirty="0"/>
          </a:p>
          <a:p>
            <a:r>
              <a:rPr lang="fr-FR" sz="1600" dirty="0"/>
              <a:t>b) L’idée d’une unification </a:t>
            </a:r>
            <a:r>
              <a:rPr lang="fr-FR" sz="1600" i="1" dirty="0"/>
              <a:t>castillane</a:t>
            </a:r>
            <a:r>
              <a:rPr lang="fr-FR" sz="1600" dirty="0"/>
              <a:t> fait son chemin</a:t>
            </a:r>
          </a:p>
          <a:p>
            <a:endParaRPr lang="fr-FR" sz="1600" dirty="0"/>
          </a:p>
          <a:p>
            <a:r>
              <a:rPr lang="fr-FR" sz="1600" dirty="0"/>
              <a:t>*Mais en attendant cela, vers 1300</a:t>
            </a:r>
          </a:p>
          <a:p>
            <a:r>
              <a:rPr lang="fr-FR" sz="1600" dirty="0"/>
              <a:t>C’est d’abord et avant tout</a:t>
            </a:r>
          </a:p>
          <a:p>
            <a:r>
              <a:rPr lang="fr-FR" sz="1600" dirty="0"/>
              <a:t>Le sud musulman </a:t>
            </a:r>
            <a:r>
              <a:rPr lang="fr-FR" sz="1600" i="1" dirty="0"/>
              <a:t>qui pose problème</a:t>
            </a:r>
            <a:r>
              <a:rPr lang="fr-FR" sz="1600" dirty="0"/>
              <a:t> à la Castille…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BE5470C-2110-EA71-DD52-30424EFD3BCF}"/>
              </a:ext>
            </a:extLst>
          </p:cNvPr>
          <p:cNvSpPr/>
          <p:nvPr/>
        </p:nvSpPr>
        <p:spPr>
          <a:xfrm>
            <a:off x="8126160" y="5248670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49E06B-FA99-867A-49AC-24C7C1237F4C}"/>
              </a:ext>
            </a:extLst>
          </p:cNvPr>
          <p:cNvSpPr/>
          <p:nvPr/>
        </p:nvSpPr>
        <p:spPr>
          <a:xfrm>
            <a:off x="6929293" y="5091979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1DFE70-E4B4-829B-EFE4-5E3FB0AA4879}"/>
              </a:ext>
            </a:extLst>
          </p:cNvPr>
          <p:cNvSpPr/>
          <p:nvPr/>
        </p:nvSpPr>
        <p:spPr>
          <a:xfrm>
            <a:off x="6929293" y="6097127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871F468-D9C5-AC7C-E09B-6677463E69F4}"/>
              </a:ext>
            </a:extLst>
          </p:cNvPr>
          <p:cNvSpPr/>
          <p:nvPr/>
        </p:nvSpPr>
        <p:spPr>
          <a:xfrm>
            <a:off x="7184203" y="6097126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6814D45-9C7A-AF68-8AB8-E5C566560F6B}"/>
              </a:ext>
            </a:extLst>
          </p:cNvPr>
          <p:cNvSpPr/>
          <p:nvPr/>
        </p:nvSpPr>
        <p:spPr>
          <a:xfrm>
            <a:off x="7311658" y="6029086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D0150-5EB8-6AB7-203F-90AFE88623F6}"/>
              </a:ext>
            </a:extLst>
          </p:cNvPr>
          <p:cNvSpPr/>
          <p:nvPr/>
        </p:nvSpPr>
        <p:spPr>
          <a:xfrm>
            <a:off x="4882436" y="1389978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5F58C-2FCD-8D14-5EFD-C62CA156AF7F}"/>
              </a:ext>
            </a:extLst>
          </p:cNvPr>
          <p:cNvSpPr/>
          <p:nvPr/>
        </p:nvSpPr>
        <p:spPr>
          <a:xfrm>
            <a:off x="4882436" y="1897022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F24839-C603-86A6-CEA2-C7383BCB9C02}"/>
              </a:ext>
            </a:extLst>
          </p:cNvPr>
          <p:cNvSpPr/>
          <p:nvPr/>
        </p:nvSpPr>
        <p:spPr>
          <a:xfrm>
            <a:off x="4882436" y="171934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63CDF9A-42DA-0B6C-D70F-0D5ACFF6FA16}"/>
              </a:ext>
            </a:extLst>
          </p:cNvPr>
          <p:cNvCxnSpPr>
            <a:cxnSpLocks/>
          </p:cNvCxnSpPr>
          <p:nvPr/>
        </p:nvCxnSpPr>
        <p:spPr>
          <a:xfrm>
            <a:off x="5367894" y="1781316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05D62-3B90-E887-D2D5-8B5A38C08E26}"/>
              </a:ext>
            </a:extLst>
          </p:cNvPr>
          <p:cNvSpPr/>
          <p:nvPr/>
        </p:nvSpPr>
        <p:spPr>
          <a:xfrm>
            <a:off x="4882436" y="907749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1217-52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B5098DE-D840-EEDC-9C8C-955C6E614182}"/>
              </a:ext>
            </a:extLst>
          </p:cNvPr>
          <p:cNvCxnSpPr>
            <a:cxnSpLocks/>
            <a:stCxn id="16" idx="2"/>
            <a:endCxn id="3" idx="0"/>
          </p:cNvCxnSpPr>
          <p:nvPr/>
        </p:nvCxnSpPr>
        <p:spPr>
          <a:xfrm>
            <a:off x="5367894" y="1299087"/>
            <a:ext cx="0" cy="90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86960" y="111099"/>
            <a:ext cx="4086181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1309-1343 : Dernières guerres contre l’émirat de Grenade et le Maroc des Mérinides ; …</a:t>
            </a:r>
          </a:p>
          <a:p>
            <a:endParaRPr lang="fr-FR" sz="1600" dirty="0"/>
          </a:p>
          <a:p>
            <a:r>
              <a:rPr lang="fr-FR" sz="1600" dirty="0"/>
              <a:t>*1295 : Mort de Sanche IV</a:t>
            </a:r>
          </a:p>
          <a:p>
            <a:r>
              <a:rPr lang="fr-FR" sz="1600" dirty="0"/>
              <a:t>Son fils Ferdinand IV lui succède</a:t>
            </a:r>
          </a:p>
          <a:p>
            <a:endParaRPr lang="fr-FR" sz="1600" dirty="0"/>
          </a:p>
          <a:p>
            <a:r>
              <a:rPr lang="fr-FR" sz="1600" dirty="0"/>
              <a:t>*Objectif : Contrôler le détroit de Gibraltar</a:t>
            </a:r>
          </a:p>
          <a:p>
            <a:r>
              <a:rPr lang="fr-FR" sz="1600" dirty="0"/>
              <a:t>Et pour cela, posséder toute sa rive nord</a:t>
            </a:r>
          </a:p>
          <a:p>
            <a:endParaRPr lang="fr-FR" sz="1600" dirty="0"/>
          </a:p>
          <a:p>
            <a:r>
              <a:rPr lang="fr-FR" sz="1600" dirty="0"/>
              <a:t>*1309 : Il prend Gibraltar à Grenade</a:t>
            </a:r>
          </a:p>
          <a:p>
            <a:endParaRPr lang="fr-FR" sz="1600" dirty="0"/>
          </a:p>
          <a:p>
            <a:r>
              <a:rPr lang="fr-FR" sz="1600" dirty="0"/>
              <a:t>*1312 : Mort de Ferdinand IV</a:t>
            </a:r>
          </a:p>
          <a:p>
            <a:r>
              <a:rPr lang="fr-FR" sz="1600" dirty="0"/>
              <a:t>Son fils Alphonse XI, né en 1311, lui succède</a:t>
            </a:r>
          </a:p>
          <a:p>
            <a:endParaRPr lang="fr-FR" sz="1600" dirty="0"/>
          </a:p>
          <a:p>
            <a:r>
              <a:rPr lang="fr-FR" sz="1600" dirty="0"/>
              <a:t>*1330 : Devenu majeur, et comme son père</a:t>
            </a:r>
          </a:p>
          <a:p>
            <a:r>
              <a:rPr lang="fr-FR" sz="1600" dirty="0"/>
              <a:t>Contrôler totalement la rive nord du détroit</a:t>
            </a:r>
          </a:p>
          <a:p>
            <a:endParaRPr lang="fr-FR" sz="1600" dirty="0"/>
          </a:p>
          <a:p>
            <a:r>
              <a:rPr lang="fr-FR" sz="1600" dirty="0"/>
              <a:t>*1330 : La guerre contre les Maures</a:t>
            </a:r>
          </a:p>
          <a:p>
            <a:r>
              <a:rPr lang="fr-FR" sz="1600" dirty="0"/>
              <a:t>Reprend réellement…</a:t>
            </a:r>
          </a:p>
        </p:txBody>
      </p:sp>
      <p:pic>
        <p:nvPicPr>
          <p:cNvPr id="24" name="Image 2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2C88B6EC-007A-2131-1593-D0792382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16" y="111099"/>
            <a:ext cx="7758423" cy="5818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20E9CD59-E3E7-9F7B-CC06-44E4921B6952}"/>
              </a:ext>
            </a:extLst>
          </p:cNvPr>
          <p:cNvSpPr/>
          <p:nvPr/>
        </p:nvSpPr>
        <p:spPr>
          <a:xfrm>
            <a:off x="6234454" y="4807106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B4C5DF-A24F-B41B-13B0-050C61B4E7BC}"/>
              </a:ext>
            </a:extLst>
          </p:cNvPr>
          <p:cNvSpPr/>
          <p:nvPr/>
        </p:nvSpPr>
        <p:spPr>
          <a:xfrm>
            <a:off x="4309918" y="5578111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1309-1330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A22DEE6-6CD1-02AF-993F-E5FADA5EEAC0}"/>
              </a:ext>
            </a:extLst>
          </p:cNvPr>
          <p:cNvSpPr/>
          <p:nvPr/>
        </p:nvSpPr>
        <p:spPr>
          <a:xfrm>
            <a:off x="6580674" y="5709636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3FF75DF-EC1D-2447-DD05-8F3F57D8D3C1}"/>
              </a:ext>
            </a:extLst>
          </p:cNvPr>
          <p:cNvSpPr/>
          <p:nvPr/>
        </p:nvSpPr>
        <p:spPr>
          <a:xfrm>
            <a:off x="6437666" y="5791283"/>
            <a:ext cx="143008" cy="16329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C538255-CBA5-1F1B-38B9-3A950D17513C}"/>
              </a:ext>
            </a:extLst>
          </p:cNvPr>
          <p:cNvSpPr/>
          <p:nvPr/>
        </p:nvSpPr>
        <p:spPr>
          <a:xfrm>
            <a:off x="10644779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E57F03D-F945-0C74-6E7A-B60862583BF6}"/>
              </a:ext>
            </a:extLst>
          </p:cNvPr>
          <p:cNvSpPr/>
          <p:nvPr/>
        </p:nvSpPr>
        <p:spPr>
          <a:xfrm>
            <a:off x="7245752" y="2914155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190FAEF-84C0-CC3B-0EF0-BAC419761998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1B44868D-C2D5-C6E5-38CB-B9377801C373}"/>
              </a:ext>
            </a:extLst>
          </p:cNvPr>
          <p:cNvSpPr/>
          <p:nvPr/>
        </p:nvSpPr>
        <p:spPr>
          <a:xfrm>
            <a:off x="8478957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C6C0BD0-AAAE-2E5D-0683-47AC9917793B}"/>
              </a:ext>
            </a:extLst>
          </p:cNvPr>
          <p:cNvSpPr/>
          <p:nvPr/>
        </p:nvSpPr>
        <p:spPr>
          <a:xfrm>
            <a:off x="8905911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59BF77E-62B0-3C19-C4D5-89D04691C0A5}"/>
              </a:ext>
            </a:extLst>
          </p:cNvPr>
          <p:cNvSpPr/>
          <p:nvPr/>
        </p:nvSpPr>
        <p:spPr>
          <a:xfrm>
            <a:off x="7535691" y="4959317"/>
            <a:ext cx="274030" cy="24265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C8E1C5F-644C-F8DF-1A04-3CFF6F1DE8C9}"/>
              </a:ext>
            </a:extLst>
          </p:cNvPr>
          <p:cNvSpPr/>
          <p:nvPr/>
        </p:nvSpPr>
        <p:spPr>
          <a:xfrm>
            <a:off x="10988767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C945C0B2-F069-467C-7DA6-A8A5325EFF57}"/>
              </a:ext>
            </a:extLst>
          </p:cNvPr>
          <p:cNvSpPr/>
          <p:nvPr/>
        </p:nvSpPr>
        <p:spPr>
          <a:xfrm>
            <a:off x="11471077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13AF079-5B91-984E-90A0-5F4338EAD263}"/>
              </a:ext>
            </a:extLst>
          </p:cNvPr>
          <p:cNvSpPr/>
          <p:nvPr/>
        </p:nvSpPr>
        <p:spPr>
          <a:xfrm>
            <a:off x="5929655" y="4395999"/>
            <a:ext cx="2865119" cy="15585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" name="Image 80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85349A1-B866-8580-F39F-7363FB0C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73721" r="42193"/>
          <a:stretch>
            <a:fillRect/>
          </a:stretch>
        </p:blipFill>
        <p:spPr>
          <a:xfrm>
            <a:off x="4346616" y="93572"/>
            <a:ext cx="5482136" cy="2925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D816F38C-D65C-DAC4-F71E-515C30522CB0}"/>
              </a:ext>
            </a:extLst>
          </p:cNvPr>
          <p:cNvSpPr/>
          <p:nvPr/>
        </p:nvSpPr>
        <p:spPr>
          <a:xfrm>
            <a:off x="7448164" y="1265456"/>
            <a:ext cx="426954" cy="3905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A10AEF5-81EC-E8D9-7573-9A7968B82570}"/>
              </a:ext>
            </a:extLst>
          </p:cNvPr>
          <p:cNvSpPr/>
          <p:nvPr/>
        </p:nvSpPr>
        <p:spPr>
          <a:xfrm>
            <a:off x="4948325" y="935741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24AB6B0B-061B-3A2A-2033-F69831956BE2}"/>
              </a:ext>
            </a:extLst>
          </p:cNvPr>
          <p:cNvCxnSpPr>
            <a:cxnSpLocks/>
          </p:cNvCxnSpPr>
          <p:nvPr/>
        </p:nvCxnSpPr>
        <p:spPr>
          <a:xfrm>
            <a:off x="5060840" y="2299487"/>
            <a:ext cx="643907" cy="4153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D3415D7D-3F66-26FB-C71C-868191D36636}"/>
              </a:ext>
            </a:extLst>
          </p:cNvPr>
          <p:cNvSpPr/>
          <p:nvPr/>
        </p:nvSpPr>
        <p:spPr>
          <a:xfrm>
            <a:off x="6655957" y="5627989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AB3B68B-0530-0200-D497-90E3668EA356}"/>
              </a:ext>
            </a:extLst>
          </p:cNvPr>
          <p:cNvSpPr/>
          <p:nvPr/>
        </p:nvSpPr>
        <p:spPr>
          <a:xfrm>
            <a:off x="5348517" y="2772970"/>
            <a:ext cx="254910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A817B0B-587A-F9C9-FD87-E3F014ACC195}"/>
              </a:ext>
            </a:extLst>
          </p:cNvPr>
          <p:cNvSpPr/>
          <p:nvPr/>
        </p:nvSpPr>
        <p:spPr>
          <a:xfrm>
            <a:off x="5526682" y="2697103"/>
            <a:ext cx="254910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1C0C33-1FAB-050F-1D69-13A15FD3D8C0}"/>
              </a:ext>
            </a:extLst>
          </p:cNvPr>
          <p:cNvSpPr/>
          <p:nvPr/>
        </p:nvSpPr>
        <p:spPr>
          <a:xfrm>
            <a:off x="5700429" y="2672443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29E5426-8D3E-19CF-0B97-E2D879D16FD7}"/>
              </a:ext>
            </a:extLst>
          </p:cNvPr>
          <p:cNvSpPr/>
          <p:nvPr/>
        </p:nvSpPr>
        <p:spPr>
          <a:xfrm>
            <a:off x="10935938" y="310944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CF8873-15D8-EA4D-7001-5B99A5C2D182}"/>
              </a:ext>
            </a:extLst>
          </p:cNvPr>
          <p:cNvSpPr/>
          <p:nvPr/>
        </p:nvSpPr>
        <p:spPr>
          <a:xfrm>
            <a:off x="9354174" y="330472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4042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C6C7-60C3-AB3D-41B3-EB83C411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DC6A0-6E39-EF85-445D-EA3E933F1D8D}"/>
              </a:ext>
            </a:extLst>
          </p:cNvPr>
          <p:cNvSpPr/>
          <p:nvPr/>
        </p:nvSpPr>
        <p:spPr>
          <a:xfrm>
            <a:off x="86960" y="111099"/>
            <a:ext cx="4222138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1309-1343 : … Victoire des Castillans et prise d’Algésiras : la Castille contrôle le détroit de Gibraltar ; L’émirat de Grenade se maintient</a:t>
            </a:r>
          </a:p>
          <a:p>
            <a:endParaRPr lang="fr-FR" sz="1600" dirty="0"/>
          </a:p>
          <a:p>
            <a:r>
              <a:rPr lang="fr-FR" sz="1600" dirty="0"/>
              <a:t>*1333 : Se sentant menacé…</a:t>
            </a:r>
          </a:p>
          <a:p>
            <a:r>
              <a:rPr lang="fr-FR" sz="1600" dirty="0"/>
              <a:t>Mohamed IV de Grenade s’allie</a:t>
            </a:r>
          </a:p>
          <a:p>
            <a:r>
              <a:rPr lang="fr-FR" sz="1600" dirty="0"/>
              <a:t>A Abû al-Hasan, sultan mérinide du Maroc</a:t>
            </a:r>
          </a:p>
          <a:p>
            <a:r>
              <a:rPr lang="fr-FR" sz="1600" dirty="0"/>
              <a:t>Et avec l’aide d’Abu Malik, fils du sultan</a:t>
            </a:r>
          </a:p>
          <a:p>
            <a:r>
              <a:rPr lang="fr-FR" sz="1600" dirty="0"/>
              <a:t>Mohammed IV reprend Gibraltar aux Castillans</a:t>
            </a:r>
          </a:p>
          <a:p>
            <a:endParaRPr lang="fr-FR" sz="1600" dirty="0"/>
          </a:p>
          <a:p>
            <a:r>
              <a:rPr lang="fr-FR" sz="1600" dirty="0"/>
              <a:t>NB : 1333 : Il est assassiné, remplacé par son frère Yusuf 1</a:t>
            </a:r>
            <a:r>
              <a:rPr lang="fr-FR" sz="1600" baseline="30000" dirty="0"/>
              <a:t>er</a:t>
            </a:r>
            <a:r>
              <a:rPr lang="fr-FR" sz="1600" dirty="0"/>
              <a:t>, le constructeur de l’Alhambra</a:t>
            </a:r>
          </a:p>
          <a:p>
            <a:endParaRPr lang="fr-FR" sz="1600" dirty="0"/>
          </a:p>
          <a:p>
            <a:r>
              <a:rPr lang="fr-FR" sz="1600" dirty="0"/>
              <a:t>*1339 : Abu Malik est tué en territoire castillan</a:t>
            </a:r>
          </a:p>
          <a:p>
            <a:r>
              <a:rPr lang="fr-FR" sz="1600" dirty="0"/>
              <a:t>Pour se venger…</a:t>
            </a:r>
          </a:p>
          <a:p>
            <a:endParaRPr lang="fr-FR" sz="1600" dirty="0"/>
          </a:p>
          <a:p>
            <a:r>
              <a:rPr lang="fr-FR" sz="1600" dirty="0"/>
              <a:t>*1340 : Le sultan Abû al-Hasan assiège Tarifa</a:t>
            </a:r>
          </a:p>
          <a:p>
            <a:r>
              <a:rPr lang="fr-FR" sz="1600" dirty="0"/>
              <a:t>Mais à la bataille du Rio Salado, il est vaincu</a:t>
            </a:r>
          </a:p>
          <a:p>
            <a:r>
              <a:rPr lang="fr-FR" sz="1600" dirty="0"/>
              <a:t>Par Alphonse XI et Alphonse IV de Portugal</a:t>
            </a:r>
          </a:p>
          <a:p>
            <a:endParaRPr lang="fr-FR" sz="1600" dirty="0"/>
          </a:p>
          <a:p>
            <a:r>
              <a:rPr lang="fr-FR" sz="1600" dirty="0"/>
              <a:t>*1343 : Alphonse XI s’empare d’Algésiras</a:t>
            </a:r>
          </a:p>
          <a:p>
            <a:r>
              <a:rPr lang="fr-FR" sz="1600" dirty="0"/>
              <a:t>Mais il échoue à reprendre Gibraltar</a:t>
            </a:r>
          </a:p>
          <a:p>
            <a:r>
              <a:rPr lang="fr-FR" sz="1600" dirty="0"/>
              <a:t>NB : 1374 : Gibraltar passe à l’émirat de Grenade</a:t>
            </a:r>
          </a:p>
          <a:p>
            <a:endParaRPr lang="fr-FR" sz="1600" dirty="0"/>
          </a:p>
          <a:p>
            <a:r>
              <a:rPr lang="fr-FR" sz="1600" dirty="0"/>
              <a:t>*1343 : La guerre contre les Maures s’arrête</a:t>
            </a:r>
          </a:p>
          <a:p>
            <a:r>
              <a:rPr lang="fr-FR" sz="1600" dirty="0"/>
              <a:t>Bilan en trois points…</a:t>
            </a:r>
          </a:p>
        </p:txBody>
      </p:sp>
      <p:pic>
        <p:nvPicPr>
          <p:cNvPr id="24" name="Image 2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714D38E1-9E8A-3BAF-B9C3-84E309756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16" y="111099"/>
            <a:ext cx="7758423" cy="5818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FF73CCEA-E97C-520D-74B7-B9111D2E2EC3}"/>
              </a:ext>
            </a:extLst>
          </p:cNvPr>
          <p:cNvSpPr/>
          <p:nvPr/>
        </p:nvSpPr>
        <p:spPr>
          <a:xfrm>
            <a:off x="6234454" y="4807106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CFB642-33B7-D7DC-3C77-9476B67D3D21}"/>
              </a:ext>
            </a:extLst>
          </p:cNvPr>
          <p:cNvSpPr/>
          <p:nvPr/>
        </p:nvSpPr>
        <p:spPr>
          <a:xfrm>
            <a:off x="4309918" y="5578111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1333-1343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7BD7412-898F-CF81-E794-E7FAEA856217}"/>
              </a:ext>
            </a:extLst>
          </p:cNvPr>
          <p:cNvSpPr/>
          <p:nvPr/>
        </p:nvSpPr>
        <p:spPr>
          <a:xfrm>
            <a:off x="6580674" y="5709636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433D50A-B5AA-BEB0-DFB4-A06BCECD1062}"/>
              </a:ext>
            </a:extLst>
          </p:cNvPr>
          <p:cNvSpPr/>
          <p:nvPr/>
        </p:nvSpPr>
        <p:spPr>
          <a:xfrm>
            <a:off x="6437666" y="5791283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3E2B600-215E-53C4-68A2-31612FD6A351}"/>
              </a:ext>
            </a:extLst>
          </p:cNvPr>
          <p:cNvSpPr/>
          <p:nvPr/>
        </p:nvSpPr>
        <p:spPr>
          <a:xfrm>
            <a:off x="7245752" y="2914155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4AAAF26-4D88-FBD6-1C48-DEAD60EA544E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CFE7B2D-E6F5-4456-BDC1-2705D84B73DE}"/>
              </a:ext>
            </a:extLst>
          </p:cNvPr>
          <p:cNvSpPr/>
          <p:nvPr/>
        </p:nvSpPr>
        <p:spPr>
          <a:xfrm>
            <a:off x="8478957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2362CA0-65DD-5F24-8462-4F4483798503}"/>
              </a:ext>
            </a:extLst>
          </p:cNvPr>
          <p:cNvSpPr/>
          <p:nvPr/>
        </p:nvSpPr>
        <p:spPr>
          <a:xfrm>
            <a:off x="8905911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68D84C5-D8B6-A501-14D0-6109F05FC2B5}"/>
              </a:ext>
            </a:extLst>
          </p:cNvPr>
          <p:cNvSpPr/>
          <p:nvPr/>
        </p:nvSpPr>
        <p:spPr>
          <a:xfrm>
            <a:off x="5929655" y="4395999"/>
            <a:ext cx="2865119" cy="15585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" name="Image 80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4E349F6B-02EC-4DB9-6610-2478D72C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73721" r="42193"/>
          <a:stretch>
            <a:fillRect/>
          </a:stretch>
        </p:blipFill>
        <p:spPr>
          <a:xfrm>
            <a:off x="4346616" y="93572"/>
            <a:ext cx="5482136" cy="2925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654F2E23-0A36-A6D3-5539-B114B3988906}"/>
              </a:ext>
            </a:extLst>
          </p:cNvPr>
          <p:cNvSpPr/>
          <p:nvPr/>
        </p:nvSpPr>
        <p:spPr>
          <a:xfrm>
            <a:off x="7448164" y="1265456"/>
            <a:ext cx="426954" cy="3905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8BDEC9CD-8444-1D3F-27E3-D92C5BCFCB49}"/>
              </a:ext>
            </a:extLst>
          </p:cNvPr>
          <p:cNvSpPr/>
          <p:nvPr/>
        </p:nvSpPr>
        <p:spPr>
          <a:xfrm>
            <a:off x="4948325" y="935741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F1FDA114-A02A-2AA6-6DB5-957E325BD957}"/>
              </a:ext>
            </a:extLst>
          </p:cNvPr>
          <p:cNvCxnSpPr>
            <a:cxnSpLocks/>
            <a:endCxn id="52" idx="6"/>
          </p:cNvCxnSpPr>
          <p:nvPr/>
        </p:nvCxnSpPr>
        <p:spPr>
          <a:xfrm flipH="1">
            <a:off x="5955339" y="2142816"/>
            <a:ext cx="1563294" cy="65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94F8D704-904D-EEBB-F91A-725C48B533F2}"/>
              </a:ext>
            </a:extLst>
          </p:cNvPr>
          <p:cNvCxnSpPr>
            <a:cxnSpLocks/>
            <a:endCxn id="52" idx="4"/>
          </p:cNvCxnSpPr>
          <p:nvPr/>
        </p:nvCxnSpPr>
        <p:spPr>
          <a:xfrm flipV="1">
            <a:off x="5827884" y="2931846"/>
            <a:ext cx="0" cy="49715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E834A9E6-5C82-3CA6-1EDC-1170F17C6170}"/>
              </a:ext>
            </a:extLst>
          </p:cNvPr>
          <p:cNvSpPr/>
          <p:nvPr/>
        </p:nvSpPr>
        <p:spPr>
          <a:xfrm>
            <a:off x="6655957" y="5627989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2F80A41-A55A-1D0E-B9BE-21314D3CBFA8}"/>
              </a:ext>
            </a:extLst>
          </p:cNvPr>
          <p:cNvCxnSpPr>
            <a:cxnSpLocks/>
          </p:cNvCxnSpPr>
          <p:nvPr/>
        </p:nvCxnSpPr>
        <p:spPr>
          <a:xfrm>
            <a:off x="5085340" y="2192137"/>
            <a:ext cx="476399" cy="5433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FB63E22-6099-8402-46C0-BA48D7976F01}"/>
              </a:ext>
            </a:extLst>
          </p:cNvPr>
          <p:cNvCxnSpPr>
            <a:cxnSpLocks/>
            <a:endCxn id="50" idx="4"/>
          </p:cNvCxnSpPr>
          <p:nvPr/>
        </p:nvCxnSpPr>
        <p:spPr>
          <a:xfrm flipV="1">
            <a:off x="5363084" y="3032373"/>
            <a:ext cx="112888" cy="47827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A2CBB9F-C307-6D7C-BCCD-68926147D05E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099430" y="2217840"/>
            <a:ext cx="126639" cy="3841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0E227D7-D942-79D5-229A-9F7EBBF42138}"/>
              </a:ext>
            </a:extLst>
          </p:cNvPr>
          <p:cNvSpPr/>
          <p:nvPr/>
        </p:nvSpPr>
        <p:spPr>
          <a:xfrm>
            <a:off x="5089054" y="2601948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9A3F8E-43D1-2051-7084-8FF00A6E4D2D}"/>
              </a:ext>
            </a:extLst>
          </p:cNvPr>
          <p:cNvSpPr/>
          <p:nvPr/>
        </p:nvSpPr>
        <p:spPr>
          <a:xfrm>
            <a:off x="3869386" y="427467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9C1A15-F28A-78A5-B147-47AB7516819E}"/>
              </a:ext>
            </a:extLst>
          </p:cNvPr>
          <p:cNvCxnSpPr>
            <a:cxnSpLocks/>
          </p:cNvCxnSpPr>
          <p:nvPr/>
        </p:nvCxnSpPr>
        <p:spPr>
          <a:xfrm flipH="1" flipV="1">
            <a:off x="6508484" y="5929917"/>
            <a:ext cx="37634" cy="6244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2364B90-BCE0-025E-FB15-7612A4772F29}"/>
              </a:ext>
            </a:extLst>
          </p:cNvPr>
          <p:cNvCxnSpPr>
            <a:cxnSpLocks/>
            <a:endCxn id="105" idx="4"/>
          </p:cNvCxnSpPr>
          <p:nvPr/>
        </p:nvCxnSpPr>
        <p:spPr>
          <a:xfrm flipH="1" flipV="1">
            <a:off x="6727461" y="5791283"/>
            <a:ext cx="108202" cy="67047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8267D77-E113-9C4F-77D2-65F993DA8E3E}"/>
              </a:ext>
            </a:extLst>
          </p:cNvPr>
          <p:cNvCxnSpPr>
            <a:cxnSpLocks/>
            <a:endCxn id="105" idx="6"/>
          </p:cNvCxnSpPr>
          <p:nvPr/>
        </p:nvCxnSpPr>
        <p:spPr>
          <a:xfrm flipH="1">
            <a:off x="6798965" y="5437242"/>
            <a:ext cx="873741" cy="27239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2A46310-5DCB-2681-1D2F-210BB1DA0910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315145" y="5330108"/>
            <a:ext cx="286472" cy="4034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446E784E-D9BC-8E72-440D-2759ACB2616A}"/>
              </a:ext>
            </a:extLst>
          </p:cNvPr>
          <p:cNvSpPr/>
          <p:nvPr/>
        </p:nvSpPr>
        <p:spPr>
          <a:xfrm>
            <a:off x="5348517" y="2772970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64DBFEB-A77C-2DC0-21DA-927BED9C93BA}"/>
              </a:ext>
            </a:extLst>
          </p:cNvPr>
          <p:cNvSpPr/>
          <p:nvPr/>
        </p:nvSpPr>
        <p:spPr>
          <a:xfrm>
            <a:off x="5526682" y="2697103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D68998A-4CDF-9317-FEB5-93DDB86B9280}"/>
              </a:ext>
            </a:extLst>
          </p:cNvPr>
          <p:cNvSpPr/>
          <p:nvPr/>
        </p:nvSpPr>
        <p:spPr>
          <a:xfrm>
            <a:off x="5700429" y="2672443"/>
            <a:ext cx="254910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6ED22420-EC6A-593E-88AE-DD763B62D319}"/>
              </a:ext>
            </a:extLst>
          </p:cNvPr>
          <p:cNvSpPr/>
          <p:nvPr/>
        </p:nvSpPr>
        <p:spPr>
          <a:xfrm>
            <a:off x="7535691" y="4959317"/>
            <a:ext cx="274030" cy="24265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FBD6CFB-5647-F618-95BC-C981BB10E20A}"/>
              </a:ext>
            </a:extLst>
          </p:cNvPr>
          <p:cNvSpPr/>
          <p:nvPr/>
        </p:nvSpPr>
        <p:spPr>
          <a:xfrm>
            <a:off x="10644779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0FF6D1B-A818-5868-DE17-58824D3A414D}"/>
              </a:ext>
            </a:extLst>
          </p:cNvPr>
          <p:cNvSpPr/>
          <p:nvPr/>
        </p:nvSpPr>
        <p:spPr>
          <a:xfrm>
            <a:off x="10988767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0F818C-BAF6-58F5-29ED-6E4A147D4F7C}"/>
              </a:ext>
            </a:extLst>
          </p:cNvPr>
          <p:cNvSpPr/>
          <p:nvPr/>
        </p:nvSpPr>
        <p:spPr>
          <a:xfrm>
            <a:off x="11471077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12AB1F0-6466-E85C-0E9D-01A933CBFC11}"/>
              </a:ext>
            </a:extLst>
          </p:cNvPr>
          <p:cNvSpPr/>
          <p:nvPr/>
        </p:nvSpPr>
        <p:spPr>
          <a:xfrm>
            <a:off x="10935938" y="310944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F419B9-E33D-FDD5-B349-F232507678E4}"/>
              </a:ext>
            </a:extLst>
          </p:cNvPr>
          <p:cNvSpPr/>
          <p:nvPr/>
        </p:nvSpPr>
        <p:spPr>
          <a:xfrm>
            <a:off x="9354174" y="330472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335040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13A5-7134-7C9F-B1B5-CC07D4950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029812-6E48-8349-8BE5-70443191AA8B}"/>
              </a:ext>
            </a:extLst>
          </p:cNvPr>
          <p:cNvSpPr/>
          <p:nvPr/>
        </p:nvSpPr>
        <p:spPr>
          <a:xfrm>
            <a:off x="86960" y="111099"/>
            <a:ext cx="4169655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1309-1343 : … Victoire des Castillans et prise d’Algésiras : la Castille contrôle le détroit de Gibraltar ; L’émirat de Grenade se maintient</a:t>
            </a:r>
          </a:p>
          <a:p>
            <a:endParaRPr lang="fr-FR" sz="1600" dirty="0"/>
          </a:p>
          <a:p>
            <a:r>
              <a:rPr lang="fr-FR" sz="1600" dirty="0"/>
              <a:t>1) 1343 : Le contrôle castillan au nord</a:t>
            </a:r>
          </a:p>
          <a:p>
            <a:r>
              <a:rPr lang="fr-FR" sz="1600" dirty="0"/>
              <a:t>Du Détroit de Gibraltar est presque total</a:t>
            </a:r>
          </a:p>
          <a:p>
            <a:r>
              <a:rPr lang="fr-FR" sz="1600" dirty="0"/>
              <a:t>NB : Sauf Gibraltar à Grenade</a:t>
            </a:r>
          </a:p>
          <a:p>
            <a:endParaRPr lang="fr-FR" sz="1600" dirty="0"/>
          </a:p>
          <a:p>
            <a:r>
              <a:rPr lang="fr-FR" sz="1600" dirty="0"/>
              <a:t>2) En revanche, la Castille accepte provisoirement le maintien de Grenade</a:t>
            </a:r>
          </a:p>
          <a:p>
            <a:r>
              <a:rPr lang="fr-FR" sz="1600" dirty="0"/>
              <a:t>Quatre explications contradictoires…</a:t>
            </a:r>
          </a:p>
          <a:p>
            <a:endParaRPr lang="fr-FR" sz="1600" dirty="0"/>
          </a:p>
          <a:p>
            <a:r>
              <a:rPr lang="fr-FR" sz="1600" dirty="0"/>
              <a:t>a) 1349-50 : En Castille…</a:t>
            </a:r>
          </a:p>
          <a:p>
            <a:r>
              <a:rPr lang="fr-FR" sz="1600" dirty="0"/>
              <a:t>La Peste ; Et surtout les luttes civiles</a:t>
            </a:r>
          </a:p>
          <a:p>
            <a:r>
              <a:rPr lang="fr-FR" sz="1600" u="sng" dirty="0"/>
              <a:t>Voir plus loin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b) 1343 : Au Maroc, fin des expéditions royales En revanche…</a:t>
            </a:r>
          </a:p>
          <a:p>
            <a:r>
              <a:rPr lang="fr-FR" sz="1600" i="1" dirty="0"/>
              <a:t>Par petits groupes, souvent des vaincus exilés</a:t>
            </a:r>
          </a:p>
          <a:p>
            <a:r>
              <a:rPr lang="fr-FR" sz="1600" i="1" dirty="0"/>
              <a:t>Les volontaires de la foi trouvent un exutoire dans la guerre sainte de l’autre côté du détroit Et maintiennent ainsi une certaine pression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*Toutefois…</a:t>
            </a:r>
            <a:endParaRPr lang="fr-FR" sz="1600" i="1" dirty="0"/>
          </a:p>
        </p:txBody>
      </p:sp>
      <p:pic>
        <p:nvPicPr>
          <p:cNvPr id="24" name="Image 2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49FEFAD3-8B01-BC80-3A0F-FD6A3296D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16" y="111099"/>
            <a:ext cx="7758423" cy="5818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42F2C20C-28E0-DE9B-AE93-6E11B67908AE}"/>
              </a:ext>
            </a:extLst>
          </p:cNvPr>
          <p:cNvSpPr/>
          <p:nvPr/>
        </p:nvSpPr>
        <p:spPr>
          <a:xfrm>
            <a:off x="6234454" y="4807106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F0D65E-EFA7-B76A-66FD-4AC406F8436E}"/>
              </a:ext>
            </a:extLst>
          </p:cNvPr>
          <p:cNvSpPr/>
          <p:nvPr/>
        </p:nvSpPr>
        <p:spPr>
          <a:xfrm>
            <a:off x="4309918" y="5578111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1343-1350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A251E5B-2AE9-6C7E-7BAB-81E8FF18B3B4}"/>
              </a:ext>
            </a:extLst>
          </p:cNvPr>
          <p:cNvSpPr/>
          <p:nvPr/>
        </p:nvSpPr>
        <p:spPr>
          <a:xfrm>
            <a:off x="6580674" y="5709636"/>
            <a:ext cx="143008" cy="16329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CD2B74E-BC65-7D12-21D9-4E31DB220F86}"/>
              </a:ext>
            </a:extLst>
          </p:cNvPr>
          <p:cNvSpPr/>
          <p:nvPr/>
        </p:nvSpPr>
        <p:spPr>
          <a:xfrm>
            <a:off x="6437666" y="5791283"/>
            <a:ext cx="143008" cy="16329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8B3B05-42AC-9F8D-8D13-502E6F77E40B}"/>
              </a:ext>
            </a:extLst>
          </p:cNvPr>
          <p:cNvSpPr/>
          <p:nvPr/>
        </p:nvSpPr>
        <p:spPr>
          <a:xfrm>
            <a:off x="7245752" y="2914155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20F0BDB-7C03-7C6F-1A1B-F57321888AC9}"/>
              </a:ext>
            </a:extLst>
          </p:cNvPr>
          <p:cNvSpPr/>
          <p:nvPr/>
        </p:nvSpPr>
        <p:spPr>
          <a:xfrm>
            <a:off x="8478957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BB33228-A9AA-94BB-9882-63757570BBD2}"/>
              </a:ext>
            </a:extLst>
          </p:cNvPr>
          <p:cNvSpPr/>
          <p:nvPr/>
        </p:nvSpPr>
        <p:spPr>
          <a:xfrm>
            <a:off x="7535691" y="4959317"/>
            <a:ext cx="274030" cy="24265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708EA222-BFD4-8EBB-9574-02F0DF211F75}"/>
              </a:ext>
            </a:extLst>
          </p:cNvPr>
          <p:cNvSpPr/>
          <p:nvPr/>
        </p:nvSpPr>
        <p:spPr>
          <a:xfrm>
            <a:off x="6655957" y="5627989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0114D2-1FFF-5CE1-1398-9FC5EA678330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B5FA3C5-B4B1-1A82-B94D-7DDE6183F03E}"/>
              </a:ext>
            </a:extLst>
          </p:cNvPr>
          <p:cNvSpPr/>
          <p:nvPr/>
        </p:nvSpPr>
        <p:spPr>
          <a:xfrm>
            <a:off x="10644779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463BF41-C533-E44A-0DC1-FDF9336D1624}"/>
              </a:ext>
            </a:extLst>
          </p:cNvPr>
          <p:cNvSpPr/>
          <p:nvPr/>
        </p:nvSpPr>
        <p:spPr>
          <a:xfrm>
            <a:off x="10988767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EBCB1A-16AE-248B-0E1D-D326C4CBE483}"/>
              </a:ext>
            </a:extLst>
          </p:cNvPr>
          <p:cNvSpPr/>
          <p:nvPr/>
        </p:nvSpPr>
        <p:spPr>
          <a:xfrm>
            <a:off x="11471077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2B040F6-2F5B-EFAD-BD72-B82E321F7E93}"/>
              </a:ext>
            </a:extLst>
          </p:cNvPr>
          <p:cNvSpPr/>
          <p:nvPr/>
        </p:nvSpPr>
        <p:spPr>
          <a:xfrm>
            <a:off x="10935938" y="310944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FE0168-7B79-50E6-DA42-BC9072B44863}"/>
              </a:ext>
            </a:extLst>
          </p:cNvPr>
          <p:cNvSpPr/>
          <p:nvPr/>
        </p:nvSpPr>
        <p:spPr>
          <a:xfrm>
            <a:off x="9354174" y="330472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656AA69-AD92-B84C-DABA-4169BE89E3A1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5375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37CC6-EF76-7FF5-A7A6-09F91F6C3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7518FA-F8BE-6033-0385-43D53EE3E4B3}"/>
              </a:ext>
            </a:extLst>
          </p:cNvPr>
          <p:cNvSpPr/>
          <p:nvPr/>
        </p:nvSpPr>
        <p:spPr>
          <a:xfrm>
            <a:off x="86960" y="111099"/>
            <a:ext cx="4169655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1309-1343 : … Victoire des Castillans et prise d’Algésiras : la Castille contrôle le détroit de Gibraltar ; L’émirat de Grenade se maintient</a:t>
            </a:r>
          </a:p>
          <a:p>
            <a:endParaRPr lang="fr-FR" sz="1600" dirty="0"/>
          </a:p>
          <a:p>
            <a:r>
              <a:rPr lang="fr-FR" sz="1600" dirty="0"/>
              <a:t>c) </a:t>
            </a:r>
            <a:r>
              <a:rPr lang="fr-FR" sz="1600" i="1" dirty="0"/>
              <a:t>A la fin du XIVe siècle, l’affaiblissement du pouvoir mérinide et le tarissement de cette source des exilés qu’il chassait vers Grenade Présagent inéluctablement la fin de l’émirat nasride</a:t>
            </a:r>
          </a:p>
          <a:p>
            <a:endParaRPr lang="fr-FR" sz="1600" dirty="0"/>
          </a:p>
          <a:p>
            <a:r>
              <a:rPr lang="fr-FR" sz="1600" dirty="0"/>
              <a:t>*Cependant…</a:t>
            </a:r>
          </a:p>
          <a:p>
            <a:endParaRPr lang="fr-FR" sz="1600" dirty="0"/>
          </a:p>
          <a:p>
            <a:r>
              <a:rPr lang="fr-FR" sz="1600" dirty="0"/>
              <a:t>d) 1343 : Comme en 1292…</a:t>
            </a:r>
          </a:p>
          <a:p>
            <a:r>
              <a:rPr lang="fr-FR" sz="1600" i="1" dirty="0"/>
              <a:t>Grenade n’est pas un danger</a:t>
            </a:r>
          </a:p>
          <a:p>
            <a:r>
              <a:rPr lang="fr-FR" sz="1600" i="1" dirty="0"/>
              <a:t>Et sa conquête n’est pas une urgence</a:t>
            </a:r>
            <a:r>
              <a:rPr lang="fr-FR" sz="1600" dirty="0"/>
              <a:t> (1492)</a:t>
            </a:r>
            <a:endParaRPr lang="fr-FR" sz="1600" i="1" dirty="0"/>
          </a:p>
          <a:p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*Mais revenons au récit castillan</a:t>
            </a:r>
          </a:p>
          <a:p>
            <a:r>
              <a:rPr lang="fr-FR" sz="1600" dirty="0"/>
              <a:t>*1350 : Mort d’Alphonse XI…</a:t>
            </a:r>
          </a:p>
        </p:txBody>
      </p:sp>
      <p:pic>
        <p:nvPicPr>
          <p:cNvPr id="24" name="Image 2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F54C5C04-8A22-29FB-59B6-F81E1F777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16" y="111099"/>
            <a:ext cx="7758423" cy="5818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904C89B-F701-1691-9E7B-13B23BEB5C3E}"/>
              </a:ext>
            </a:extLst>
          </p:cNvPr>
          <p:cNvSpPr/>
          <p:nvPr/>
        </p:nvSpPr>
        <p:spPr>
          <a:xfrm>
            <a:off x="4309918" y="5578111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1343-1350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E925921-2F61-8ACF-8BA2-2DDC2EF6DA62}"/>
              </a:ext>
            </a:extLst>
          </p:cNvPr>
          <p:cNvSpPr/>
          <p:nvPr/>
        </p:nvSpPr>
        <p:spPr>
          <a:xfrm>
            <a:off x="6234454" y="4807106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CCAB451-8A8B-7610-BDFB-5D84EB5F1870}"/>
              </a:ext>
            </a:extLst>
          </p:cNvPr>
          <p:cNvSpPr/>
          <p:nvPr/>
        </p:nvSpPr>
        <p:spPr>
          <a:xfrm>
            <a:off x="6580674" y="5709636"/>
            <a:ext cx="143008" cy="16329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4E1CA59-C758-1E91-D50A-6B53CE3E867E}"/>
              </a:ext>
            </a:extLst>
          </p:cNvPr>
          <p:cNvSpPr/>
          <p:nvPr/>
        </p:nvSpPr>
        <p:spPr>
          <a:xfrm>
            <a:off x="6437666" y="5791283"/>
            <a:ext cx="143008" cy="16329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01CC560-5718-92F7-5E3E-E5C574913DCC}"/>
              </a:ext>
            </a:extLst>
          </p:cNvPr>
          <p:cNvSpPr/>
          <p:nvPr/>
        </p:nvSpPr>
        <p:spPr>
          <a:xfrm>
            <a:off x="7245752" y="2914155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3350CBE-3E57-54F3-E87C-16C0F4B437D0}"/>
              </a:ext>
            </a:extLst>
          </p:cNvPr>
          <p:cNvSpPr/>
          <p:nvPr/>
        </p:nvSpPr>
        <p:spPr>
          <a:xfrm>
            <a:off x="8478957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5AD933-BFBE-68A5-B03A-4D92BAF40027}"/>
              </a:ext>
            </a:extLst>
          </p:cNvPr>
          <p:cNvSpPr/>
          <p:nvPr/>
        </p:nvSpPr>
        <p:spPr>
          <a:xfrm>
            <a:off x="7535691" y="4959317"/>
            <a:ext cx="274030" cy="24265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1F0AE7-2F7A-6FA2-BDAF-D737FC53D0BB}"/>
              </a:ext>
            </a:extLst>
          </p:cNvPr>
          <p:cNvSpPr/>
          <p:nvPr/>
        </p:nvSpPr>
        <p:spPr>
          <a:xfrm>
            <a:off x="6655957" y="5627989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2FBEC52-1AAE-6315-2134-B720F4DB1A4A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8BAC5EF-35DD-E033-4E55-06AC413D1D33}"/>
              </a:ext>
            </a:extLst>
          </p:cNvPr>
          <p:cNvSpPr/>
          <p:nvPr/>
        </p:nvSpPr>
        <p:spPr>
          <a:xfrm>
            <a:off x="10644779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42B8B9A-1E3F-613C-8C78-B0A38B071547}"/>
              </a:ext>
            </a:extLst>
          </p:cNvPr>
          <p:cNvSpPr/>
          <p:nvPr/>
        </p:nvSpPr>
        <p:spPr>
          <a:xfrm>
            <a:off x="10988767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C624CF-990E-03FD-36F6-A29A745CB8FE}"/>
              </a:ext>
            </a:extLst>
          </p:cNvPr>
          <p:cNvSpPr/>
          <p:nvPr/>
        </p:nvSpPr>
        <p:spPr>
          <a:xfrm>
            <a:off x="11471077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AE5B23-B320-486B-268D-6534DA811497}"/>
              </a:ext>
            </a:extLst>
          </p:cNvPr>
          <p:cNvSpPr/>
          <p:nvPr/>
        </p:nvSpPr>
        <p:spPr>
          <a:xfrm>
            <a:off x="10935938" y="310944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762562-9B05-B336-3C85-2116CADB5720}"/>
              </a:ext>
            </a:extLst>
          </p:cNvPr>
          <p:cNvSpPr/>
          <p:nvPr/>
        </p:nvSpPr>
        <p:spPr>
          <a:xfrm>
            <a:off x="9354174" y="330472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A32D0D8-12E1-E74A-A8AC-B45C0BACB4B0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3481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3DB7-833B-BD89-CD64-1E6DD891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2FE96C-5AB4-313A-5192-2DC4E52327C0}"/>
              </a:ext>
            </a:extLst>
          </p:cNvPr>
          <p:cNvSpPr/>
          <p:nvPr/>
        </p:nvSpPr>
        <p:spPr>
          <a:xfrm>
            <a:off x="51344" y="81647"/>
            <a:ext cx="4249267" cy="6232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4) 1350-1369 : La 1</a:t>
            </a:r>
            <a:r>
              <a:rPr lang="fr-FR" sz="1500" b="1" baseline="30000" dirty="0"/>
              <a:t>ère</a:t>
            </a:r>
            <a:r>
              <a:rPr lang="fr-FR" sz="1500" b="1" dirty="0"/>
              <a:t> guerre civile castillane : …</a:t>
            </a:r>
          </a:p>
          <a:p>
            <a:endParaRPr lang="fr-FR" sz="1700" dirty="0"/>
          </a:p>
          <a:p>
            <a:r>
              <a:rPr lang="fr-FR" sz="1700" dirty="0"/>
              <a:t>*1350 : Au siège de Gibraltar…</a:t>
            </a:r>
          </a:p>
          <a:p>
            <a:r>
              <a:rPr lang="fr-FR" sz="1700" dirty="0"/>
              <a:t>Alphonse XI meurt de la peste</a:t>
            </a:r>
          </a:p>
          <a:p>
            <a:r>
              <a:rPr lang="fr-FR" sz="1700" dirty="0"/>
              <a:t>Son fils Pierre 1</a:t>
            </a:r>
            <a:r>
              <a:rPr lang="fr-FR" sz="1700" baseline="30000" dirty="0"/>
              <a:t>er</a:t>
            </a:r>
            <a:r>
              <a:rPr lang="fr-FR" sz="1700" dirty="0"/>
              <a:t> </a:t>
            </a:r>
            <a:r>
              <a:rPr lang="fr-FR" sz="1700" i="1" dirty="0"/>
              <a:t>le Cruel</a:t>
            </a:r>
            <a:r>
              <a:rPr lang="fr-FR" sz="1700" dirty="0"/>
              <a:t> lui succède</a:t>
            </a:r>
          </a:p>
          <a:p>
            <a:endParaRPr lang="fr-FR" sz="1700" dirty="0"/>
          </a:p>
          <a:p>
            <a:r>
              <a:rPr lang="fr-FR" sz="1700" dirty="0"/>
              <a:t>*Il favorise au détriment de la noblesse</a:t>
            </a:r>
          </a:p>
          <a:p>
            <a:r>
              <a:rPr lang="fr-FR" sz="1700" dirty="0"/>
              <a:t>Les éléments les plus dynamiques du royaume Et notamment, les villes marchandes engagées dans le commerce international…</a:t>
            </a:r>
          </a:p>
          <a:p>
            <a:r>
              <a:rPr lang="fr-FR" sz="1700" dirty="0"/>
              <a:t>- Burgos tourné vers la Flandre </a:t>
            </a:r>
            <a:r>
              <a:rPr lang="fr-FR" sz="1700" i="1" dirty="0"/>
              <a:t>via</a:t>
            </a:r>
            <a:r>
              <a:rPr lang="fr-FR" sz="1700" dirty="0"/>
              <a:t> Bilbao</a:t>
            </a:r>
          </a:p>
          <a:p>
            <a:r>
              <a:rPr lang="fr-FR" sz="1700" dirty="0"/>
              <a:t>- Séville entre Italie et Flandre sur la nouvelle Route de l’Atlantique (1291), </a:t>
            </a:r>
            <a:r>
              <a:rPr lang="fr-FR" sz="1700" i="1" dirty="0"/>
              <a:t>via</a:t>
            </a:r>
            <a:r>
              <a:rPr lang="fr-FR" sz="1700" dirty="0"/>
              <a:t> Sanlucar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600" dirty="0"/>
              <a:t>NB : Au XIVe siècle, les trois provinces basques Navarraises jusqu’en 1200</a:t>
            </a:r>
          </a:p>
          <a:p>
            <a:r>
              <a:rPr lang="fr-FR" sz="1600" dirty="0"/>
              <a:t>Sont rattachées à la Castille</a:t>
            </a:r>
          </a:p>
          <a:p>
            <a:r>
              <a:rPr lang="fr-FR" sz="1600" dirty="0"/>
              <a:t>*1332 : Alava et Guipuzcoa</a:t>
            </a:r>
          </a:p>
          <a:p>
            <a:r>
              <a:rPr lang="fr-FR" sz="1600" dirty="0"/>
              <a:t>*1379 : Biscaye et Bilbao</a:t>
            </a:r>
          </a:p>
          <a:p>
            <a:r>
              <a:rPr lang="fr-FR" sz="1600" dirty="0"/>
              <a:t>Tout en conservant</a:t>
            </a:r>
          </a:p>
          <a:p>
            <a:r>
              <a:rPr lang="fr-FR" sz="1600" dirty="0"/>
              <a:t>Leurs autonomies et leurs institutions</a:t>
            </a:r>
          </a:p>
          <a:p>
            <a:endParaRPr lang="fr-FR" sz="1700" dirty="0"/>
          </a:p>
          <a:p>
            <a:r>
              <a:rPr lang="fr-FR" sz="1700" dirty="0"/>
              <a:t>*1354</a:t>
            </a:r>
          </a:p>
          <a:p>
            <a:r>
              <a:rPr lang="fr-FR" sz="1700" dirty="0"/>
              <a:t>Une partie de la noblesse s’oppose au roi…</a:t>
            </a:r>
          </a:p>
        </p:txBody>
      </p:sp>
      <p:pic>
        <p:nvPicPr>
          <p:cNvPr id="24" name="Image 2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E3A31DF-BA8A-439C-4650-391CD288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2" y="81647"/>
            <a:ext cx="7787483" cy="5840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FF3579C9-6327-04C3-DE1E-90BEA370D661}"/>
              </a:ext>
            </a:extLst>
          </p:cNvPr>
          <p:cNvSpPr/>
          <p:nvPr/>
        </p:nvSpPr>
        <p:spPr>
          <a:xfrm>
            <a:off x="7241913" y="2963378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A1399CF-6474-B68A-D2D4-FA59FAD698A9}"/>
              </a:ext>
            </a:extLst>
          </p:cNvPr>
          <p:cNvSpPr/>
          <p:nvPr/>
        </p:nvSpPr>
        <p:spPr>
          <a:xfrm>
            <a:off x="8585850" y="867001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4EA936-BC4E-E1A7-91B2-5DE2F2B63B25}"/>
              </a:ext>
            </a:extLst>
          </p:cNvPr>
          <p:cNvSpPr/>
          <p:nvPr/>
        </p:nvSpPr>
        <p:spPr>
          <a:xfrm>
            <a:off x="4345400" y="749856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A3DB1B-2435-3876-9E8F-51A8F7EE42D8}"/>
              </a:ext>
            </a:extLst>
          </p:cNvPr>
          <p:cNvSpPr/>
          <p:nvPr/>
        </p:nvSpPr>
        <p:spPr>
          <a:xfrm>
            <a:off x="4345400" y="1256900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5482FC5-E392-A5F7-7839-0470422AD725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4830858" y="1141194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056E149-C329-28B6-241B-7BABCC4C629D}"/>
              </a:ext>
            </a:extLst>
          </p:cNvPr>
          <p:cNvSpPr/>
          <p:nvPr/>
        </p:nvSpPr>
        <p:spPr>
          <a:xfrm>
            <a:off x="4345400" y="1763944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3464256-8231-20FB-9ACA-12468867E5A4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4830858" y="1648238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3BCCC4A-60EB-A28C-C57D-E9830337CC28}"/>
              </a:ext>
            </a:extLst>
          </p:cNvPr>
          <p:cNvSpPr/>
          <p:nvPr/>
        </p:nvSpPr>
        <p:spPr>
          <a:xfrm>
            <a:off x="4345400" y="2270988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A25A5C6-5E71-70B5-C1FC-AFEAE896FB12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>
            <a:off x="4830858" y="2155282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4700834-1969-22E6-7A27-0F6CD25CC638}"/>
              </a:ext>
            </a:extLst>
          </p:cNvPr>
          <p:cNvSpPr/>
          <p:nvPr/>
        </p:nvSpPr>
        <p:spPr>
          <a:xfrm>
            <a:off x="4353172" y="2873091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EAFE1D-00FF-3227-3BC9-96E4351BA195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>
            <a:off x="4830858" y="2662326"/>
            <a:ext cx="7772" cy="210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860E4D6-7966-6164-BDB4-F5D0CB35ABA7}"/>
              </a:ext>
            </a:extLst>
          </p:cNvPr>
          <p:cNvSpPr/>
          <p:nvPr/>
        </p:nvSpPr>
        <p:spPr>
          <a:xfrm>
            <a:off x="4353172" y="81647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1BA97E-19F9-F84E-22A2-418032701EA7}"/>
              </a:ext>
            </a:extLst>
          </p:cNvPr>
          <p:cNvSpPr/>
          <p:nvPr/>
        </p:nvSpPr>
        <p:spPr>
          <a:xfrm>
            <a:off x="4309918" y="5578111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1350-1354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84DB39E-9633-2013-EF1B-3F7A812B719B}"/>
              </a:ext>
            </a:extLst>
          </p:cNvPr>
          <p:cNvSpPr/>
          <p:nvPr/>
        </p:nvSpPr>
        <p:spPr>
          <a:xfrm>
            <a:off x="8109898" y="101986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8A9473E-8A7D-04BC-CAB4-30D5FE42F5F4}"/>
              </a:ext>
            </a:extLst>
          </p:cNvPr>
          <p:cNvSpPr/>
          <p:nvPr/>
        </p:nvSpPr>
        <p:spPr>
          <a:xfrm>
            <a:off x="8383928" y="64447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A29903-9A62-FE9C-AAE5-1B10F4FCF853}"/>
              </a:ext>
            </a:extLst>
          </p:cNvPr>
          <p:cNvSpPr/>
          <p:nvPr/>
        </p:nvSpPr>
        <p:spPr>
          <a:xfrm>
            <a:off x="6668748" y="5681130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EDEE518-007F-B866-CAD7-C2C8ED719E50}"/>
              </a:ext>
            </a:extLst>
          </p:cNvPr>
          <p:cNvCxnSpPr>
            <a:cxnSpLocks/>
          </p:cNvCxnSpPr>
          <p:nvPr/>
        </p:nvCxnSpPr>
        <p:spPr>
          <a:xfrm flipH="1">
            <a:off x="7674145" y="749856"/>
            <a:ext cx="448595" cy="65815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A273C739-5C4E-CBA1-6B56-A78306EF375E}"/>
              </a:ext>
            </a:extLst>
          </p:cNvPr>
          <p:cNvSpPr/>
          <p:nvPr/>
        </p:nvSpPr>
        <p:spPr>
          <a:xfrm>
            <a:off x="8000240" y="64447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77E06F8-C491-8660-E536-075F85E7FB2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122740" y="81647"/>
            <a:ext cx="14515" cy="5628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EB05E13-6255-2297-A074-47596FA55851}"/>
              </a:ext>
            </a:extLst>
          </p:cNvPr>
          <p:cNvSpPr/>
          <p:nvPr/>
        </p:nvSpPr>
        <p:spPr>
          <a:xfrm>
            <a:off x="2451793" y="448576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F75AB12-8A81-A943-4D19-E0A6AF90D1D1}"/>
              </a:ext>
            </a:extLst>
          </p:cNvPr>
          <p:cNvSpPr/>
          <p:nvPr/>
        </p:nvSpPr>
        <p:spPr>
          <a:xfrm>
            <a:off x="2751622" y="448576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605B0D-5363-3AE1-4C0D-696DF53C51CA}"/>
              </a:ext>
            </a:extLst>
          </p:cNvPr>
          <p:cNvSpPr/>
          <p:nvPr/>
        </p:nvSpPr>
        <p:spPr>
          <a:xfrm>
            <a:off x="2240586" y="4789092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0EB2A66-8391-E0CA-ABD8-A49E3EB7D2F9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2FA57FE-F1D7-00E1-6009-BAA0D37F944F}"/>
              </a:ext>
            </a:extLst>
          </p:cNvPr>
          <p:cNvCxnSpPr>
            <a:cxnSpLocks/>
          </p:cNvCxnSpPr>
          <p:nvPr/>
        </p:nvCxnSpPr>
        <p:spPr>
          <a:xfrm flipH="1">
            <a:off x="5151120" y="5285925"/>
            <a:ext cx="944880" cy="140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F3C9FC0-C01B-4CE0-CDA3-60CF5E921400}"/>
              </a:ext>
            </a:extLst>
          </p:cNvPr>
          <p:cNvCxnSpPr>
            <a:cxnSpLocks/>
          </p:cNvCxnSpPr>
          <p:nvPr/>
        </p:nvCxnSpPr>
        <p:spPr>
          <a:xfrm flipH="1">
            <a:off x="6084803" y="4921940"/>
            <a:ext cx="233697" cy="3639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BBFA5372-3C3A-630A-0E58-ECAB1360079E}"/>
              </a:ext>
            </a:extLst>
          </p:cNvPr>
          <p:cNvSpPr/>
          <p:nvPr/>
        </p:nvSpPr>
        <p:spPr>
          <a:xfrm>
            <a:off x="5947788" y="5164597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387DEA-E7F4-18F9-82BE-EBFC438C4366}"/>
              </a:ext>
            </a:extLst>
          </p:cNvPr>
          <p:cNvSpPr/>
          <p:nvPr/>
        </p:nvSpPr>
        <p:spPr>
          <a:xfrm>
            <a:off x="6223146" y="478909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853295-104E-FE96-62F0-E029A6393CAB}"/>
              </a:ext>
            </a:extLst>
          </p:cNvPr>
          <p:cNvSpPr/>
          <p:nvPr/>
        </p:nvSpPr>
        <p:spPr>
          <a:xfrm>
            <a:off x="7531852" y="125177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11D2C7-CB9F-D62A-53A6-F6C7077A888B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4043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ACE20-B43B-BE7B-D69E-E89274DF3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4DAC0AED-BF3A-0880-F840-D8A875CABD5A}"/>
              </a:ext>
            </a:extLst>
          </p:cNvPr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latin typeface="+mn-lt"/>
              </a:rPr>
              <a:t>(1248-)1292-1369-1385-1412 : Le XIVe siècle en Méditerranée occidentale</a:t>
            </a:r>
            <a:br>
              <a:rPr lang="fr-FR" sz="1400" b="1" dirty="0">
                <a:latin typeface="+mn-lt"/>
              </a:rPr>
            </a:br>
            <a:r>
              <a:rPr lang="fr-FR" sz="1400" b="1" dirty="0">
                <a:latin typeface="+mn-lt"/>
              </a:rPr>
              <a:t>Dans la péninsule ibérique, guerres intérieures et consolidations des trois royaumes</a:t>
            </a:r>
            <a:endParaRPr lang="fr-FR" sz="1400" dirty="0">
              <a:latin typeface="+mn-lt"/>
            </a:endParaRPr>
          </a:p>
          <a:p>
            <a:r>
              <a:rPr lang="fr-FR" sz="1400" b="1" dirty="0">
                <a:latin typeface="+mn-lt"/>
              </a:rPr>
              <a:t>Castille, Portugal et Couronne d’Aragon-Sicile</a:t>
            </a:r>
            <a:endParaRPr lang="fr-FR" sz="1400" dirty="0">
              <a:latin typeface="+mn-lt"/>
            </a:endParaRPr>
          </a:p>
          <a:p>
            <a:r>
              <a:rPr lang="fr-FR" sz="1400" b="1" dirty="0">
                <a:latin typeface="+mn-lt"/>
              </a:rPr>
              <a:t>En Provence et à Naples, apogée de l’Empire angevin</a:t>
            </a:r>
            <a:endParaRPr lang="fr-FR" sz="1400" dirty="0">
              <a:latin typeface="+mn-lt"/>
            </a:endParaRPr>
          </a:p>
          <a:p>
            <a:r>
              <a:rPr lang="fr-FR" sz="1400" b="1" dirty="0">
                <a:latin typeface="+mn-lt"/>
              </a:rPr>
              <a:t>Après 1382, scission et conflits entre Angevins </a:t>
            </a:r>
            <a:r>
              <a:rPr lang="fr-FR" sz="1400" b="1" i="1" dirty="0">
                <a:latin typeface="+mn-lt"/>
              </a:rPr>
              <a:t>français</a:t>
            </a:r>
            <a:r>
              <a:rPr lang="fr-FR" sz="1400" b="1" dirty="0">
                <a:latin typeface="+mn-lt"/>
              </a:rPr>
              <a:t> de Provence et Angevins </a:t>
            </a:r>
            <a:r>
              <a:rPr lang="fr-FR" sz="1400" b="1" i="1" dirty="0">
                <a:latin typeface="+mn-lt"/>
              </a:rPr>
              <a:t>italiens</a:t>
            </a:r>
            <a:r>
              <a:rPr lang="fr-FR" sz="1400" b="1" dirty="0">
                <a:latin typeface="+mn-lt"/>
              </a:rPr>
              <a:t> de Naples</a:t>
            </a:r>
            <a:endParaRPr lang="fr-FR" sz="1400" dirty="0">
              <a:latin typeface="+mn-lt"/>
            </a:endParaRPr>
          </a:p>
          <a:p>
            <a:pPr>
              <a:lnSpc>
                <a:spcPct val="107000"/>
              </a:lnSpc>
            </a:pPr>
            <a:endParaRPr lang="fr-FR" sz="1400" b="1" dirty="0">
              <a:latin typeface="+mn-lt"/>
            </a:endParaRPr>
          </a:p>
          <a:p>
            <a:pPr algn="l"/>
            <a:r>
              <a:rPr lang="fr-FR" sz="1400" b="1" dirty="0">
                <a:latin typeface="+mn-lt"/>
              </a:rPr>
              <a:t>A) 1292-1406 : La Castille des derniers Jimenez-Ivrée, puis des </a:t>
            </a:r>
            <a:r>
              <a:rPr lang="fr-FR" sz="1400" b="1" dirty="0" err="1">
                <a:latin typeface="+mn-lt"/>
              </a:rPr>
              <a:t>Trastamare</a:t>
            </a:r>
            <a:r>
              <a:rPr lang="fr-FR" sz="1400" b="1" dirty="0">
                <a:latin typeface="+mn-lt"/>
              </a:rPr>
              <a:t>, domine la péninsule ibérique</a:t>
            </a:r>
          </a:p>
          <a:p>
            <a:pPr algn="l"/>
            <a:r>
              <a:rPr lang="fr-FR" sz="1400" b="1" dirty="0">
                <a:latin typeface="+mn-lt"/>
              </a:rPr>
              <a:t>1) </a:t>
            </a:r>
            <a:r>
              <a:rPr lang="fr-FR" sz="1400" dirty="0">
                <a:latin typeface="+mn-lt"/>
              </a:rPr>
              <a:t>(1248-)1292 : Fin de la Reconquista castillane</a:t>
            </a:r>
          </a:p>
          <a:p>
            <a:pPr algn="l"/>
            <a:r>
              <a:rPr lang="fr-FR" sz="1400" b="1" dirty="0">
                <a:latin typeface="+mn-lt"/>
              </a:rPr>
              <a:t>2)</a:t>
            </a:r>
            <a:r>
              <a:rPr lang="fr-FR" sz="1400" dirty="0">
                <a:latin typeface="+mn-lt"/>
              </a:rPr>
              <a:t> 1292-1350 : La Castille des derniers Jimenez-Ivrée domine la péninsule ibérique</a:t>
            </a:r>
          </a:p>
          <a:p>
            <a:pPr algn="l"/>
            <a:r>
              <a:rPr lang="fr-FR" sz="1400" b="1" dirty="0">
                <a:latin typeface="+mn-lt"/>
              </a:rPr>
              <a:t>3)</a:t>
            </a:r>
            <a:r>
              <a:rPr lang="fr-FR" sz="1400" dirty="0">
                <a:latin typeface="+mn-lt"/>
              </a:rPr>
              <a:t> 1309-1343 : Dernières guerres contre l’émirat de Grenade et le Maroc des Mérinides ; Victoire des Castillans et prise d’Algésiras-Gibraltar : la Castille contrôle le détroit de Gibraltar ; L’émirat de Grenade se maintient</a:t>
            </a:r>
          </a:p>
          <a:p>
            <a:pPr algn="l"/>
            <a:r>
              <a:rPr lang="fr-FR" sz="1400" b="1" dirty="0">
                <a:latin typeface="+mn-lt"/>
              </a:rPr>
              <a:t>4) </a:t>
            </a:r>
            <a:r>
              <a:rPr lang="fr-FR" sz="1400" dirty="0">
                <a:latin typeface="+mn-lt"/>
              </a:rPr>
              <a:t>1350-1369 : La 1</a:t>
            </a:r>
            <a:r>
              <a:rPr lang="fr-FR" sz="1400" baseline="30000" dirty="0">
                <a:latin typeface="+mn-lt"/>
              </a:rPr>
              <a:t>ère</a:t>
            </a:r>
            <a:r>
              <a:rPr lang="fr-FR" sz="1400" dirty="0">
                <a:latin typeface="+mn-lt"/>
              </a:rPr>
              <a:t> guerre civile castillane : Henri II </a:t>
            </a:r>
            <a:r>
              <a:rPr lang="fr-FR" sz="1400" dirty="0" err="1">
                <a:latin typeface="+mn-lt"/>
              </a:rPr>
              <a:t>Trastamare</a:t>
            </a:r>
            <a:r>
              <a:rPr lang="fr-FR" sz="1400" dirty="0">
                <a:latin typeface="+mn-lt"/>
              </a:rPr>
              <a:t> allié à la France vainc Pierre 1</a:t>
            </a:r>
            <a:r>
              <a:rPr lang="fr-FR" sz="1400" baseline="30000" dirty="0">
                <a:latin typeface="+mn-lt"/>
              </a:rPr>
              <a:t>er</a:t>
            </a:r>
            <a:r>
              <a:rPr lang="fr-FR" sz="1400" dirty="0">
                <a:latin typeface="+mn-lt"/>
              </a:rPr>
              <a:t> allié aux Anglais ; Les </a:t>
            </a:r>
            <a:r>
              <a:rPr lang="fr-FR" sz="1400" dirty="0" err="1">
                <a:latin typeface="+mn-lt"/>
              </a:rPr>
              <a:t>Trastamare</a:t>
            </a:r>
            <a:r>
              <a:rPr lang="fr-FR" sz="1400" dirty="0">
                <a:latin typeface="+mn-lt"/>
              </a:rPr>
              <a:t> s’emparent du trône de Castille</a:t>
            </a:r>
          </a:p>
          <a:p>
            <a:pPr algn="l"/>
            <a:r>
              <a:rPr lang="fr-FR" sz="1400" b="1" dirty="0">
                <a:latin typeface="+mn-lt"/>
              </a:rPr>
              <a:t>5)</a:t>
            </a:r>
            <a:r>
              <a:rPr lang="fr-FR" sz="1400" dirty="0">
                <a:latin typeface="+mn-lt"/>
              </a:rPr>
              <a:t> 1369-1406 : Les premiers </a:t>
            </a:r>
            <a:r>
              <a:rPr lang="fr-FR" sz="1400" dirty="0" err="1">
                <a:latin typeface="+mn-lt"/>
              </a:rPr>
              <a:t>Trastamare</a:t>
            </a:r>
            <a:r>
              <a:rPr lang="fr-FR" sz="1400" dirty="0">
                <a:latin typeface="+mn-lt"/>
              </a:rPr>
              <a:t> mettent en place les </a:t>
            </a:r>
            <a:r>
              <a:rPr lang="fr-FR" sz="1400" i="1" dirty="0">
                <a:latin typeface="+mn-lt"/>
              </a:rPr>
              <a:t>seigneuries</a:t>
            </a:r>
            <a:r>
              <a:rPr lang="fr-FR" sz="1400" dirty="0">
                <a:latin typeface="+mn-lt"/>
              </a:rPr>
              <a:t> ; Une nouvelle et puissante noblesse apparaît ; Echec de l’union avec le Portugal</a:t>
            </a:r>
          </a:p>
          <a:p>
            <a:pPr algn="l"/>
            <a:endParaRPr lang="fr-FR" sz="1400" dirty="0">
              <a:latin typeface="+mn-lt"/>
            </a:endParaRPr>
          </a:p>
          <a:p>
            <a:pPr algn="l"/>
            <a:r>
              <a:rPr lang="fr-FR" sz="1400" b="1" dirty="0">
                <a:latin typeface="+mn-lt"/>
              </a:rPr>
              <a:t>B) 1249-1385 : Le Portugal, des Bourgogne aux Aviz, résiste à l’emprise de la Castille</a:t>
            </a:r>
          </a:p>
          <a:p>
            <a:pPr algn="l"/>
            <a:r>
              <a:rPr lang="fr-FR" sz="1400" b="1" dirty="0">
                <a:latin typeface="+mn-lt"/>
              </a:rPr>
              <a:t>1)</a:t>
            </a:r>
            <a:r>
              <a:rPr lang="fr-FR" sz="1400" dirty="0">
                <a:latin typeface="+mn-lt"/>
              </a:rPr>
              <a:t> 1249-1255 ; Fin de la Reconquista portugaise ; Lisbonne, capitale du Portugal</a:t>
            </a:r>
          </a:p>
          <a:p>
            <a:pPr algn="l"/>
            <a:r>
              <a:rPr lang="fr-FR" sz="1400" b="1" dirty="0">
                <a:latin typeface="+mn-lt"/>
              </a:rPr>
              <a:t>2)</a:t>
            </a:r>
            <a:r>
              <a:rPr lang="fr-FR" sz="1400" dirty="0">
                <a:latin typeface="+mn-lt"/>
              </a:rPr>
              <a:t> 1367-1385 : Guerres de succession entre le Portugal des Bourgogne et la Castille des </a:t>
            </a:r>
            <a:r>
              <a:rPr lang="fr-FR" sz="1400" dirty="0" err="1">
                <a:latin typeface="+mn-lt"/>
              </a:rPr>
              <a:t>Trastamare</a:t>
            </a:r>
            <a:r>
              <a:rPr lang="fr-FR" sz="1400" dirty="0">
                <a:latin typeface="+mn-lt"/>
              </a:rPr>
              <a:t> ; Echec de l’union Portugal-Castille et naissance de la dynastie des Aviz</a:t>
            </a:r>
          </a:p>
          <a:p>
            <a:pPr algn="l"/>
            <a:endParaRPr lang="fr-FR" sz="1400" dirty="0">
              <a:latin typeface="+mn-lt"/>
            </a:endParaRPr>
          </a:p>
          <a:p>
            <a:r>
              <a:rPr lang="fr-FR" sz="1400" b="1" dirty="0">
                <a:latin typeface="+mn-lt"/>
              </a:rPr>
              <a:t>C) 1248-1282-1412 : Apogée de la couronne d’Aragon des Barcelone : Aragon, Barcelone, Valence, Majorque-Roussillon ; Et Sicile prise aux Angevins de Naples</a:t>
            </a:r>
            <a:endParaRPr lang="fr-FR" sz="1400" dirty="0">
              <a:latin typeface="+mn-lt"/>
            </a:endParaRPr>
          </a:p>
          <a:p>
            <a:pPr algn="l"/>
            <a:r>
              <a:rPr lang="fr-FR" sz="1400" b="1" dirty="0">
                <a:latin typeface="+mn-lt"/>
              </a:rPr>
              <a:t>1)</a:t>
            </a:r>
            <a:r>
              <a:rPr lang="fr-FR" sz="1400" dirty="0">
                <a:latin typeface="+mn-lt"/>
              </a:rPr>
              <a:t> (1238-)1248 : Fin de la Reconquista aragonaise ; Charles d’Anjou, frère de Louis IX de France, hérite de la Provence catalane</a:t>
            </a:r>
          </a:p>
          <a:p>
            <a:pPr algn="l"/>
            <a:r>
              <a:rPr lang="fr-FR" sz="1400" b="1" dirty="0">
                <a:latin typeface="+mn-lt"/>
              </a:rPr>
              <a:t>2)</a:t>
            </a:r>
            <a:r>
              <a:rPr lang="fr-FR" sz="1400" dirty="0">
                <a:latin typeface="+mn-lt"/>
              </a:rPr>
              <a:t> 1266-1276 : Charles d’Anjou-Provence devient roi de Naples-Sicile, royaume revendiqué par Pierre III d’Aragon</a:t>
            </a:r>
          </a:p>
          <a:p>
            <a:pPr algn="l"/>
            <a:r>
              <a:rPr lang="fr-FR" sz="1400" b="1" dirty="0">
                <a:latin typeface="+mn-lt"/>
              </a:rPr>
              <a:t>3)</a:t>
            </a:r>
            <a:r>
              <a:rPr lang="fr-FR" sz="1400" dirty="0">
                <a:latin typeface="+mn-lt"/>
              </a:rPr>
              <a:t> 1282 : Pierre III d’Aragon conquiert la Sicile de Charles d’Anjou</a:t>
            </a:r>
          </a:p>
          <a:p>
            <a:pPr algn="l"/>
            <a:r>
              <a:rPr lang="fr-FR" sz="1400" b="1" dirty="0">
                <a:latin typeface="+mn-lt"/>
              </a:rPr>
              <a:t>4)</a:t>
            </a:r>
            <a:r>
              <a:rPr lang="fr-FR" sz="1400" dirty="0">
                <a:latin typeface="+mn-lt"/>
              </a:rPr>
              <a:t> 1284-1302 : Echec de la croisade d’Aragon de Philippe III de France ; Et malgré les traités d’Anagni et de Caltabellotta, la Sicile dissidente de Frédéric II reste aragonaise</a:t>
            </a:r>
          </a:p>
          <a:p>
            <a:pPr algn="l"/>
            <a:r>
              <a:rPr lang="fr-FR" sz="1400" b="1" dirty="0">
                <a:latin typeface="+mn-lt"/>
              </a:rPr>
              <a:t>5)</a:t>
            </a:r>
            <a:r>
              <a:rPr lang="fr-FR" sz="1400" dirty="0">
                <a:latin typeface="+mn-lt"/>
              </a:rPr>
              <a:t> 1302-1409 : La Sicile aragonaise autonome, avant d’être réintégrée au royaume d’Aragon</a:t>
            </a:r>
          </a:p>
          <a:p>
            <a:pPr algn="l"/>
            <a:r>
              <a:rPr lang="fr-FR" sz="1400" b="1" dirty="0">
                <a:latin typeface="+mn-lt"/>
              </a:rPr>
              <a:t>6)</a:t>
            </a:r>
            <a:r>
              <a:rPr lang="fr-FR" sz="1400" dirty="0">
                <a:latin typeface="+mn-lt"/>
              </a:rPr>
              <a:t> 1276-1349 : Le royaume de Majorque-Roussillon autonome, avant d’être réintégré au royaume d’Aragon</a:t>
            </a:r>
          </a:p>
          <a:p>
            <a:pPr algn="l"/>
            <a:r>
              <a:rPr lang="fr-FR" sz="1400" b="1" dirty="0">
                <a:latin typeface="+mn-lt"/>
              </a:rPr>
              <a:t>7)</a:t>
            </a:r>
            <a:r>
              <a:rPr lang="fr-FR" sz="1400" dirty="0">
                <a:latin typeface="+mn-lt"/>
              </a:rPr>
              <a:t> 1410-1412 : Fin de la maison de Barcelone ; Les </a:t>
            </a:r>
            <a:r>
              <a:rPr lang="fr-FR" sz="1400" dirty="0" err="1">
                <a:latin typeface="+mn-lt"/>
              </a:rPr>
              <a:t>Trastamare</a:t>
            </a:r>
            <a:r>
              <a:rPr lang="fr-FR" sz="1400" dirty="0">
                <a:latin typeface="+mn-lt"/>
              </a:rPr>
              <a:t>, maîtres de la Castille et de l’Aragon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983C7A-9A0E-2EC3-D027-D361EBE1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3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84C09D14-944C-BA1C-ED80-6BBF32F7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2" y="81647"/>
            <a:ext cx="7787483" cy="5840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543E6787-576A-3B7E-5793-23B18837A2FD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1387AFE-7C93-56B4-BE32-99FC19031D54}"/>
              </a:ext>
            </a:extLst>
          </p:cNvPr>
          <p:cNvSpPr/>
          <p:nvPr/>
        </p:nvSpPr>
        <p:spPr>
          <a:xfrm>
            <a:off x="7241913" y="2963378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0D66461-63C5-D0A0-2BDC-4B464DD2E72B}"/>
              </a:ext>
            </a:extLst>
          </p:cNvPr>
          <p:cNvSpPr/>
          <p:nvPr/>
        </p:nvSpPr>
        <p:spPr>
          <a:xfrm>
            <a:off x="8585850" y="867001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E4E663D-9687-A279-461A-3B40382A8AA7}"/>
              </a:ext>
            </a:extLst>
          </p:cNvPr>
          <p:cNvSpPr/>
          <p:nvPr/>
        </p:nvSpPr>
        <p:spPr>
          <a:xfrm>
            <a:off x="4353172" y="5567042"/>
            <a:ext cx="121333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1350-1354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85388" y="81647"/>
            <a:ext cx="4267784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1350-1369 : … Henri II </a:t>
            </a:r>
            <a:r>
              <a:rPr lang="fr-FR" sz="1600" b="1" dirty="0" err="1"/>
              <a:t>Trastamare</a:t>
            </a:r>
            <a:r>
              <a:rPr lang="fr-FR" sz="1600" b="1" dirty="0"/>
              <a:t> allié à la France vainc Pierre 1</a:t>
            </a:r>
            <a:r>
              <a:rPr lang="fr-FR" sz="1600" b="1" baseline="30000" dirty="0"/>
              <a:t>er</a:t>
            </a:r>
            <a:r>
              <a:rPr lang="fr-FR" sz="1600" b="1" dirty="0"/>
              <a:t> allié aux Anglais ; …</a:t>
            </a:r>
          </a:p>
          <a:p>
            <a:endParaRPr lang="fr-FR" sz="1600" dirty="0"/>
          </a:p>
          <a:p>
            <a:r>
              <a:rPr lang="fr-FR" sz="1600" dirty="0"/>
              <a:t>*1354 : L’opposition nobiliaire à </a:t>
            </a:r>
            <a:r>
              <a:rPr lang="fr-FR" sz="1600" u="sng" dirty="0"/>
              <a:t>Pierre</a:t>
            </a:r>
          </a:p>
          <a:p>
            <a:r>
              <a:rPr lang="fr-FR" sz="1600" dirty="0"/>
              <a:t>Se rassemble autour son demi-frère</a:t>
            </a:r>
          </a:p>
          <a:p>
            <a:r>
              <a:rPr lang="fr-FR" sz="1600" u="sng" dirty="0"/>
              <a:t>Henri (II), comte de </a:t>
            </a:r>
            <a:r>
              <a:rPr lang="fr-FR" sz="1600" u="sng" dirty="0" err="1"/>
              <a:t>Trastamare</a:t>
            </a:r>
            <a:endParaRPr lang="fr-FR" sz="1600" u="sng" dirty="0"/>
          </a:p>
          <a:p>
            <a:r>
              <a:rPr lang="fr-FR" sz="1600" dirty="0"/>
              <a:t>Bâtard d’Alphonse XI</a:t>
            </a:r>
          </a:p>
          <a:p>
            <a:r>
              <a:rPr lang="fr-FR" sz="1600" dirty="0"/>
              <a:t>Et donc possible prétendant au trône</a:t>
            </a:r>
          </a:p>
          <a:p>
            <a:endParaRPr lang="fr-FR" sz="1600" dirty="0"/>
          </a:p>
          <a:p>
            <a:r>
              <a:rPr lang="fr-FR" sz="1600" dirty="0"/>
              <a:t>*1366 : Le parti de Henri </a:t>
            </a:r>
            <a:r>
              <a:rPr lang="fr-FR" sz="1600" dirty="0" err="1"/>
              <a:t>Trastamare</a:t>
            </a:r>
            <a:r>
              <a:rPr lang="fr-FR" sz="1600" dirty="0"/>
              <a:t> se révolte</a:t>
            </a:r>
          </a:p>
          <a:p>
            <a:r>
              <a:rPr lang="fr-FR" sz="1600" dirty="0"/>
              <a:t>La 1</a:t>
            </a:r>
            <a:r>
              <a:rPr lang="fr-FR" sz="1600" baseline="30000" dirty="0"/>
              <a:t>ère</a:t>
            </a:r>
            <a:r>
              <a:rPr lang="fr-FR" sz="1600" dirty="0"/>
              <a:t> guerre civile de Castille commence</a:t>
            </a:r>
          </a:p>
          <a:p>
            <a:endParaRPr lang="fr-FR" sz="1600" dirty="0"/>
          </a:p>
          <a:p>
            <a:r>
              <a:rPr lang="fr-FR" sz="1600" dirty="0"/>
              <a:t>*Déroulement en trois années…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F3C512-EBC4-6D16-B4EA-393217ADEDFC}"/>
              </a:ext>
            </a:extLst>
          </p:cNvPr>
          <p:cNvSpPr/>
          <p:nvPr/>
        </p:nvSpPr>
        <p:spPr>
          <a:xfrm>
            <a:off x="7531852" y="125177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5BCD4E-B485-CA5D-2F61-1BC8BBDBA401}"/>
              </a:ext>
            </a:extLst>
          </p:cNvPr>
          <p:cNvSpPr/>
          <p:nvPr/>
        </p:nvSpPr>
        <p:spPr>
          <a:xfrm>
            <a:off x="6223146" y="478909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9EF605E-B5C8-A986-1E5A-CFD65103893C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8327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D669-24B7-FD6B-84A5-E6EC03F8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866A2285-C51B-14FE-4884-412033CD5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2" y="81647"/>
            <a:ext cx="7787483" cy="5840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C30DE29-C41A-10EB-D34F-11CFC8A51F4B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8700714" y="1625624"/>
            <a:ext cx="473766" cy="2336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0E69BAF-94E2-B4BC-0805-C8BE619A8A7E}"/>
              </a:ext>
            </a:extLst>
          </p:cNvPr>
          <p:cNvSpPr/>
          <p:nvPr/>
        </p:nvSpPr>
        <p:spPr>
          <a:xfrm>
            <a:off x="8466815" y="141850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C0AAD7-ABF3-18C9-0C49-E6F3C320A015}"/>
              </a:ext>
            </a:extLst>
          </p:cNvPr>
          <p:cNvCxnSpPr>
            <a:cxnSpLocks/>
            <a:endCxn id="26" idx="6"/>
          </p:cNvCxnSpPr>
          <p:nvPr/>
        </p:nvCxnSpPr>
        <p:spPr>
          <a:xfrm flipH="1" flipV="1">
            <a:off x="9479825" y="1895757"/>
            <a:ext cx="883375" cy="187043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8712035-6131-F7A6-1D0D-4E3CB3736723}"/>
              </a:ext>
            </a:extLst>
          </p:cNvPr>
          <p:cNvCxnSpPr>
            <a:cxnSpLocks/>
          </p:cNvCxnSpPr>
          <p:nvPr/>
        </p:nvCxnSpPr>
        <p:spPr>
          <a:xfrm flipV="1">
            <a:off x="10363200" y="1971040"/>
            <a:ext cx="518160" cy="117041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63CF337-87C0-BC6C-87A2-19FF598B0241}"/>
              </a:ext>
            </a:extLst>
          </p:cNvPr>
          <p:cNvCxnSpPr>
            <a:cxnSpLocks/>
          </p:cNvCxnSpPr>
          <p:nvPr/>
        </p:nvCxnSpPr>
        <p:spPr>
          <a:xfrm flipV="1">
            <a:off x="10804751" y="640080"/>
            <a:ext cx="452529" cy="138948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B868F19D-E328-1578-A95C-2D6A68BC51AF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87C899B-086D-E717-9520-7F6F820B1E9D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7805882" y="1373101"/>
            <a:ext cx="660933" cy="1667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676232-C024-E25B-C3E6-28D1008F6E7B}"/>
              </a:ext>
            </a:extLst>
          </p:cNvPr>
          <p:cNvCxnSpPr>
            <a:cxnSpLocks/>
          </p:cNvCxnSpPr>
          <p:nvPr/>
        </p:nvCxnSpPr>
        <p:spPr>
          <a:xfrm flipH="1">
            <a:off x="6457045" y="3190240"/>
            <a:ext cx="1010555" cy="16343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3005FD13-4B50-BB98-2756-EE95DD35A480}"/>
              </a:ext>
            </a:extLst>
          </p:cNvPr>
          <p:cNvSpPr/>
          <p:nvPr/>
        </p:nvSpPr>
        <p:spPr>
          <a:xfrm>
            <a:off x="7241913" y="2963378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9714E0D-C341-A65A-3B35-3829C25F5833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7455390" y="1373101"/>
            <a:ext cx="213477" cy="15902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7468A53A-C084-D38B-0F0A-C185C6D438CC}"/>
              </a:ext>
            </a:extLst>
          </p:cNvPr>
          <p:cNvSpPr/>
          <p:nvPr/>
        </p:nvSpPr>
        <p:spPr>
          <a:xfrm>
            <a:off x="7531852" y="1251772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73039E73-F92D-A30E-A01C-D9150FF06D29}"/>
              </a:ext>
            </a:extLst>
          </p:cNvPr>
          <p:cNvCxnSpPr>
            <a:cxnSpLocks/>
            <a:endCxn id="66" idx="4"/>
          </p:cNvCxnSpPr>
          <p:nvPr/>
        </p:nvCxnSpPr>
        <p:spPr>
          <a:xfrm flipH="1" flipV="1">
            <a:off x="5660269" y="1031885"/>
            <a:ext cx="699892" cy="375720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1C3B98C4-CB81-65CF-90A3-4130108FED00}"/>
              </a:ext>
            </a:extLst>
          </p:cNvPr>
          <p:cNvSpPr/>
          <p:nvPr/>
        </p:nvSpPr>
        <p:spPr>
          <a:xfrm>
            <a:off x="6223146" y="478909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D5CA7A8-9786-0C26-F7D0-B7BD39E3EAC7}"/>
              </a:ext>
            </a:extLst>
          </p:cNvPr>
          <p:cNvSpPr/>
          <p:nvPr/>
        </p:nvSpPr>
        <p:spPr>
          <a:xfrm>
            <a:off x="8736769" y="443080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233E74AF-3D6F-CAFB-5EF9-B97E9CAD43AE}"/>
              </a:ext>
            </a:extLst>
          </p:cNvPr>
          <p:cNvCxnSpPr>
            <a:cxnSpLocks/>
            <a:endCxn id="56" idx="2"/>
          </p:cNvCxnSpPr>
          <p:nvPr/>
        </p:nvCxnSpPr>
        <p:spPr>
          <a:xfrm>
            <a:off x="5797284" y="344520"/>
            <a:ext cx="2939485" cy="2198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FC5C0012-1A30-39C3-97BC-B25B9E7DB395}"/>
              </a:ext>
            </a:extLst>
          </p:cNvPr>
          <p:cNvCxnSpPr>
            <a:cxnSpLocks/>
          </p:cNvCxnSpPr>
          <p:nvPr/>
        </p:nvCxnSpPr>
        <p:spPr>
          <a:xfrm flipH="1">
            <a:off x="5660269" y="302343"/>
            <a:ext cx="115337" cy="4868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C9AFC687-FC7B-5665-2993-83912F401791}"/>
              </a:ext>
            </a:extLst>
          </p:cNvPr>
          <p:cNvSpPr/>
          <p:nvPr/>
        </p:nvSpPr>
        <p:spPr>
          <a:xfrm>
            <a:off x="5523254" y="789228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DFC98DB-14DD-12A5-76C3-5CF94E38C017}"/>
              </a:ext>
            </a:extLst>
          </p:cNvPr>
          <p:cNvSpPr/>
          <p:nvPr/>
        </p:nvSpPr>
        <p:spPr>
          <a:xfrm>
            <a:off x="8585850" y="867001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92E7A06-1A6D-56A7-8553-BFDE3BBF4F58}"/>
              </a:ext>
            </a:extLst>
          </p:cNvPr>
          <p:cNvSpPr/>
          <p:nvPr/>
        </p:nvSpPr>
        <p:spPr>
          <a:xfrm>
            <a:off x="4799912" y="66106"/>
            <a:ext cx="80373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1366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570C17A6-B7E5-5805-159B-C25768622F6B}"/>
              </a:ext>
            </a:extLst>
          </p:cNvPr>
          <p:cNvSpPr/>
          <p:nvPr/>
        </p:nvSpPr>
        <p:spPr>
          <a:xfrm>
            <a:off x="8971079" y="4360732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90C1D093-6FB0-5EB2-70AE-6B66BCE86A95}"/>
              </a:ext>
            </a:extLst>
          </p:cNvPr>
          <p:cNvCxnSpPr>
            <a:cxnSpLocks/>
          </p:cNvCxnSpPr>
          <p:nvPr/>
        </p:nvCxnSpPr>
        <p:spPr>
          <a:xfrm flipH="1">
            <a:off x="8970668" y="81647"/>
            <a:ext cx="196304" cy="3969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B8564DE-ED9A-BF73-04AF-096E68D68017}"/>
              </a:ext>
            </a:extLst>
          </p:cNvPr>
          <p:cNvSpPr/>
          <p:nvPr/>
        </p:nvSpPr>
        <p:spPr>
          <a:xfrm>
            <a:off x="8279180" y="1695004"/>
            <a:ext cx="613340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1366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968F1C9-20E9-2518-B99D-C22D1CC0AE2D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BE822-7FDF-8474-8F45-9AC7AA146AFF}"/>
              </a:ext>
            </a:extLst>
          </p:cNvPr>
          <p:cNvSpPr/>
          <p:nvPr/>
        </p:nvSpPr>
        <p:spPr>
          <a:xfrm>
            <a:off x="57632" y="81647"/>
            <a:ext cx="4685654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1350-1369 : … Henri II </a:t>
            </a:r>
            <a:r>
              <a:rPr lang="fr-FR" sz="1600" b="1" dirty="0" err="1"/>
              <a:t>Trastamare</a:t>
            </a:r>
            <a:r>
              <a:rPr lang="fr-FR" sz="1600" b="1" dirty="0"/>
              <a:t> allié à la France vainc Pierre 1</a:t>
            </a:r>
            <a:r>
              <a:rPr lang="fr-FR" sz="1600" b="1" baseline="30000" dirty="0"/>
              <a:t>er</a:t>
            </a:r>
            <a:r>
              <a:rPr lang="fr-FR" sz="1600" b="1" dirty="0"/>
              <a:t> allié aux Anglais ; …</a:t>
            </a:r>
          </a:p>
          <a:p>
            <a:endParaRPr lang="fr-FR" sz="1600" dirty="0"/>
          </a:p>
          <a:p>
            <a:r>
              <a:rPr lang="fr-FR" sz="1600" dirty="0"/>
              <a:t>1) 1366 : Victoire de Henri…</a:t>
            </a:r>
          </a:p>
          <a:p>
            <a:endParaRPr lang="fr-FR" sz="1600" dirty="0"/>
          </a:p>
          <a:p>
            <a:r>
              <a:rPr lang="fr-FR" sz="1600" dirty="0"/>
              <a:t>*Mars 1366 : A Calahorra, venu d’Aragon</a:t>
            </a:r>
          </a:p>
          <a:p>
            <a:r>
              <a:rPr lang="fr-FR" sz="1600" u="sng" dirty="0"/>
              <a:t>Henri </a:t>
            </a:r>
            <a:r>
              <a:rPr lang="fr-FR" sz="1600" u="sng" dirty="0" err="1"/>
              <a:t>Trastamare</a:t>
            </a:r>
            <a:r>
              <a:rPr lang="fr-FR" sz="1600" dirty="0"/>
              <a:t>,                 soutenu par</a:t>
            </a:r>
          </a:p>
          <a:p>
            <a:r>
              <a:rPr lang="fr-FR" sz="1600" dirty="0"/>
              <a:t>L’Aragon de Pierre IV, la France de Charles V</a:t>
            </a:r>
          </a:p>
          <a:p>
            <a:r>
              <a:rPr lang="fr-FR" sz="1600" dirty="0"/>
              <a:t>Et les </a:t>
            </a:r>
            <a:r>
              <a:rPr lang="fr-FR" sz="1600" i="1" dirty="0"/>
              <a:t>routiers</a:t>
            </a:r>
            <a:r>
              <a:rPr lang="fr-FR" sz="1600" dirty="0"/>
              <a:t> de </a:t>
            </a:r>
            <a:r>
              <a:rPr lang="fr-FR" sz="1600" u="sng" dirty="0"/>
              <a:t>Du Guesclin</a:t>
            </a:r>
          </a:p>
          <a:p>
            <a:r>
              <a:rPr lang="fr-FR" sz="1600" dirty="0"/>
              <a:t>Vainc </a:t>
            </a:r>
            <a:r>
              <a:rPr lang="fr-FR" sz="1600" u="sng" dirty="0"/>
              <a:t>Pierre</a:t>
            </a:r>
            <a:r>
              <a:rPr lang="fr-FR" sz="1600" dirty="0"/>
              <a:t> qui se réfugie à Séville, puis en Galice</a:t>
            </a:r>
          </a:p>
          <a:p>
            <a:r>
              <a:rPr lang="fr-FR" sz="1600" dirty="0"/>
              <a:t>Avant de rejoindre la Bayonne anglaise </a:t>
            </a:r>
          </a:p>
          <a:p>
            <a:endParaRPr lang="fr-FR" sz="1600" dirty="0"/>
          </a:p>
          <a:p>
            <a:r>
              <a:rPr lang="fr-FR" sz="1600" dirty="0"/>
              <a:t>*Avril 1366 : A Burgos, Henri II de </a:t>
            </a:r>
            <a:r>
              <a:rPr lang="fr-FR" sz="1600" dirty="0" err="1"/>
              <a:t>Trastamare</a:t>
            </a:r>
            <a:r>
              <a:rPr lang="fr-FR" sz="1600" dirty="0"/>
              <a:t> roi ; Et…</a:t>
            </a:r>
          </a:p>
          <a:p>
            <a:r>
              <a:rPr lang="fr-FR" sz="1600" dirty="0"/>
              <a:t>Après Tolède, maître de la Castille </a:t>
            </a:r>
            <a:r>
              <a:rPr lang="fr-FR" sz="1500" dirty="0"/>
              <a:t>sauf Séville et Galice</a:t>
            </a:r>
          </a:p>
          <a:p>
            <a:r>
              <a:rPr lang="fr-FR" sz="1600" dirty="0"/>
              <a:t>NB : Défection de l’Aragon qui n’obtient pas Murcie</a:t>
            </a:r>
          </a:p>
          <a:p>
            <a:endParaRPr lang="fr-FR" sz="1600" dirty="0"/>
          </a:p>
          <a:p>
            <a:r>
              <a:rPr lang="fr-FR" sz="1600" dirty="0"/>
              <a:t>*Sept. 1366 : A Libourne, près de Bordeaux…</a:t>
            </a:r>
          </a:p>
          <a:p>
            <a:r>
              <a:rPr lang="fr-FR" sz="1600" dirty="0"/>
              <a:t>Pierre s’allie au Prince Noir anglais</a:t>
            </a:r>
          </a:p>
          <a:p>
            <a:r>
              <a:rPr lang="fr-FR" sz="1600" dirty="0"/>
              <a:t>Et à Charles II de Navarre, Charles </a:t>
            </a:r>
            <a:r>
              <a:rPr lang="fr-FR" sz="1600" i="1" dirty="0"/>
              <a:t>le Mauvais</a:t>
            </a:r>
            <a:r>
              <a:rPr lang="fr-FR" sz="1600" dirty="0"/>
              <a:t> (!)</a:t>
            </a:r>
          </a:p>
          <a:p>
            <a:r>
              <a:rPr lang="fr-FR" sz="1600" dirty="0"/>
              <a:t>L’année suivante, la guerre reprend…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1364 : A Cocherel, en Normandie…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Du Guesclin a vaincu les troupes du Navarrais…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A6D739A-D513-1CD1-ADF2-CAF87B208D04}"/>
              </a:ext>
            </a:extLst>
          </p:cNvPr>
          <p:cNvCxnSpPr>
            <a:cxnSpLocks/>
          </p:cNvCxnSpPr>
          <p:nvPr/>
        </p:nvCxnSpPr>
        <p:spPr>
          <a:xfrm>
            <a:off x="2701414" y="2234632"/>
            <a:ext cx="498811" cy="0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81A6A28-B5C9-A731-D841-8768FFBA053F}"/>
              </a:ext>
            </a:extLst>
          </p:cNvPr>
          <p:cNvCxnSpPr>
            <a:cxnSpLocks/>
          </p:cNvCxnSpPr>
          <p:nvPr/>
        </p:nvCxnSpPr>
        <p:spPr>
          <a:xfrm>
            <a:off x="1727200" y="1695004"/>
            <a:ext cx="5875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0454503-BBAD-A8E8-4514-3D18E87E363B}"/>
              </a:ext>
            </a:extLst>
          </p:cNvPr>
          <p:cNvCxnSpPr>
            <a:cxnSpLocks/>
          </p:cNvCxnSpPr>
          <p:nvPr/>
        </p:nvCxnSpPr>
        <p:spPr>
          <a:xfrm>
            <a:off x="3428670" y="2724028"/>
            <a:ext cx="498811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EBC7581-D397-03B4-D796-EF1CCB3FA3D6}"/>
              </a:ext>
            </a:extLst>
          </p:cNvPr>
          <p:cNvCxnSpPr>
            <a:cxnSpLocks/>
          </p:cNvCxnSpPr>
          <p:nvPr/>
        </p:nvCxnSpPr>
        <p:spPr>
          <a:xfrm>
            <a:off x="3098625" y="4435601"/>
            <a:ext cx="66009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BD367BE-24E4-0DD6-053B-5D5E9FD0FE8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11255381" y="158803"/>
            <a:ext cx="635111" cy="48127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BD7B2C7-558E-8BF9-0FD2-58DC5F6E599D}"/>
              </a:ext>
            </a:extLst>
          </p:cNvPr>
          <p:cNvSpPr/>
          <p:nvPr/>
        </p:nvSpPr>
        <p:spPr>
          <a:xfrm>
            <a:off x="11890492" y="3747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3565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E4D8-C992-27D0-2296-6EF7B2050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8BB9AD6-F6A1-EFE7-65E0-8DA399F0F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2" y="81647"/>
            <a:ext cx="7787483" cy="5840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3365F40-1872-EB5B-9962-08A8C2043BA4}"/>
              </a:ext>
            </a:extLst>
          </p:cNvPr>
          <p:cNvCxnSpPr>
            <a:cxnSpLocks/>
          </p:cNvCxnSpPr>
          <p:nvPr/>
        </p:nvCxnSpPr>
        <p:spPr>
          <a:xfrm>
            <a:off x="8428214" y="1638217"/>
            <a:ext cx="888390" cy="2575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44990CA-FC3D-8CA5-FCD0-3E26E5C53962}"/>
              </a:ext>
            </a:extLst>
          </p:cNvPr>
          <p:cNvCxnSpPr>
            <a:cxnSpLocks/>
          </p:cNvCxnSpPr>
          <p:nvPr/>
        </p:nvCxnSpPr>
        <p:spPr>
          <a:xfrm flipV="1">
            <a:off x="7467600" y="1638217"/>
            <a:ext cx="766846" cy="1500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ED0E44D-6168-E109-A8B0-EFFDB64280DE}"/>
              </a:ext>
            </a:extLst>
          </p:cNvPr>
          <p:cNvSpPr/>
          <p:nvPr/>
        </p:nvSpPr>
        <p:spPr>
          <a:xfrm>
            <a:off x="6223146" y="478909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D2C703-1FC3-0D48-627F-8C04BE2EDCAF}"/>
              </a:ext>
            </a:extLst>
          </p:cNvPr>
          <p:cNvSpPr/>
          <p:nvPr/>
        </p:nvSpPr>
        <p:spPr>
          <a:xfrm>
            <a:off x="5523254" y="789228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854A2E-F49A-59BE-F630-8E25D4A720C5}"/>
              </a:ext>
            </a:extLst>
          </p:cNvPr>
          <p:cNvCxnSpPr>
            <a:cxnSpLocks/>
          </p:cNvCxnSpPr>
          <p:nvPr/>
        </p:nvCxnSpPr>
        <p:spPr>
          <a:xfrm flipH="1">
            <a:off x="8331330" y="564408"/>
            <a:ext cx="542454" cy="8666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C7064D68-410B-7B57-E7BA-7C5C1035AA5B}"/>
              </a:ext>
            </a:extLst>
          </p:cNvPr>
          <p:cNvSpPr/>
          <p:nvPr/>
        </p:nvSpPr>
        <p:spPr>
          <a:xfrm>
            <a:off x="8736769" y="443080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754BFDF2-3667-DF42-EF32-DE776A69A0C0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8970668" y="81647"/>
            <a:ext cx="196304" cy="3969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7D03A3C8-C81D-EA1E-AF2E-45A040F75FB1}"/>
              </a:ext>
            </a:extLst>
          </p:cNvPr>
          <p:cNvSpPr/>
          <p:nvPr/>
        </p:nvSpPr>
        <p:spPr>
          <a:xfrm>
            <a:off x="7241913" y="2963378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4A6ABB3-58E2-EC85-AC88-04168E437331}"/>
              </a:ext>
            </a:extLst>
          </p:cNvPr>
          <p:cNvSpPr/>
          <p:nvPr/>
        </p:nvSpPr>
        <p:spPr>
          <a:xfrm>
            <a:off x="11657801" y="27748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31C7C80-5C3E-7C05-2E96-D327C554CB29}"/>
              </a:ext>
            </a:extLst>
          </p:cNvPr>
          <p:cNvCxnSpPr>
            <a:cxnSpLocks/>
            <a:endCxn id="54" idx="0"/>
          </p:cNvCxnSpPr>
          <p:nvPr/>
        </p:nvCxnSpPr>
        <p:spPr>
          <a:xfrm flipH="1">
            <a:off x="7455390" y="1638217"/>
            <a:ext cx="516696" cy="1325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5BBA06E-4AA8-B85C-DDD0-5713E21CF87C}"/>
              </a:ext>
            </a:extLst>
          </p:cNvPr>
          <p:cNvCxnSpPr>
            <a:cxnSpLocks/>
          </p:cNvCxnSpPr>
          <p:nvPr/>
        </p:nvCxnSpPr>
        <p:spPr>
          <a:xfrm flipV="1">
            <a:off x="7972086" y="1554480"/>
            <a:ext cx="359244" cy="8373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1235A953-91BD-8BBA-8F0C-B3DEFFB177C3}"/>
              </a:ext>
            </a:extLst>
          </p:cNvPr>
          <p:cNvSpPr/>
          <p:nvPr/>
        </p:nvSpPr>
        <p:spPr>
          <a:xfrm>
            <a:off x="8194315" y="143109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175F2E5-3A86-E211-1202-A468DF0CA51A}"/>
              </a:ext>
            </a:extLst>
          </p:cNvPr>
          <p:cNvSpPr/>
          <p:nvPr/>
        </p:nvSpPr>
        <p:spPr>
          <a:xfrm>
            <a:off x="8585850" y="867001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65B269-C612-7E59-428A-5289076F21D5}"/>
              </a:ext>
            </a:extLst>
          </p:cNvPr>
          <p:cNvSpPr/>
          <p:nvPr/>
        </p:nvSpPr>
        <p:spPr>
          <a:xfrm>
            <a:off x="8470661" y="1344954"/>
            <a:ext cx="613340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1367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B4DDD76B-39B9-8A5B-37E6-1CA1DE9EA714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11257280" y="398813"/>
            <a:ext cx="400521" cy="2255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A384686-84E6-F6B3-45DF-7CD7F5DDDD50}"/>
              </a:ext>
            </a:extLst>
          </p:cNvPr>
          <p:cNvCxnSpPr>
            <a:cxnSpLocks/>
          </p:cNvCxnSpPr>
          <p:nvPr/>
        </p:nvCxnSpPr>
        <p:spPr>
          <a:xfrm flipV="1">
            <a:off x="10363200" y="1971040"/>
            <a:ext cx="518160" cy="1170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D8033D60-4AB1-38A0-05BC-4704174B45B3}"/>
              </a:ext>
            </a:extLst>
          </p:cNvPr>
          <p:cNvCxnSpPr>
            <a:cxnSpLocks/>
          </p:cNvCxnSpPr>
          <p:nvPr/>
        </p:nvCxnSpPr>
        <p:spPr>
          <a:xfrm flipV="1">
            <a:off x="10804751" y="640080"/>
            <a:ext cx="452529" cy="1389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848C7BEA-AE1F-E6B2-5247-BD61CBD6F2CB}"/>
              </a:ext>
            </a:extLst>
          </p:cNvPr>
          <p:cNvCxnSpPr>
            <a:cxnSpLocks/>
          </p:cNvCxnSpPr>
          <p:nvPr/>
        </p:nvCxnSpPr>
        <p:spPr>
          <a:xfrm>
            <a:off x="9266348" y="1895757"/>
            <a:ext cx="1096852" cy="1923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79BBCC36-AD52-35CF-8BA0-5A86CFC64DD8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387A6D6-0A7D-AA87-AD8E-04DADDC137B6}"/>
              </a:ext>
            </a:extLst>
          </p:cNvPr>
          <p:cNvSpPr/>
          <p:nvPr/>
        </p:nvSpPr>
        <p:spPr>
          <a:xfrm>
            <a:off x="8000240" y="64447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D9A5A3E-D736-64E1-11BD-DE9FAF46DE2B}"/>
              </a:ext>
            </a:extLst>
          </p:cNvPr>
          <p:cNvCxnSpPr>
            <a:cxnSpLocks/>
          </p:cNvCxnSpPr>
          <p:nvPr/>
        </p:nvCxnSpPr>
        <p:spPr>
          <a:xfrm flipV="1">
            <a:off x="10363200" y="1971040"/>
            <a:ext cx="518160" cy="117041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BF278E-71B6-BF5B-CF61-BEFE4AC23FFC}"/>
              </a:ext>
            </a:extLst>
          </p:cNvPr>
          <p:cNvCxnSpPr>
            <a:cxnSpLocks/>
          </p:cNvCxnSpPr>
          <p:nvPr/>
        </p:nvCxnSpPr>
        <p:spPr>
          <a:xfrm flipV="1">
            <a:off x="10363200" y="1971040"/>
            <a:ext cx="518160" cy="1170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773233E-C5C8-55A8-D716-3D13521928C6}"/>
              </a:ext>
            </a:extLst>
          </p:cNvPr>
          <p:cNvCxnSpPr>
            <a:cxnSpLocks/>
          </p:cNvCxnSpPr>
          <p:nvPr/>
        </p:nvCxnSpPr>
        <p:spPr>
          <a:xfrm flipH="1">
            <a:off x="10881360" y="313020"/>
            <a:ext cx="457200" cy="622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F9D86B7-3EEC-7AB4-60E5-D6ACEA6F58A3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11297920" y="313020"/>
            <a:ext cx="359881" cy="857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2C2F31C-F1D5-DF20-93EC-B5AE9F45958F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FA10C-B399-2640-A8B7-B5BE85234C24}"/>
              </a:ext>
            </a:extLst>
          </p:cNvPr>
          <p:cNvSpPr/>
          <p:nvPr/>
        </p:nvSpPr>
        <p:spPr>
          <a:xfrm>
            <a:off x="35559" y="46296"/>
            <a:ext cx="4315297" cy="672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1350-1369 : … Henri II </a:t>
            </a:r>
            <a:r>
              <a:rPr lang="fr-FR" sz="1600" b="1" dirty="0" err="1"/>
              <a:t>Trastamare</a:t>
            </a:r>
            <a:r>
              <a:rPr lang="fr-FR" sz="1600" b="1" dirty="0"/>
              <a:t> allié à la France vainc Pierre 1</a:t>
            </a:r>
            <a:r>
              <a:rPr lang="fr-FR" sz="1600" b="1" baseline="30000" dirty="0"/>
              <a:t>er</a:t>
            </a:r>
            <a:r>
              <a:rPr lang="fr-FR" sz="1600" b="1" dirty="0"/>
              <a:t> allié aux Anglais ; …</a:t>
            </a:r>
          </a:p>
          <a:p>
            <a:endParaRPr lang="fr-FR" sz="1600" dirty="0"/>
          </a:p>
          <a:p>
            <a:r>
              <a:rPr lang="fr-FR" sz="1600" dirty="0"/>
              <a:t>2) 1367 : Victoire de Pierre…</a:t>
            </a:r>
          </a:p>
          <a:p>
            <a:endParaRPr lang="fr-FR" sz="1600" dirty="0"/>
          </a:p>
          <a:p>
            <a:r>
              <a:rPr lang="fr-FR" sz="1600" dirty="0"/>
              <a:t>*Avril 1367 : Venu de Guyenne avec le Prince noir</a:t>
            </a:r>
          </a:p>
          <a:p>
            <a:r>
              <a:rPr lang="fr-FR" sz="1600" dirty="0"/>
              <a:t>A </a:t>
            </a:r>
            <a:r>
              <a:rPr lang="fr-FR" sz="1600" dirty="0" err="1"/>
              <a:t>Najera</a:t>
            </a:r>
            <a:r>
              <a:rPr lang="fr-FR" sz="1600" dirty="0"/>
              <a:t>, victoire de Pierre…</a:t>
            </a:r>
          </a:p>
          <a:p>
            <a:r>
              <a:rPr lang="fr-FR" sz="1500" dirty="0"/>
              <a:t>NB : </a:t>
            </a:r>
            <a:r>
              <a:rPr lang="fr-FR" sz="1500" u="sng" dirty="0"/>
              <a:t>Du Guesclin</a:t>
            </a:r>
            <a:r>
              <a:rPr lang="fr-FR" sz="1500" dirty="0"/>
              <a:t> prisonnier à Bordeaux jusqu’en déc.</a:t>
            </a:r>
          </a:p>
          <a:p>
            <a:endParaRPr lang="fr-FR" sz="1600" dirty="0"/>
          </a:p>
          <a:p>
            <a:r>
              <a:rPr lang="fr-FR" sz="1600" dirty="0"/>
              <a:t>*Pierre reprend Tolède ; Tandis que…</a:t>
            </a:r>
          </a:p>
          <a:p>
            <a:r>
              <a:rPr lang="fr-FR" sz="1600" u="sng" dirty="0"/>
              <a:t>Henri</a:t>
            </a:r>
            <a:r>
              <a:rPr lang="fr-FR" sz="1600" dirty="0"/>
              <a:t>, vaincu, retourne en France</a:t>
            </a:r>
          </a:p>
          <a:p>
            <a:r>
              <a:rPr lang="fr-FR" sz="1600" dirty="0"/>
              <a:t>Où il obtient à nouveau l’aide des Français</a:t>
            </a:r>
          </a:p>
          <a:p>
            <a:endParaRPr lang="fr-FR" sz="1600" dirty="0"/>
          </a:p>
          <a:p>
            <a:r>
              <a:rPr lang="fr-FR" sz="1600" dirty="0"/>
              <a:t>*Août 1367 : Traité à Aigues-Mortes, avec…</a:t>
            </a:r>
          </a:p>
          <a:p>
            <a:r>
              <a:rPr lang="fr-FR" sz="1600" u="sng" dirty="0"/>
              <a:t>Louis d’Anjou</a:t>
            </a:r>
            <a:r>
              <a:rPr lang="fr-FR" sz="1600" dirty="0"/>
              <a:t>, frère de Charles V et gouverneur du Languedoc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*En échange, Henri s’engage</a:t>
            </a:r>
          </a:p>
          <a:p>
            <a:r>
              <a:rPr lang="fr-FR" sz="1600" dirty="0"/>
              <a:t>Une fois la Castille reprise, à se retourner</a:t>
            </a:r>
          </a:p>
          <a:p>
            <a:r>
              <a:rPr lang="fr-FR" sz="1600" dirty="0"/>
              <a:t>Contre les Anglais et les Navarrais</a:t>
            </a:r>
          </a:p>
          <a:p>
            <a:endParaRPr lang="fr-FR" sz="1600" dirty="0"/>
          </a:p>
          <a:p>
            <a:r>
              <a:rPr lang="fr-FR" sz="1600" dirty="0"/>
              <a:t>NB : Déc. 1367 : Côté Pierre…</a:t>
            </a:r>
          </a:p>
          <a:p>
            <a:r>
              <a:rPr lang="fr-FR" sz="1600" dirty="0"/>
              <a:t>Défection du Prince Noir</a:t>
            </a:r>
          </a:p>
          <a:p>
            <a:r>
              <a:rPr lang="fr-FR" sz="1600" dirty="0"/>
              <a:t>Qui n’a pas obtenu la Biscaye (Bilbao) promise</a:t>
            </a:r>
          </a:p>
          <a:p>
            <a:endParaRPr lang="fr-FR" sz="1600" dirty="0"/>
          </a:p>
          <a:p>
            <a:r>
              <a:rPr lang="fr-FR" sz="1600" dirty="0"/>
              <a:t>*Début 1368 : Henri repasse les Pyrénées</a:t>
            </a:r>
          </a:p>
          <a:p>
            <a:r>
              <a:rPr lang="fr-FR" sz="1600" dirty="0"/>
              <a:t>La guerre reprend…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998CD39-18CC-F511-94B2-58A6BDFB1A6F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9279223" y="78686"/>
            <a:ext cx="2613952" cy="130431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04B869FD-5CC5-EA78-1589-98FD863B63FC}"/>
              </a:ext>
            </a:extLst>
          </p:cNvPr>
          <p:cNvSpPr/>
          <p:nvPr/>
        </p:nvSpPr>
        <p:spPr>
          <a:xfrm>
            <a:off x="11893175" y="87788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6CC8BA3-944B-3004-97AE-4B23819A7FB6}"/>
              </a:ext>
            </a:extLst>
          </p:cNvPr>
          <p:cNvCxnSpPr>
            <a:cxnSpLocks/>
          </p:cNvCxnSpPr>
          <p:nvPr/>
        </p:nvCxnSpPr>
        <p:spPr>
          <a:xfrm>
            <a:off x="1904275" y="6574484"/>
            <a:ext cx="2446581" cy="0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CB79E0D-5489-01A3-90BC-7370426C8A98}"/>
              </a:ext>
            </a:extLst>
          </p:cNvPr>
          <p:cNvSpPr/>
          <p:nvPr/>
        </p:nvSpPr>
        <p:spPr>
          <a:xfrm>
            <a:off x="4375102" y="6192697"/>
            <a:ext cx="390443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Sans Du Guesclin qui libéré en déc. 1367 Va guerroyer à Tarascon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745FE8-B008-89E1-AEAD-7E3E98CB6325}"/>
              </a:ext>
            </a:extLst>
          </p:cNvPr>
          <p:cNvSpPr/>
          <p:nvPr/>
        </p:nvSpPr>
        <p:spPr>
          <a:xfrm>
            <a:off x="4799912" y="66106"/>
            <a:ext cx="80373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1367</a:t>
            </a:r>
          </a:p>
        </p:txBody>
      </p:sp>
    </p:spTree>
    <p:extLst>
      <p:ext uri="{BB962C8B-B14F-4D97-AF65-F5344CB8AC3E}">
        <p14:creationId xmlns:p14="http://schemas.microsoft.com/office/powerpoint/2010/main" val="2139913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033DA-CF98-8ECB-0A8F-FD7C90ED9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D6A26BF4-59CB-1594-6657-57CAD336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2" y="81647"/>
            <a:ext cx="7787483" cy="5840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6F344B7-2608-F7A5-52D5-DD4EADCD5D0E}"/>
              </a:ext>
            </a:extLst>
          </p:cNvPr>
          <p:cNvSpPr/>
          <p:nvPr/>
        </p:nvSpPr>
        <p:spPr>
          <a:xfrm>
            <a:off x="6223146" y="4789092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3F6209-28C6-1AB6-99E1-B9B9ED0F8D74}"/>
              </a:ext>
            </a:extLst>
          </p:cNvPr>
          <p:cNvSpPr/>
          <p:nvPr/>
        </p:nvSpPr>
        <p:spPr>
          <a:xfrm>
            <a:off x="8585850" y="867001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AF2ED0B-6D49-01AB-9DA8-25AFE1F0C07C}"/>
              </a:ext>
            </a:extLst>
          </p:cNvPr>
          <p:cNvSpPr/>
          <p:nvPr/>
        </p:nvSpPr>
        <p:spPr>
          <a:xfrm>
            <a:off x="8736769" y="443080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9A2D0FA-7E04-2AF5-5191-34F5B76617B6}"/>
              </a:ext>
            </a:extLst>
          </p:cNvPr>
          <p:cNvCxnSpPr>
            <a:cxnSpLocks/>
          </p:cNvCxnSpPr>
          <p:nvPr/>
        </p:nvCxnSpPr>
        <p:spPr>
          <a:xfrm flipH="1" flipV="1">
            <a:off x="9479825" y="1971040"/>
            <a:ext cx="883375" cy="1117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4B63A9B-93BC-B442-7594-9F97CCDF9F5E}"/>
              </a:ext>
            </a:extLst>
          </p:cNvPr>
          <p:cNvCxnSpPr>
            <a:cxnSpLocks/>
          </p:cNvCxnSpPr>
          <p:nvPr/>
        </p:nvCxnSpPr>
        <p:spPr>
          <a:xfrm flipV="1">
            <a:off x="10363200" y="1971040"/>
            <a:ext cx="518160" cy="1170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072D145-0887-F8C3-F4AF-6F7B4C417418}"/>
              </a:ext>
            </a:extLst>
          </p:cNvPr>
          <p:cNvCxnSpPr>
            <a:cxnSpLocks/>
          </p:cNvCxnSpPr>
          <p:nvPr/>
        </p:nvCxnSpPr>
        <p:spPr>
          <a:xfrm flipV="1">
            <a:off x="10804751" y="640080"/>
            <a:ext cx="452529" cy="1389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50802CE-4F3E-F3B7-4C8F-F72EFA825CCC}"/>
              </a:ext>
            </a:extLst>
          </p:cNvPr>
          <p:cNvCxnSpPr>
            <a:cxnSpLocks/>
          </p:cNvCxnSpPr>
          <p:nvPr/>
        </p:nvCxnSpPr>
        <p:spPr>
          <a:xfrm flipV="1">
            <a:off x="11257280" y="398813"/>
            <a:ext cx="400521" cy="2412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73707B16-D0A9-6231-0104-D632335ABA54}"/>
              </a:ext>
            </a:extLst>
          </p:cNvPr>
          <p:cNvSpPr/>
          <p:nvPr/>
        </p:nvSpPr>
        <p:spPr>
          <a:xfrm>
            <a:off x="11657801" y="27748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24CCCC1-4CDE-6E15-99D3-17C9A2CB8FFE}"/>
              </a:ext>
            </a:extLst>
          </p:cNvPr>
          <p:cNvCxnSpPr>
            <a:cxnSpLocks/>
          </p:cNvCxnSpPr>
          <p:nvPr/>
        </p:nvCxnSpPr>
        <p:spPr>
          <a:xfrm flipH="1">
            <a:off x="10881360" y="203200"/>
            <a:ext cx="548640" cy="732541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AFF3CB91-0EF3-80AB-9623-9A49095465B3}"/>
              </a:ext>
            </a:extLst>
          </p:cNvPr>
          <p:cNvCxnSpPr>
            <a:cxnSpLocks/>
          </p:cNvCxnSpPr>
          <p:nvPr/>
        </p:nvCxnSpPr>
        <p:spPr>
          <a:xfrm flipV="1">
            <a:off x="9062720" y="1894382"/>
            <a:ext cx="137014" cy="9354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D1A00D6B-B3A3-29BD-636C-E536B24760D1}"/>
              </a:ext>
            </a:extLst>
          </p:cNvPr>
          <p:cNvSpPr/>
          <p:nvPr/>
        </p:nvSpPr>
        <p:spPr>
          <a:xfrm>
            <a:off x="9052871" y="170047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2F8D46C1-C6CD-C992-246C-370A3F638697}"/>
              </a:ext>
            </a:extLst>
          </p:cNvPr>
          <p:cNvCxnSpPr>
            <a:cxnSpLocks/>
          </p:cNvCxnSpPr>
          <p:nvPr/>
        </p:nvCxnSpPr>
        <p:spPr>
          <a:xfrm flipH="1">
            <a:off x="7691245" y="2829803"/>
            <a:ext cx="1371475" cy="2933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25BB0BCB-9C89-6AD2-8DB0-071497A39BF4}"/>
              </a:ext>
            </a:extLst>
          </p:cNvPr>
          <p:cNvCxnSpPr>
            <a:cxnSpLocks/>
          </p:cNvCxnSpPr>
          <p:nvPr/>
        </p:nvCxnSpPr>
        <p:spPr>
          <a:xfrm flipH="1">
            <a:off x="6457045" y="3190240"/>
            <a:ext cx="1010555" cy="16343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958FC3C-4DDB-3A6E-F32B-E1B1BA563DEF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6457045" y="4093226"/>
            <a:ext cx="1133656" cy="7314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4B69E17-FCFD-A95A-C29B-3F15E75587B3}"/>
              </a:ext>
            </a:extLst>
          </p:cNvPr>
          <p:cNvCxnSpPr>
            <a:cxnSpLocks/>
          </p:cNvCxnSpPr>
          <p:nvPr/>
        </p:nvCxnSpPr>
        <p:spPr>
          <a:xfrm>
            <a:off x="7455390" y="3158663"/>
            <a:ext cx="232195" cy="7274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822AFDEA-49BB-140C-49FC-21FAAAE18713}"/>
              </a:ext>
            </a:extLst>
          </p:cNvPr>
          <p:cNvSpPr/>
          <p:nvPr/>
        </p:nvSpPr>
        <p:spPr>
          <a:xfrm>
            <a:off x="8053552" y="386506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15F2E66A-E658-64EE-7235-29D81D604A1B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7824600" y="3986390"/>
            <a:ext cx="228952" cy="2104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C2466ACF-B48A-7D31-D6A1-8AC0022BF7C5}"/>
              </a:ext>
            </a:extLst>
          </p:cNvPr>
          <p:cNvSpPr/>
          <p:nvPr/>
        </p:nvSpPr>
        <p:spPr>
          <a:xfrm>
            <a:off x="7550570" y="388610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EF32EDCC-0C12-61D7-C5EB-A89841EC7DB6}"/>
              </a:ext>
            </a:extLst>
          </p:cNvPr>
          <p:cNvCxnSpPr>
            <a:cxnSpLocks/>
            <a:endCxn id="72" idx="1"/>
          </p:cNvCxnSpPr>
          <p:nvPr/>
        </p:nvCxnSpPr>
        <p:spPr>
          <a:xfrm>
            <a:off x="7467600" y="3158663"/>
            <a:ext cx="626083" cy="7419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0785BFC5-1C2D-832F-AFBA-C93208AC593E}"/>
              </a:ext>
            </a:extLst>
          </p:cNvPr>
          <p:cNvSpPr/>
          <p:nvPr/>
        </p:nvSpPr>
        <p:spPr>
          <a:xfrm>
            <a:off x="7241913" y="2963378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ACABE0-B390-2F10-C717-19B487FBC930}"/>
              </a:ext>
            </a:extLst>
          </p:cNvPr>
          <p:cNvSpPr/>
          <p:nvPr/>
        </p:nvSpPr>
        <p:spPr>
          <a:xfrm>
            <a:off x="6591437" y="2969271"/>
            <a:ext cx="613340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1368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39CC09C-0D7B-621D-9B33-239144CDC24B}"/>
              </a:ext>
            </a:extLst>
          </p:cNvPr>
          <p:cNvSpPr/>
          <p:nvPr/>
        </p:nvSpPr>
        <p:spPr>
          <a:xfrm>
            <a:off x="8379260" y="3799941"/>
            <a:ext cx="613340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1369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2254498-43BF-C72C-3170-C10E359D33FD}"/>
              </a:ext>
            </a:extLst>
          </p:cNvPr>
          <p:cNvSpPr/>
          <p:nvPr/>
        </p:nvSpPr>
        <p:spPr>
          <a:xfrm>
            <a:off x="5523254" y="789228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767BB0B-8797-FBAF-280A-BB3BB8EF9A96}"/>
              </a:ext>
            </a:extLst>
          </p:cNvPr>
          <p:cNvSpPr/>
          <p:nvPr/>
        </p:nvSpPr>
        <p:spPr>
          <a:xfrm>
            <a:off x="4437626" y="368740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920F53D-1C01-623B-D9DC-C949C79D79ED}"/>
              </a:ext>
            </a:extLst>
          </p:cNvPr>
          <p:cNvCxnSpPr>
            <a:cxnSpLocks/>
          </p:cNvCxnSpPr>
          <p:nvPr/>
        </p:nvCxnSpPr>
        <p:spPr>
          <a:xfrm>
            <a:off x="11358880" y="203200"/>
            <a:ext cx="670560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053DAF4-C7A9-AAB8-37C5-813F7F0CD1C5}"/>
              </a:ext>
            </a:extLst>
          </p:cNvPr>
          <p:cNvSpPr/>
          <p:nvPr/>
        </p:nvSpPr>
        <p:spPr>
          <a:xfrm>
            <a:off x="11893175" y="87788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8056E8-54C2-F2D3-D0A7-07BB055834C7}"/>
              </a:ext>
            </a:extLst>
          </p:cNvPr>
          <p:cNvSpPr/>
          <p:nvPr/>
        </p:nvSpPr>
        <p:spPr>
          <a:xfrm>
            <a:off x="35559" y="46296"/>
            <a:ext cx="4517271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1350-1369 : … Les </a:t>
            </a:r>
            <a:r>
              <a:rPr lang="fr-FR" sz="1600" b="1" dirty="0" err="1"/>
              <a:t>Trastamare</a:t>
            </a:r>
            <a:r>
              <a:rPr lang="fr-FR" sz="1600" b="1" dirty="0"/>
              <a:t> s’emparent du trône de Castille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3) 1368 : Victoire finale de Henri…</a:t>
            </a:r>
          </a:p>
          <a:p>
            <a:endParaRPr lang="fr-FR" sz="1600" dirty="0"/>
          </a:p>
          <a:p>
            <a:r>
              <a:rPr lang="fr-FR" sz="1600" dirty="0"/>
              <a:t>*Avril 1368-jan. 1369 : Après 9 mois de siège</a:t>
            </a:r>
          </a:p>
          <a:p>
            <a:r>
              <a:rPr lang="fr-FR" sz="1600" dirty="0"/>
              <a:t>Henri s’empare de Tolède</a:t>
            </a:r>
          </a:p>
          <a:p>
            <a:r>
              <a:rPr lang="fr-FR" sz="1600" dirty="0"/>
              <a:t>Pierre se replie sur Séville</a:t>
            </a:r>
          </a:p>
          <a:p>
            <a:endParaRPr lang="fr-FR" sz="1600" dirty="0"/>
          </a:p>
          <a:p>
            <a:r>
              <a:rPr lang="fr-FR" sz="1600" dirty="0"/>
              <a:t>*Nov. 1368 : Après Aigues-Mortes, traité de Tolède : Paix durable entre la Castille et la France</a:t>
            </a:r>
          </a:p>
          <a:p>
            <a:r>
              <a:rPr lang="fr-FR" sz="1600" u="sng" dirty="0"/>
              <a:t>Et alliance navale contre l'Angleterre</a:t>
            </a:r>
          </a:p>
          <a:p>
            <a:r>
              <a:rPr lang="fr-FR" sz="1600" dirty="0"/>
              <a:t>NB : 1369 : Arrivée de Du Guesclin à Tolède</a:t>
            </a:r>
          </a:p>
          <a:p>
            <a:endParaRPr lang="fr-FR" sz="1600" dirty="0"/>
          </a:p>
          <a:p>
            <a:r>
              <a:rPr lang="fr-FR" sz="1600" dirty="0"/>
              <a:t>*Mars 1369 : Pierre tente de reprendre Tolède</a:t>
            </a:r>
          </a:p>
          <a:p>
            <a:r>
              <a:rPr lang="fr-FR" sz="1600" dirty="0"/>
              <a:t>Mais il est battu à Calatrava</a:t>
            </a:r>
          </a:p>
          <a:p>
            <a:endParaRPr lang="fr-FR" sz="1600" dirty="0"/>
          </a:p>
          <a:p>
            <a:r>
              <a:rPr lang="fr-FR" sz="1600" dirty="0"/>
              <a:t>*Il s’enfuit à Monteil, où il est fait prisonnier par Pierre de Villaines, un lieutenant de Du Guesclin</a:t>
            </a:r>
          </a:p>
          <a:p>
            <a:endParaRPr lang="fr-FR" sz="1600" dirty="0"/>
          </a:p>
          <a:p>
            <a:r>
              <a:rPr lang="fr-FR" sz="1600" dirty="0"/>
              <a:t>*23 mars 1369 : A Monteil</a:t>
            </a:r>
          </a:p>
          <a:p>
            <a:r>
              <a:rPr lang="fr-FR" sz="1600" dirty="0"/>
              <a:t>En présence de Du Guesclin</a:t>
            </a:r>
          </a:p>
          <a:p>
            <a:r>
              <a:rPr lang="fr-FR" sz="1600" dirty="0"/>
              <a:t>Henri tue son demi-frère Pierre</a:t>
            </a:r>
          </a:p>
          <a:p>
            <a:endParaRPr lang="fr-FR" sz="1600" dirty="0"/>
          </a:p>
          <a:p>
            <a:r>
              <a:rPr lang="fr-FR" sz="1600" dirty="0"/>
              <a:t>*Fin de la guerre et victoire du </a:t>
            </a:r>
            <a:r>
              <a:rPr lang="fr-FR" sz="1600" dirty="0" err="1"/>
              <a:t>Trastamare</a:t>
            </a:r>
            <a:r>
              <a:rPr lang="fr-FR" sz="1600" dirty="0"/>
              <a:t>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A45163-C05D-B3BD-3A32-D3804776F7DB}"/>
              </a:ext>
            </a:extLst>
          </p:cNvPr>
          <p:cNvSpPr/>
          <p:nvPr/>
        </p:nvSpPr>
        <p:spPr>
          <a:xfrm>
            <a:off x="4799912" y="66106"/>
            <a:ext cx="80373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1368</a:t>
            </a:r>
          </a:p>
        </p:txBody>
      </p:sp>
    </p:spTree>
    <p:extLst>
      <p:ext uri="{BB962C8B-B14F-4D97-AF65-F5344CB8AC3E}">
        <p14:creationId xmlns:p14="http://schemas.microsoft.com/office/powerpoint/2010/main" val="273384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B1B92DE-BB62-2FEE-668B-F334CB46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F879AFF-90B3-F784-6646-ECD7D26F8F46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C4FCEA-F21D-8294-DE36-09528A545774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16045F-F5FB-A57A-9F70-1ECF2C1318C9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5DAA5A9-593E-8849-A6CA-A0965F065BA7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B7D5E5A-BB16-4313-937C-4B815E1D8E5B}"/>
              </a:ext>
            </a:extLst>
          </p:cNvPr>
          <p:cNvSpPr/>
          <p:nvPr/>
        </p:nvSpPr>
        <p:spPr>
          <a:xfrm>
            <a:off x="4769668" y="837419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E950A32-0C59-4006-BEC6-C11C5D39E0B1}"/>
              </a:ext>
            </a:extLst>
          </p:cNvPr>
          <p:cNvSpPr/>
          <p:nvPr/>
        </p:nvSpPr>
        <p:spPr>
          <a:xfrm>
            <a:off x="4769668" y="1344463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1F43709-872E-4116-96D5-62FD6437E3FC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>
            <a:off x="5255126" y="1228757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C9EDF6EE-6629-4814-B233-6FBD669E4171}"/>
              </a:ext>
            </a:extLst>
          </p:cNvPr>
          <p:cNvSpPr/>
          <p:nvPr/>
        </p:nvSpPr>
        <p:spPr>
          <a:xfrm>
            <a:off x="4769668" y="1851507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2F6860F-B842-4BDC-99C7-35C93E97F341}"/>
              </a:ext>
            </a:extLst>
          </p:cNvPr>
          <p:cNvCxnSpPr>
            <a:cxnSpLocks/>
            <a:stCxn id="74" idx="2"/>
            <a:endCxn id="76" idx="0"/>
          </p:cNvCxnSpPr>
          <p:nvPr/>
        </p:nvCxnSpPr>
        <p:spPr>
          <a:xfrm>
            <a:off x="5255126" y="1735801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A8F15C3-D74A-4C02-B0C0-3701DD5D192C}"/>
              </a:ext>
            </a:extLst>
          </p:cNvPr>
          <p:cNvSpPr/>
          <p:nvPr/>
        </p:nvSpPr>
        <p:spPr>
          <a:xfrm>
            <a:off x="4769668" y="2358551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4A35F889-A101-4A5B-B574-44D1C18F0822}"/>
              </a:ext>
            </a:extLst>
          </p:cNvPr>
          <p:cNvCxnSpPr>
            <a:cxnSpLocks/>
            <a:stCxn id="76" idx="2"/>
            <a:endCxn id="78" idx="0"/>
          </p:cNvCxnSpPr>
          <p:nvPr/>
        </p:nvCxnSpPr>
        <p:spPr>
          <a:xfrm>
            <a:off x="5255126" y="2242845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C8BA0D4-81D6-4ED9-865C-F5A2CF82685E}"/>
              </a:ext>
            </a:extLst>
          </p:cNvPr>
          <p:cNvSpPr/>
          <p:nvPr/>
        </p:nvSpPr>
        <p:spPr>
          <a:xfrm>
            <a:off x="4777440" y="2960654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30D0CCDA-A26C-4A20-902B-7F04D91021F0}"/>
              </a:ext>
            </a:extLst>
          </p:cNvPr>
          <p:cNvCxnSpPr>
            <a:cxnSpLocks/>
            <a:stCxn id="78" idx="2"/>
            <a:endCxn id="91" idx="0"/>
          </p:cNvCxnSpPr>
          <p:nvPr/>
        </p:nvCxnSpPr>
        <p:spPr>
          <a:xfrm>
            <a:off x="5255126" y="2749889"/>
            <a:ext cx="7772" cy="210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D1AA9EE4-BE25-475D-8F95-DBD320033F80}"/>
              </a:ext>
            </a:extLst>
          </p:cNvPr>
          <p:cNvSpPr/>
          <p:nvPr/>
        </p:nvSpPr>
        <p:spPr>
          <a:xfrm>
            <a:off x="5929234" y="2960654"/>
            <a:ext cx="97091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cxnSp>
        <p:nvCxnSpPr>
          <p:cNvPr id="94" name="Connecteur en angle 18">
            <a:extLst>
              <a:ext uri="{FF2B5EF4-FFF2-40B4-BE49-F238E27FC236}">
                <a16:creationId xmlns:a16="http://schemas.microsoft.com/office/drawing/2014/main" id="{3DC56A5D-333D-4F50-96F5-A4D500276D0C}"/>
              </a:ext>
            </a:extLst>
          </p:cNvPr>
          <p:cNvCxnSpPr>
            <a:cxnSpLocks/>
            <a:stCxn id="78" idx="2"/>
            <a:endCxn id="93" idx="0"/>
          </p:cNvCxnSpPr>
          <p:nvPr/>
        </p:nvCxnSpPr>
        <p:spPr>
          <a:xfrm rot="16200000" flipH="1">
            <a:off x="5729527" y="2275488"/>
            <a:ext cx="210765" cy="115956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7EDAC21-9FCF-43F1-B8EC-E9BE16C5F937}"/>
              </a:ext>
            </a:extLst>
          </p:cNvPr>
          <p:cNvSpPr/>
          <p:nvPr/>
        </p:nvSpPr>
        <p:spPr>
          <a:xfrm>
            <a:off x="5922648" y="2228854"/>
            <a:ext cx="1056934" cy="562826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185EA7-6ABA-40CE-BDEC-69727DEBA00B}"/>
              </a:ext>
            </a:extLst>
          </p:cNvPr>
          <p:cNvSpPr/>
          <p:nvPr/>
        </p:nvSpPr>
        <p:spPr>
          <a:xfrm>
            <a:off x="4777440" y="169210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88296" y="109031"/>
            <a:ext cx="4722385" cy="48320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1369-1406 : Les premiers </a:t>
            </a:r>
            <a:r>
              <a:rPr lang="fr-FR" sz="1700" b="1" dirty="0" err="1"/>
              <a:t>Trastamare</a:t>
            </a:r>
            <a:r>
              <a:rPr lang="fr-FR" sz="1700" b="1" dirty="0"/>
              <a:t> mettent en place les </a:t>
            </a:r>
            <a:r>
              <a:rPr lang="fr-FR" sz="1700" b="1" i="1" dirty="0"/>
              <a:t>seigneuries</a:t>
            </a:r>
            <a:r>
              <a:rPr lang="fr-FR" sz="1700" b="1" dirty="0"/>
              <a:t> ; Une nouvelle et puissante noblesse apparaît ; Echec de l’union avec le Portugal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*1369-79 : </a:t>
            </a:r>
            <a:r>
              <a:rPr lang="fr-FR" sz="1600" u="sng" dirty="0"/>
              <a:t>Henri II </a:t>
            </a:r>
            <a:r>
              <a:rPr lang="fr-FR" sz="1600" u="sng" dirty="0" err="1"/>
              <a:t>Trastamare</a:t>
            </a:r>
            <a:r>
              <a:rPr lang="fr-FR" sz="1600" u="sng" dirty="0"/>
              <a:t>, roi de Castille</a:t>
            </a:r>
          </a:p>
          <a:p>
            <a:r>
              <a:rPr lang="fr-FR" sz="1600" dirty="0"/>
              <a:t>Deux points…</a:t>
            </a:r>
          </a:p>
          <a:p>
            <a:endParaRPr lang="fr-FR" sz="1600" dirty="0"/>
          </a:p>
          <a:p>
            <a:r>
              <a:rPr lang="fr-FR" sz="1600" dirty="0"/>
              <a:t>a) A l’extérieur, l’alliance avec la France continue</a:t>
            </a:r>
          </a:p>
          <a:p>
            <a:r>
              <a:rPr lang="fr-FR" sz="1600" dirty="0"/>
              <a:t>La Castille participe à la guerre de Cent Ans aux côtés De la France contre l’Angleterre alliée à la Navarre</a:t>
            </a:r>
          </a:p>
          <a:p>
            <a:endParaRPr lang="fr-FR" sz="1600" dirty="0"/>
          </a:p>
          <a:p>
            <a:r>
              <a:rPr lang="fr-FR" sz="1600" dirty="0"/>
              <a:t>*1372 : A à la Rochelle…</a:t>
            </a:r>
          </a:p>
          <a:p>
            <a:r>
              <a:rPr lang="fr-FR" sz="1600" dirty="0"/>
              <a:t>La flotte castillane détruit la flotte anglaise</a:t>
            </a:r>
          </a:p>
          <a:p>
            <a:endParaRPr lang="fr-FR" sz="1600" dirty="0"/>
          </a:p>
          <a:p>
            <a:r>
              <a:rPr lang="fr-FR" sz="1600" dirty="0"/>
              <a:t>*1377-80 : Les Français et les Castillans lancent</a:t>
            </a:r>
          </a:p>
          <a:p>
            <a:r>
              <a:rPr lang="fr-FR" sz="1600" dirty="0"/>
              <a:t>Des raids navals contre les côtes du sud de  l’Angleterre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b) A l’intérieur…</a:t>
            </a:r>
          </a:p>
        </p:txBody>
      </p:sp>
    </p:spTree>
    <p:extLst>
      <p:ext uri="{BB962C8B-B14F-4D97-AF65-F5344CB8AC3E}">
        <p14:creationId xmlns:p14="http://schemas.microsoft.com/office/powerpoint/2010/main" val="2360043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74CA-06B1-6450-313E-433057606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35455-79AE-79C3-624B-9F924D274F5A}"/>
              </a:ext>
            </a:extLst>
          </p:cNvPr>
          <p:cNvSpPr/>
          <p:nvPr/>
        </p:nvSpPr>
        <p:spPr>
          <a:xfrm>
            <a:off x="115790" y="117693"/>
            <a:ext cx="4574447" cy="6124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1369-1406 : Les premiers </a:t>
            </a:r>
            <a:r>
              <a:rPr lang="fr-FR" sz="1700" b="1" dirty="0" err="1"/>
              <a:t>Trastamare</a:t>
            </a:r>
            <a:r>
              <a:rPr lang="fr-FR" sz="1700" b="1" dirty="0"/>
              <a:t> mettent en place les seigneuries ; Une nouvelle et puissante noblesse apparaît ; Echec de l’union avec le Portugal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b) A l’intérieur…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L’ancienne noblesse est ruinée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Henri II reconstitue une nouvelle noblesse restreinte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*Henri II accorde quelques fiefs à ses proches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Pour les autres nobles, des titres de noblesse sur de vastes </a:t>
            </a:r>
            <a:r>
              <a:rPr lang="fr-FR" sz="1600" i="1" dirty="0">
                <a:solidFill>
                  <a:srgbClr val="FF0000"/>
                </a:solidFill>
              </a:rPr>
              <a:t>seigneuries</a:t>
            </a:r>
            <a:r>
              <a:rPr lang="fr-FR" sz="1600" dirty="0">
                <a:solidFill>
                  <a:srgbClr val="FF0000"/>
                </a:solidFill>
              </a:rPr>
              <a:t>, juridictions sur des terres (et pas les terres elles-mêmes), leur procurant des revenus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NB : 24 familles, appelées </a:t>
            </a:r>
            <a:r>
              <a:rPr lang="fr-FR" sz="1600" i="1" dirty="0">
                <a:solidFill>
                  <a:srgbClr val="FF0000"/>
                </a:solidFill>
              </a:rPr>
              <a:t>Grands d’Espagne </a:t>
            </a:r>
            <a:r>
              <a:rPr lang="fr-FR" sz="1600" dirty="0">
                <a:solidFill>
                  <a:srgbClr val="FF0000"/>
                </a:solidFill>
              </a:rPr>
              <a:t>au XVIe siècle, maîtresses de la Castille</a:t>
            </a:r>
          </a:p>
          <a:p>
            <a:endParaRPr lang="fr-FR" sz="1600" i="1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</a:t>
            </a:r>
            <a:r>
              <a:rPr lang="fr-FR" sz="1600" i="1" dirty="0">
                <a:solidFill>
                  <a:srgbClr val="FF0000"/>
                </a:solidFill>
              </a:rPr>
              <a:t>Seigneuries</a:t>
            </a:r>
            <a:r>
              <a:rPr lang="fr-FR" sz="1600" dirty="0">
                <a:solidFill>
                  <a:srgbClr val="FF0000"/>
                </a:solidFill>
              </a:rPr>
              <a:t> : Assise sociale de cette nouvelle noblesse ; Pas de morcellement du domaine royal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En fiefs ou apanages, comme en France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*Mais danger du ce système : clercs et nobles guettent le moindre signe de faiblesse du pouvoir royal, unique source de leurs revenus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E6DB93C-1408-0591-DC96-EC0AD4414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18452EC-2F72-EE50-C604-E79AE45D6442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028CBBD-EE3C-FE08-862B-AB60527F00E9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5558CC-855E-2B36-FA63-178E1BBD9942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6BD4767-9EE2-8491-9E70-1AA304BC9E34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5CD3F35-0D0B-0397-AA09-9872CCEF5DDD}"/>
              </a:ext>
            </a:extLst>
          </p:cNvPr>
          <p:cNvCxnSpPr>
            <a:cxnSpLocks/>
          </p:cNvCxnSpPr>
          <p:nvPr/>
        </p:nvCxnSpPr>
        <p:spPr>
          <a:xfrm flipV="1">
            <a:off x="8566407" y="450623"/>
            <a:ext cx="0" cy="6511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34B6401-1F60-262D-A4EE-3C951D7A9163}"/>
              </a:ext>
            </a:extLst>
          </p:cNvPr>
          <p:cNvCxnSpPr>
            <a:cxnSpLocks/>
          </p:cNvCxnSpPr>
          <p:nvPr/>
        </p:nvCxnSpPr>
        <p:spPr>
          <a:xfrm flipH="1">
            <a:off x="8203004" y="1223134"/>
            <a:ext cx="363403" cy="64220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A4C0C6D-7D5A-70AD-9D9C-787CF68C8EDE}"/>
              </a:ext>
            </a:extLst>
          </p:cNvPr>
          <p:cNvSpPr/>
          <p:nvPr/>
        </p:nvSpPr>
        <p:spPr>
          <a:xfrm>
            <a:off x="8065989" y="1744011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820269-F48B-E13A-A670-5757BF39E512}"/>
              </a:ext>
            </a:extLst>
          </p:cNvPr>
          <p:cNvSpPr/>
          <p:nvPr/>
        </p:nvSpPr>
        <p:spPr>
          <a:xfrm>
            <a:off x="8429392" y="1101806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700A072-DAE6-B737-8992-C44441F0AFD0}"/>
              </a:ext>
            </a:extLst>
          </p:cNvPr>
          <p:cNvCxnSpPr>
            <a:cxnSpLocks/>
          </p:cNvCxnSpPr>
          <p:nvPr/>
        </p:nvCxnSpPr>
        <p:spPr>
          <a:xfrm flipH="1">
            <a:off x="5913120" y="5676553"/>
            <a:ext cx="907657" cy="2873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F7E07B3-ABA1-C034-9FC2-478E0C09D835}"/>
              </a:ext>
            </a:extLst>
          </p:cNvPr>
          <p:cNvCxnSpPr>
            <a:cxnSpLocks/>
          </p:cNvCxnSpPr>
          <p:nvPr/>
        </p:nvCxnSpPr>
        <p:spPr>
          <a:xfrm flipH="1">
            <a:off x="6826421" y="5226775"/>
            <a:ext cx="222500" cy="57110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3CB94B87-0FCF-C06B-332A-29BDAD69319B}"/>
              </a:ext>
            </a:extLst>
          </p:cNvPr>
          <p:cNvSpPr/>
          <p:nvPr/>
        </p:nvSpPr>
        <p:spPr>
          <a:xfrm>
            <a:off x="6689406" y="5555225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6F6D5D3-B9E1-B857-D2F9-160E38864ECB}"/>
              </a:ext>
            </a:extLst>
          </p:cNvPr>
          <p:cNvSpPr/>
          <p:nvPr/>
        </p:nvSpPr>
        <p:spPr>
          <a:xfrm>
            <a:off x="6923963" y="5105447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0FF68-285A-4965-2F77-F0701C313A13}"/>
              </a:ext>
            </a:extLst>
          </p:cNvPr>
          <p:cNvSpPr/>
          <p:nvPr/>
        </p:nvSpPr>
        <p:spPr>
          <a:xfrm>
            <a:off x="4769668" y="837419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1252-84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9CC43-A605-393B-7DCF-E35DBF296281}"/>
              </a:ext>
            </a:extLst>
          </p:cNvPr>
          <p:cNvSpPr/>
          <p:nvPr/>
        </p:nvSpPr>
        <p:spPr>
          <a:xfrm>
            <a:off x="4769668" y="1344463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E3E1BA2-8051-883D-1991-5ACA83881D99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5255126" y="1228757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474FB3-92ED-514A-07D0-5D022232A65E}"/>
              </a:ext>
            </a:extLst>
          </p:cNvPr>
          <p:cNvSpPr/>
          <p:nvPr/>
        </p:nvSpPr>
        <p:spPr>
          <a:xfrm>
            <a:off x="4769668" y="1851507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2A14796-E2B7-14E7-A675-EFE38352179D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5255126" y="1735801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63F09-C7D5-725E-5D2E-3117A262ED75}"/>
              </a:ext>
            </a:extLst>
          </p:cNvPr>
          <p:cNvSpPr/>
          <p:nvPr/>
        </p:nvSpPr>
        <p:spPr>
          <a:xfrm>
            <a:off x="4769668" y="2358551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2BB4A84-44A4-0FF5-1175-8F8D83F7CB9B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5255126" y="2242845"/>
            <a:ext cx="0" cy="11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CB0153A-A6C9-00C2-D70A-FCAD3B514F61}"/>
              </a:ext>
            </a:extLst>
          </p:cNvPr>
          <p:cNvSpPr/>
          <p:nvPr/>
        </p:nvSpPr>
        <p:spPr>
          <a:xfrm>
            <a:off x="4777440" y="2960654"/>
            <a:ext cx="970916" cy="3913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DBB99BF-68AB-C603-0293-639EE98577E8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>
            <a:off x="5255126" y="2749889"/>
            <a:ext cx="7772" cy="210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13AD90F-4E9A-87BF-E46D-4E324E38CF42}"/>
              </a:ext>
            </a:extLst>
          </p:cNvPr>
          <p:cNvSpPr/>
          <p:nvPr/>
        </p:nvSpPr>
        <p:spPr>
          <a:xfrm>
            <a:off x="5929234" y="2960654"/>
            <a:ext cx="97091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cxnSp>
        <p:nvCxnSpPr>
          <p:cNvPr id="31" name="Connecteur en angle 18">
            <a:extLst>
              <a:ext uri="{FF2B5EF4-FFF2-40B4-BE49-F238E27FC236}">
                <a16:creationId xmlns:a16="http://schemas.microsoft.com/office/drawing/2014/main" id="{B9381233-A80B-ABE2-B9AF-DCABC6E08611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 rot="16200000" flipH="1">
            <a:off x="5729527" y="2275488"/>
            <a:ext cx="210765" cy="115956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23EA991-1D72-61CE-9D8D-860F5AEABF3F}"/>
              </a:ext>
            </a:extLst>
          </p:cNvPr>
          <p:cNvSpPr/>
          <p:nvPr/>
        </p:nvSpPr>
        <p:spPr>
          <a:xfrm>
            <a:off x="5922648" y="2228854"/>
            <a:ext cx="1056934" cy="562826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BCE9F4-2534-8BD7-0638-CB44B283FDAB}"/>
              </a:ext>
            </a:extLst>
          </p:cNvPr>
          <p:cNvSpPr/>
          <p:nvPr/>
        </p:nvSpPr>
        <p:spPr>
          <a:xfrm>
            <a:off x="4777440" y="169210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</p:spTree>
    <p:extLst>
      <p:ext uri="{BB962C8B-B14F-4D97-AF65-F5344CB8AC3E}">
        <p14:creationId xmlns:p14="http://schemas.microsoft.com/office/powerpoint/2010/main" val="45249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75445" y="91666"/>
            <a:ext cx="4685858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1369-1406 : Les premiers </a:t>
            </a:r>
            <a:r>
              <a:rPr lang="fr-FR" sz="1600" b="1" dirty="0" err="1"/>
              <a:t>Trastamare</a:t>
            </a:r>
            <a:r>
              <a:rPr lang="fr-FR" sz="1600" b="1" dirty="0"/>
              <a:t> mettent en place les seigneuries ; Une nouvelle et puissante noblesse apparaît ; Echec de l’union avec le Portugal</a:t>
            </a:r>
          </a:p>
          <a:p>
            <a:endParaRPr lang="fr-FR" sz="1600" dirty="0"/>
          </a:p>
          <a:p>
            <a:r>
              <a:rPr lang="fr-FR" sz="1600" dirty="0"/>
              <a:t>*1369-79 : Règne du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  <a:r>
              <a:rPr lang="fr-FR" sz="1600" dirty="0" err="1"/>
              <a:t>Trastamare</a:t>
            </a:r>
            <a:r>
              <a:rPr lang="fr-FR" sz="1600" dirty="0"/>
              <a:t>, Henri II</a:t>
            </a:r>
          </a:p>
          <a:p>
            <a:endParaRPr lang="fr-FR" sz="1600" dirty="0"/>
          </a:p>
          <a:p>
            <a:r>
              <a:rPr lang="fr-FR" sz="1600" dirty="0"/>
              <a:t>*1379-1406 : Règnes de Jean 1</a:t>
            </a:r>
            <a:r>
              <a:rPr lang="fr-FR" sz="1600" baseline="30000" dirty="0"/>
              <a:t>er</a:t>
            </a:r>
            <a:r>
              <a:rPr lang="fr-FR" sz="1600" dirty="0"/>
              <a:t> et de Henri III</a:t>
            </a:r>
          </a:p>
          <a:p>
            <a:r>
              <a:rPr lang="fr-FR" sz="1600" dirty="0"/>
              <a:t>Monarques forts…</a:t>
            </a:r>
          </a:p>
          <a:p>
            <a:r>
              <a:rPr lang="fr-FR" sz="1600" dirty="0"/>
              <a:t>- Renforcement juridique du pouvoir royal</a:t>
            </a:r>
          </a:p>
          <a:p>
            <a:r>
              <a:rPr lang="fr-FR" sz="1600" dirty="0"/>
              <a:t>Au détriment des assemblées des Etats, les </a:t>
            </a:r>
            <a:r>
              <a:rPr lang="fr-FR" sz="1600" i="1" dirty="0"/>
              <a:t>Cortès</a:t>
            </a:r>
            <a:endParaRPr lang="fr-FR" sz="1600" dirty="0"/>
          </a:p>
          <a:p>
            <a:r>
              <a:rPr lang="fr-FR" sz="1600" dirty="0"/>
              <a:t>- Cortès qui sont délaissés par le clergé et la noblesse</a:t>
            </a:r>
          </a:p>
          <a:p>
            <a:endParaRPr lang="fr-FR" sz="1600" dirty="0"/>
          </a:p>
          <a:p>
            <a:r>
              <a:rPr lang="fr-FR" sz="1600" dirty="0"/>
              <a:t>*1369 et 1383 : Les affaires portugaises…</a:t>
            </a:r>
          </a:p>
          <a:p>
            <a:r>
              <a:rPr lang="fr-FR" sz="1600" dirty="0"/>
              <a:t>Double-échec de l’union Portugal-Castille</a:t>
            </a:r>
          </a:p>
          <a:p>
            <a:r>
              <a:rPr lang="fr-FR" sz="1600" u="sng" dirty="0"/>
              <a:t>Voir plus loin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*1406 : Mort de Henri III de Castille</a:t>
            </a:r>
          </a:p>
          <a:p>
            <a:r>
              <a:rPr lang="fr-FR" sz="1600" dirty="0"/>
              <a:t>Son fils Jean II lui succède</a:t>
            </a:r>
          </a:p>
          <a:p>
            <a:endParaRPr lang="fr-FR" sz="1600" dirty="0"/>
          </a:p>
          <a:p>
            <a:r>
              <a:rPr lang="fr-FR" sz="1600" dirty="0"/>
              <a:t>*Après 1406 : Jean II et Henri IV</a:t>
            </a:r>
          </a:p>
          <a:p>
            <a:r>
              <a:rPr lang="fr-FR" sz="1600" dirty="0"/>
              <a:t>Seront des monarques faibles ; </a:t>
            </a:r>
            <a:r>
              <a:rPr lang="fr-FR" sz="1600" u="sng" dirty="0"/>
              <a:t>A suivre…</a:t>
            </a:r>
          </a:p>
          <a:p>
            <a:endParaRPr lang="fr-FR" sz="1600" u="sng" dirty="0"/>
          </a:p>
          <a:p>
            <a:r>
              <a:rPr lang="fr-FR" sz="1600" dirty="0"/>
              <a:t>*Et maintenant, le Portugal…</a:t>
            </a:r>
          </a:p>
        </p:txBody>
      </p:sp>
      <p:pic>
        <p:nvPicPr>
          <p:cNvPr id="22" name="Image 2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9E96F3B-9E60-16D5-4C37-0B215093A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71934"/>
            <a:ext cx="7264211" cy="608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A8F42A3-1721-AAAF-F5F0-7572BBF1DF2E}"/>
              </a:ext>
            </a:extLst>
          </p:cNvPr>
          <p:cNvSpPr/>
          <p:nvPr/>
        </p:nvSpPr>
        <p:spPr>
          <a:xfrm>
            <a:off x="7852512" y="3296830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B574B01-E265-8634-0A52-AAE6E965CA87}"/>
              </a:ext>
            </a:extLst>
          </p:cNvPr>
          <p:cNvSpPr/>
          <p:nvPr/>
        </p:nvSpPr>
        <p:spPr>
          <a:xfrm>
            <a:off x="5049347" y="4103950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0202AAE-F063-4B9A-FB49-B509B38E7F89}"/>
              </a:ext>
            </a:extLst>
          </p:cNvPr>
          <p:cNvSpPr/>
          <p:nvPr/>
        </p:nvSpPr>
        <p:spPr>
          <a:xfrm>
            <a:off x="9044930" y="1369074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7177EF4-19C5-7732-7436-BDEB7F61BE9B}"/>
              </a:ext>
            </a:extLst>
          </p:cNvPr>
          <p:cNvSpPr/>
          <p:nvPr/>
        </p:nvSpPr>
        <p:spPr>
          <a:xfrm>
            <a:off x="9471884" y="228836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965B20-9CF7-6A4F-A4C7-A00DD6A1C925}"/>
              </a:ext>
            </a:extLst>
          </p:cNvPr>
          <p:cNvSpPr/>
          <p:nvPr/>
        </p:nvSpPr>
        <p:spPr>
          <a:xfrm>
            <a:off x="4792428" y="882499"/>
            <a:ext cx="97091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70913E-7B26-B2D4-1397-B6E97F5F1FE8}"/>
              </a:ext>
            </a:extLst>
          </p:cNvPr>
          <p:cNvSpPr/>
          <p:nvPr/>
        </p:nvSpPr>
        <p:spPr>
          <a:xfrm>
            <a:off x="4792428" y="1389542"/>
            <a:ext cx="97091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1379-90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036C13-E471-EC60-1C7C-CCECCD0004C8}"/>
              </a:ext>
            </a:extLst>
          </p:cNvPr>
          <p:cNvSpPr/>
          <p:nvPr/>
        </p:nvSpPr>
        <p:spPr>
          <a:xfrm>
            <a:off x="4790589" y="1947870"/>
            <a:ext cx="95597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1390-1406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04D5B18-B7CE-D23E-3954-D276B7CECD87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>
          <a:xfrm flipH="1">
            <a:off x="5268577" y="1780880"/>
            <a:ext cx="9309" cy="1669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E5724C6-7325-08B0-9821-0F65C3391905}"/>
              </a:ext>
            </a:extLst>
          </p:cNvPr>
          <p:cNvSpPr/>
          <p:nvPr/>
        </p:nvSpPr>
        <p:spPr>
          <a:xfrm>
            <a:off x="4785842" y="150699"/>
            <a:ext cx="1056934" cy="562826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37F30DA-9C62-EDC1-2090-E150658F7217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5277886" y="1273837"/>
            <a:ext cx="0" cy="1157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3F1C769-6D53-0CB0-B816-746B4FEAD7B5}"/>
              </a:ext>
            </a:extLst>
          </p:cNvPr>
          <p:cNvCxnSpPr>
            <a:cxnSpLocks/>
          </p:cNvCxnSpPr>
          <p:nvPr/>
        </p:nvCxnSpPr>
        <p:spPr>
          <a:xfrm flipV="1">
            <a:off x="8566407" y="450623"/>
            <a:ext cx="0" cy="6511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7534E3-9D3B-324C-D23C-EBBDADBF28EC}"/>
              </a:ext>
            </a:extLst>
          </p:cNvPr>
          <p:cNvCxnSpPr>
            <a:cxnSpLocks/>
          </p:cNvCxnSpPr>
          <p:nvPr/>
        </p:nvCxnSpPr>
        <p:spPr>
          <a:xfrm flipH="1">
            <a:off x="8203004" y="1223134"/>
            <a:ext cx="363403" cy="64220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76B247B-F5D3-F1C4-4DD0-8C5A4BB9F83C}"/>
              </a:ext>
            </a:extLst>
          </p:cNvPr>
          <p:cNvSpPr/>
          <p:nvPr/>
        </p:nvSpPr>
        <p:spPr>
          <a:xfrm>
            <a:off x="8065989" y="1744011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3B0AAA-CF2A-C85F-C0AA-B1B3DA3C3573}"/>
              </a:ext>
            </a:extLst>
          </p:cNvPr>
          <p:cNvSpPr/>
          <p:nvPr/>
        </p:nvSpPr>
        <p:spPr>
          <a:xfrm>
            <a:off x="8429392" y="1101806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D6F5A7E-3FD5-C51B-6E20-55DE16303225}"/>
              </a:ext>
            </a:extLst>
          </p:cNvPr>
          <p:cNvCxnSpPr>
            <a:cxnSpLocks/>
          </p:cNvCxnSpPr>
          <p:nvPr/>
        </p:nvCxnSpPr>
        <p:spPr>
          <a:xfrm flipH="1">
            <a:off x="5913120" y="5676553"/>
            <a:ext cx="907657" cy="2873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1F6A9C4-F0B8-BBE7-F04E-E6F9D60088BD}"/>
              </a:ext>
            </a:extLst>
          </p:cNvPr>
          <p:cNvCxnSpPr>
            <a:cxnSpLocks/>
          </p:cNvCxnSpPr>
          <p:nvPr/>
        </p:nvCxnSpPr>
        <p:spPr>
          <a:xfrm flipH="1">
            <a:off x="6826421" y="5226775"/>
            <a:ext cx="222500" cy="57110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5F2A052-0D65-F0B7-F4E0-FB17C7655D74}"/>
              </a:ext>
            </a:extLst>
          </p:cNvPr>
          <p:cNvSpPr/>
          <p:nvPr/>
        </p:nvSpPr>
        <p:spPr>
          <a:xfrm>
            <a:off x="6689406" y="5555225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55D634C-5528-0643-FE64-EC19BA03FAAE}"/>
              </a:ext>
            </a:extLst>
          </p:cNvPr>
          <p:cNvSpPr/>
          <p:nvPr/>
        </p:nvSpPr>
        <p:spPr>
          <a:xfrm>
            <a:off x="6923963" y="5105447"/>
            <a:ext cx="274030" cy="242657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41540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76" y="175393"/>
            <a:ext cx="4766244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b="1" dirty="0"/>
              <a:t>B) 1</a:t>
            </a:r>
            <a:r>
              <a:rPr lang="fr-FR" sz="1800" b="1" dirty="0">
                <a:latin typeface="+mn-lt"/>
              </a:rPr>
              <a:t>249-1385 : Le Portugal, des Bourgogne aux Aviz, résiste à l’emprise de la Castille</a:t>
            </a:r>
          </a:p>
        </p:txBody>
      </p:sp>
      <p:pic>
        <p:nvPicPr>
          <p:cNvPr id="70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C6819D4-58A4-B0DE-BAF6-09AAE06D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82682851-C99C-6E10-CED0-5C0B7AC2BFF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72F000E-50B9-247C-D93E-2985E9724E8E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4647D94-8D2F-E62F-502C-FDABF6201211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B536E8A-BB9D-E8F5-4A1B-5D5E4C0747BB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57A6CE9-A23B-090D-BA41-89B1F4B71AE3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647FEE0-842E-D9C5-1D2A-AF607A39101F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4DFA080-7A61-F7B0-68A9-1AAB7D9271AB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01D691F-6CFE-3F3E-2504-7C580BF4262D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294DBCEB-1DC0-11F1-A38E-7FE8EC2F71ED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89314E8C-9163-332E-C873-956EE7549769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62237775-FBD7-2EB1-24B2-ECA2C721F233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7196073F-27C9-761C-227A-6CB58E371D4B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7B3F9885-7ABF-7AB5-CDE8-38B37674632B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3AB515B4-143D-B72E-A647-B50301AC3975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43FA289-FBEE-32AC-6C18-EC25D99C9368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06F72B8E-0C35-BA4F-2B82-9F9BE64D469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669E1277-8715-0C64-43E3-85660E2E0A4D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7462D97D-8125-583C-B5A5-1283A27D356C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126E081-B1E4-3CAE-F4EA-0BB360825060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B5D418F-A13C-1743-7F5D-E20E95B9D6B3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7223806-8891-0D29-88AA-58AEDAC0004C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CDFBF93-3B91-0B5B-FD9E-390EFD443C2F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FDE3E12-0438-4665-CA77-F15093FB7CB3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B171B22-24CF-F329-CE4E-F0407AA7DB39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7CBF8378-01FB-646F-A2F9-DB565CECF08B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34B9B8CC-F373-5520-65A9-F58C1571F6FA}"/>
              </a:ext>
            </a:extLst>
          </p:cNvPr>
          <p:cNvCxnSpPr>
            <a:cxnSpLocks/>
            <a:endCxn id="99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3DC1887B-F344-4D97-547B-07959A5E5952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6E50363F-C527-7F17-2FA0-EB837A8794B2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190EEF4-B6AF-BFF0-8B05-FFCEBE083FFC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3B75DC25-ED4B-2CEA-F84C-07E5586C5CA7}"/>
              </a:ext>
            </a:extLst>
          </p:cNvPr>
          <p:cNvCxnSpPr>
            <a:cxnSpLocks/>
            <a:stCxn id="101" idx="0"/>
            <a:endCxn id="107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58EE8D94-18B2-8CE6-AC99-7878909FF2AA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382B9FC9-00AF-82A0-D1C5-004958E70615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E1784312-78C7-AD3F-1D6C-8C99B23FB8D9}"/>
              </a:ext>
            </a:extLst>
          </p:cNvPr>
          <p:cNvCxnSpPr>
            <a:cxnSpLocks/>
            <a:endCxn id="108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741D9507-42F3-5D45-F539-884D11B84CDD}"/>
              </a:ext>
            </a:extLst>
          </p:cNvPr>
          <p:cNvCxnSpPr>
            <a:cxnSpLocks/>
            <a:endCxn id="109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990ABF5A-CD4B-6476-19AB-11E859A21821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A5BDB7AE-D872-62D1-B1F4-18A83C332BA7}"/>
              </a:ext>
            </a:extLst>
          </p:cNvPr>
          <p:cNvCxnSpPr>
            <a:cxnSpLocks/>
            <a:stCxn id="98" idx="3"/>
            <a:endCxn id="105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D29F596D-FB53-B565-27C2-FEAD65DB1361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83EBB982-2AC4-6B92-24D2-ACFC593C08C4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121A9A6-E2F2-BFA9-240B-B4D84DB39FD0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1A8F9AF-0F9C-9158-9635-C29A4956EF21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BC03344-24C5-800D-D185-FAD765D47D89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6EB62614-CF6A-9C29-D5C7-8183ACD28F1D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7BBD9968-489E-D871-EED3-793D5DDE75FA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90F60F1A-50E8-9481-3609-8BA2B1F37692}"/>
              </a:ext>
            </a:extLst>
          </p:cNvPr>
          <p:cNvCxnSpPr>
            <a:cxnSpLocks/>
            <a:endCxn id="89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FA8768E9-ECDF-1BA1-1519-2E95E14ED8C3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896AB00-2E8D-4015-4589-986B4750A7D7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2F51221-5FD1-1498-ED06-1595B8F46B7A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1F17427-77C3-529D-6782-D5685C038A93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C1A9B45-2891-5133-A12B-EB72F5DD4425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CFCDCE59-CB35-8848-6013-64CFC773789D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DCB99BCD-8728-D9ED-3E6F-C171C667692D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340F2C5C-CAB2-5E30-AC89-9DF0D45F561E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CF6EC98F-FC0E-A4B0-5FF8-897780DA2FA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1EB4C1BF-92EE-E830-E224-BA546EB0EFCC}"/>
              </a:ext>
            </a:extLst>
          </p:cNvPr>
          <p:cNvCxnSpPr>
            <a:cxnSpLocks/>
            <a:endCxn id="126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1B9A1F00-8360-1ADB-6BAD-A95C1DF719EA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A3A79B1F-A29F-9912-10C6-0B5D4D75EB0D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CBFE190-A1E9-AF1C-6DFB-09E8E3F5511B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78C7D9E-4484-343E-FF63-CF8E67FB5ABA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1ECC683-ADE3-0353-92B5-7FE121AE751A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58E9CD8-1ADE-D349-BDC9-74A32D6EDCD2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902A508-F5E6-CF9B-3195-023ED70F819A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86713291-7A2B-6B46-A632-AAAE31E34067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15DFE972-6543-D182-52D8-CD03519EF885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D5D5BC9-9292-97E9-00A3-CE47031BE8E8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F32064D-A13E-C4AF-FC31-6F592A2C07BE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77376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46244" y="121157"/>
            <a:ext cx="5697493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1249-1255 ; Fin de la Reconquista portugaise ; Lisbonne, capitale du Portugal</a:t>
            </a: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*1093 : Henri de Bourgogne, au service du roi de </a:t>
            </a:r>
            <a:r>
              <a:rPr lang="fr-FR" sz="1700" dirty="0" err="1"/>
              <a:t>Castille-Léon</a:t>
            </a:r>
            <a:endParaRPr lang="fr-FR" sz="1700" dirty="0"/>
          </a:p>
          <a:p>
            <a:r>
              <a:rPr lang="fr-FR" sz="1700" dirty="0"/>
              <a:t>Devient comte du Portugal ; Capitale : Porto</a:t>
            </a:r>
          </a:p>
          <a:p>
            <a:endParaRPr lang="fr-FR" sz="1700" dirty="0"/>
          </a:p>
          <a:p>
            <a:r>
              <a:rPr lang="fr-FR" sz="1700" dirty="0"/>
              <a:t>*1139-43 : Son successeur Alphonse 1</a:t>
            </a:r>
            <a:r>
              <a:rPr lang="fr-FR" sz="1700" baseline="30000" dirty="0"/>
              <a:t>er</a:t>
            </a:r>
            <a:r>
              <a:rPr lang="fr-FR" sz="1700" dirty="0"/>
              <a:t> devient roi du Portugal</a:t>
            </a:r>
          </a:p>
          <a:p>
            <a:r>
              <a:rPr lang="fr-FR" sz="1700" dirty="0"/>
              <a:t>Capitale : Coimbra</a:t>
            </a:r>
          </a:p>
          <a:p>
            <a:endParaRPr lang="fr-FR" sz="1700" dirty="0"/>
          </a:p>
          <a:p>
            <a:r>
              <a:rPr lang="fr-FR" sz="1700" dirty="0"/>
              <a:t>*1211-79 : Sous les règnes d’Alphonse II, Sanche II</a:t>
            </a:r>
          </a:p>
          <a:p>
            <a:r>
              <a:rPr lang="fr-FR" sz="1700" dirty="0"/>
              <a:t>Et Alphonse III, fin de la Reconquista portugaise ; Avec…</a:t>
            </a:r>
          </a:p>
          <a:p>
            <a:endParaRPr lang="fr-FR" sz="1700" dirty="0"/>
          </a:p>
          <a:p>
            <a:r>
              <a:rPr lang="fr-FR" sz="1700" dirty="0"/>
              <a:t>- 1212 : Alphonse II victorieux à Las </a:t>
            </a:r>
            <a:r>
              <a:rPr lang="fr-FR" sz="1700" dirty="0" err="1"/>
              <a:t>Navas</a:t>
            </a:r>
            <a:r>
              <a:rPr lang="fr-FR" sz="1700" dirty="0"/>
              <a:t> de Tolosa</a:t>
            </a:r>
          </a:p>
          <a:p>
            <a:endParaRPr lang="fr-FR" sz="1700" dirty="0"/>
          </a:p>
          <a:p>
            <a:r>
              <a:rPr lang="fr-FR" sz="1700" dirty="0"/>
              <a:t>- 1249 : Prise de Faro et de l’Algarve</a:t>
            </a:r>
          </a:p>
          <a:p>
            <a:r>
              <a:rPr lang="fr-FR" sz="1700" u="sng" dirty="0"/>
              <a:t>Le Portugal a atteint ses frontières actuelles</a:t>
            </a:r>
          </a:p>
          <a:p>
            <a:endParaRPr lang="fr-FR" sz="1700" dirty="0"/>
          </a:p>
          <a:p>
            <a:r>
              <a:rPr lang="fr-FR" sz="1700" dirty="0"/>
              <a:t>- 1255 : Sous Alphonse III…</a:t>
            </a:r>
          </a:p>
          <a:p>
            <a:r>
              <a:rPr lang="fr-FR" sz="1700" dirty="0"/>
              <a:t>Lisbonne, à la charnière des anciennes et nouvelles régions du Portugal, devient la nouvelle capitale</a:t>
            </a:r>
          </a:p>
          <a:p>
            <a:endParaRPr lang="fr-FR" sz="1700" dirty="0"/>
          </a:p>
          <a:p>
            <a:r>
              <a:rPr lang="fr-FR" sz="1700" dirty="0"/>
              <a:t>*Le XIVe siècle portugais : Guerres avec la Castille…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45A232E-5695-4595-B999-8EA9D76D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97941"/>
            <a:ext cx="5991228" cy="6599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BE53B7-2C87-4251-90BA-F467D6D70B83}"/>
              </a:ext>
            </a:extLst>
          </p:cNvPr>
          <p:cNvSpPr/>
          <p:nvPr/>
        </p:nvSpPr>
        <p:spPr>
          <a:xfrm>
            <a:off x="10488441" y="837556"/>
            <a:ext cx="1506021" cy="576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de Bourgogne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Comte du Portugal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1093-1112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1A35C-D6F3-44BD-B156-509993592CD8}"/>
              </a:ext>
            </a:extLst>
          </p:cNvPr>
          <p:cNvSpPr/>
          <p:nvPr/>
        </p:nvSpPr>
        <p:spPr>
          <a:xfrm>
            <a:off x="10690378" y="2214200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1189-1211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01F31-0EEB-4103-BCC8-161D7DE47BC9}"/>
              </a:ext>
            </a:extLst>
          </p:cNvPr>
          <p:cNvSpPr/>
          <p:nvPr/>
        </p:nvSpPr>
        <p:spPr>
          <a:xfrm>
            <a:off x="10497571" y="1513319"/>
            <a:ext cx="1506021" cy="576263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1112-89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Roi du Portugal 1143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5D9152-F40E-4142-BC31-9B1D2981052C}"/>
              </a:ext>
            </a:extLst>
          </p:cNvPr>
          <p:cNvSpPr/>
          <p:nvPr/>
        </p:nvSpPr>
        <p:spPr>
          <a:xfrm>
            <a:off x="10690378" y="2790464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1211-23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C3A0B28-25B7-42AB-883A-3808F7CC7C43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1241452" y="1413819"/>
            <a:ext cx="9130" cy="99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4EDFEB5-0262-4A7A-B9A5-72B2812BE48D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11250582" y="2089582"/>
            <a:ext cx="12090" cy="1246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2A74A08-101D-437A-A343-B3C8DF9D3921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11262672" y="2665846"/>
            <a:ext cx="0" cy="1246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D3106-2334-4DFE-85DF-CE85913E71A4}"/>
              </a:ext>
            </a:extLst>
          </p:cNvPr>
          <p:cNvSpPr/>
          <p:nvPr/>
        </p:nvSpPr>
        <p:spPr>
          <a:xfrm>
            <a:off x="10690377" y="3491175"/>
            <a:ext cx="113249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1223-47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D616184-77FC-4CDD-89F5-4B9AAA692CFD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11256626" y="3242110"/>
            <a:ext cx="6046" cy="249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006AC20-DE7E-49A8-88CC-86A34346AA0F}"/>
              </a:ext>
            </a:extLst>
          </p:cNvPr>
          <p:cNvSpPr/>
          <p:nvPr/>
        </p:nvSpPr>
        <p:spPr>
          <a:xfrm>
            <a:off x="9355449" y="3491175"/>
            <a:ext cx="1142123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1247-79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038FDB33-5371-45D7-A682-2A3F89C934C6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 rot="5400000">
            <a:off x="10470060" y="2698562"/>
            <a:ext cx="249065" cy="13361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A0A227B-B025-485C-9234-4CE6C5490927}"/>
              </a:ext>
            </a:extLst>
          </p:cNvPr>
          <p:cNvSpPr/>
          <p:nvPr/>
        </p:nvSpPr>
        <p:spPr>
          <a:xfrm>
            <a:off x="10690378" y="167583"/>
            <a:ext cx="1132497" cy="57047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E2D6B11-BE69-783D-0073-5037835A5FBE}"/>
              </a:ext>
            </a:extLst>
          </p:cNvPr>
          <p:cNvSpPr/>
          <p:nvPr/>
        </p:nvSpPr>
        <p:spPr>
          <a:xfrm>
            <a:off x="6177538" y="3882931"/>
            <a:ext cx="426954" cy="39057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6A6D8B0-95CD-8D33-B72E-1367A91AC3D7}"/>
              </a:ext>
            </a:extLst>
          </p:cNvPr>
          <p:cNvSpPr/>
          <p:nvPr/>
        </p:nvSpPr>
        <p:spPr>
          <a:xfrm>
            <a:off x="6755756" y="2211452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0799B37-506B-B4D1-8731-EEEF025A5841}"/>
              </a:ext>
            </a:extLst>
          </p:cNvPr>
          <p:cNvSpPr/>
          <p:nvPr/>
        </p:nvSpPr>
        <p:spPr>
          <a:xfrm>
            <a:off x="6755756" y="2894958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31E5A77-9E49-2F58-3247-1EB9769C0A1C}"/>
              </a:ext>
            </a:extLst>
          </p:cNvPr>
          <p:cNvSpPr/>
          <p:nvPr/>
        </p:nvSpPr>
        <p:spPr>
          <a:xfrm>
            <a:off x="6892771" y="5363838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35975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99147" y="58846"/>
            <a:ext cx="5754189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1367-1385 : Guerres de succession entre le Portugal des Bourgogne et la Castille des </a:t>
            </a:r>
            <a:r>
              <a:rPr lang="fr-FR" sz="1600" b="1" dirty="0" err="1"/>
              <a:t>Trastamare</a:t>
            </a:r>
            <a:r>
              <a:rPr lang="fr-FR" sz="1600" b="1" dirty="0"/>
              <a:t> ; Echec de l’union Portugal-Castille et naissance de la dynastie des Aviz</a:t>
            </a:r>
          </a:p>
          <a:p>
            <a:endParaRPr lang="fr-FR" sz="1600" b="1" dirty="0"/>
          </a:p>
          <a:p>
            <a:r>
              <a:rPr lang="fr-FR" sz="1600" dirty="0"/>
              <a:t>*1279-1367 : Règnes de Denis 1</a:t>
            </a:r>
            <a:r>
              <a:rPr lang="fr-FR" sz="1600" baseline="30000" dirty="0"/>
              <a:t>er</a:t>
            </a:r>
            <a:r>
              <a:rPr lang="fr-FR" sz="1600" dirty="0"/>
              <a:t>, Alphonse IV et Pierre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</a:p>
          <a:p>
            <a:r>
              <a:rPr lang="fr-FR" sz="1600" dirty="0"/>
              <a:t>*1367 : A la mort de Pierre 1</a:t>
            </a:r>
            <a:r>
              <a:rPr lang="fr-FR" sz="1600" baseline="30000" dirty="0"/>
              <a:t>er</a:t>
            </a:r>
            <a:r>
              <a:rPr lang="fr-FR" sz="1600" dirty="0"/>
              <a:t>, son fils </a:t>
            </a:r>
            <a:r>
              <a:rPr lang="fr-FR" sz="1600" u="sng" dirty="0"/>
              <a:t>Ferdinand 1</a:t>
            </a:r>
            <a:r>
              <a:rPr lang="fr-FR" sz="1600" u="sng" baseline="30000" dirty="0"/>
              <a:t>er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*1369-73 et 1383-85 : Ce seront…</a:t>
            </a:r>
          </a:p>
          <a:p>
            <a:r>
              <a:rPr lang="fr-FR" sz="1600" dirty="0"/>
              <a:t>Deux guerres de succession avec la Castille…</a:t>
            </a:r>
          </a:p>
          <a:p>
            <a:endParaRPr lang="fr-FR" sz="1600" dirty="0"/>
          </a:p>
          <a:p>
            <a:r>
              <a:rPr lang="fr-FR" sz="1600" dirty="0"/>
              <a:t>*Commençons par la 1</a:t>
            </a:r>
            <a:r>
              <a:rPr lang="fr-FR" sz="1600" baseline="30000" dirty="0"/>
              <a:t>ère</a:t>
            </a:r>
            <a:r>
              <a:rPr lang="fr-FR" sz="1600" dirty="0"/>
              <a:t>…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45A232E-5695-4595-B999-8EA9D76D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97941"/>
            <a:ext cx="5991228" cy="6599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22" name="Rectangle 521">
            <a:extLst>
              <a:ext uri="{FF2B5EF4-FFF2-40B4-BE49-F238E27FC236}">
                <a16:creationId xmlns:a16="http://schemas.microsoft.com/office/drawing/2014/main" id="{CDE8F294-37CE-DD9C-E26F-B85F496573FD}"/>
              </a:ext>
            </a:extLst>
          </p:cNvPr>
          <p:cNvSpPr/>
          <p:nvPr/>
        </p:nvSpPr>
        <p:spPr>
          <a:xfrm>
            <a:off x="8738993" y="2009646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1357-67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5E3F5D8F-B175-25D5-2E68-23B88B4E81D1}"/>
              </a:ext>
            </a:extLst>
          </p:cNvPr>
          <p:cNvSpPr/>
          <p:nvPr/>
        </p:nvSpPr>
        <p:spPr>
          <a:xfrm>
            <a:off x="8738992" y="2710357"/>
            <a:ext cx="1132497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1367-83</a:t>
            </a:r>
          </a:p>
        </p:txBody>
      </p:sp>
      <p:cxnSp>
        <p:nvCxnSpPr>
          <p:cNvPr id="524" name="Connecteur droit avec flèche 523">
            <a:extLst>
              <a:ext uri="{FF2B5EF4-FFF2-40B4-BE49-F238E27FC236}">
                <a16:creationId xmlns:a16="http://schemas.microsoft.com/office/drawing/2014/main" id="{3156A1E7-077E-1BA5-D325-87B360155845}"/>
              </a:ext>
            </a:extLst>
          </p:cNvPr>
          <p:cNvCxnSpPr>
            <a:cxnSpLocks/>
            <a:stCxn id="522" idx="2"/>
            <a:endCxn id="523" idx="0"/>
          </p:cNvCxnSpPr>
          <p:nvPr/>
        </p:nvCxnSpPr>
        <p:spPr>
          <a:xfrm flipH="1">
            <a:off x="9305241" y="2461292"/>
            <a:ext cx="6046" cy="249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Rectangle 524">
            <a:extLst>
              <a:ext uri="{FF2B5EF4-FFF2-40B4-BE49-F238E27FC236}">
                <a16:creationId xmlns:a16="http://schemas.microsoft.com/office/drawing/2014/main" id="{41994C80-DCE3-6B5D-7C25-B4C946BEE157}"/>
              </a:ext>
            </a:extLst>
          </p:cNvPr>
          <p:cNvSpPr/>
          <p:nvPr/>
        </p:nvSpPr>
        <p:spPr>
          <a:xfrm>
            <a:off x="7414852" y="2710357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1383-1433</a:t>
            </a:r>
          </a:p>
        </p:txBody>
      </p:sp>
      <p:cxnSp>
        <p:nvCxnSpPr>
          <p:cNvPr id="526" name="Connecteur : en angle 525">
            <a:extLst>
              <a:ext uri="{FF2B5EF4-FFF2-40B4-BE49-F238E27FC236}">
                <a16:creationId xmlns:a16="http://schemas.microsoft.com/office/drawing/2014/main" id="{1DAADAB6-F256-128D-14C2-86E821342B80}"/>
              </a:ext>
            </a:extLst>
          </p:cNvPr>
          <p:cNvCxnSpPr>
            <a:cxnSpLocks/>
            <a:stCxn id="522" idx="2"/>
            <a:endCxn id="525" idx="0"/>
          </p:cNvCxnSpPr>
          <p:nvPr/>
        </p:nvCxnSpPr>
        <p:spPr>
          <a:xfrm rot="5400000">
            <a:off x="8524069" y="1923138"/>
            <a:ext cx="249065" cy="132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7" name="Rectangle 526">
            <a:extLst>
              <a:ext uri="{FF2B5EF4-FFF2-40B4-BE49-F238E27FC236}">
                <a16:creationId xmlns:a16="http://schemas.microsoft.com/office/drawing/2014/main" id="{503C9D38-1DD2-32BA-C19F-B4D516607D95}"/>
              </a:ext>
            </a:extLst>
          </p:cNvPr>
          <p:cNvSpPr/>
          <p:nvPr/>
        </p:nvSpPr>
        <p:spPr>
          <a:xfrm>
            <a:off x="7508698" y="397813"/>
            <a:ext cx="1132497" cy="57047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CBADEC54-E868-2373-54A7-6F696DF30003}"/>
              </a:ext>
            </a:extLst>
          </p:cNvPr>
          <p:cNvSpPr/>
          <p:nvPr/>
        </p:nvSpPr>
        <p:spPr>
          <a:xfrm>
            <a:off x="7414852" y="3309044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2D79BE5A-CF36-5473-8FE8-2A5108236ED0}"/>
              </a:ext>
            </a:extLst>
          </p:cNvPr>
          <p:cNvSpPr/>
          <p:nvPr/>
        </p:nvSpPr>
        <p:spPr>
          <a:xfrm>
            <a:off x="7414851" y="3981497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530" name="Connecteur droit avec flèche 529">
            <a:extLst>
              <a:ext uri="{FF2B5EF4-FFF2-40B4-BE49-F238E27FC236}">
                <a16:creationId xmlns:a16="http://schemas.microsoft.com/office/drawing/2014/main" id="{0354ACF5-9B4B-FD27-C6F8-ADB04860A527}"/>
              </a:ext>
            </a:extLst>
          </p:cNvPr>
          <p:cNvCxnSpPr>
            <a:cxnSpLocks/>
            <a:stCxn id="525" idx="2"/>
            <a:endCxn id="528" idx="0"/>
          </p:cNvCxnSpPr>
          <p:nvPr/>
        </p:nvCxnSpPr>
        <p:spPr>
          <a:xfrm>
            <a:off x="7985914" y="3162003"/>
            <a:ext cx="1232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avec flèche 530">
            <a:extLst>
              <a:ext uri="{FF2B5EF4-FFF2-40B4-BE49-F238E27FC236}">
                <a16:creationId xmlns:a16="http://schemas.microsoft.com/office/drawing/2014/main" id="{590BA46A-156D-CD6D-0A06-07CC8B8EB2F8}"/>
              </a:ext>
            </a:extLst>
          </p:cNvPr>
          <p:cNvCxnSpPr>
            <a:cxnSpLocks/>
            <a:stCxn id="528" idx="2"/>
            <a:endCxn id="529" idx="0"/>
          </p:cNvCxnSpPr>
          <p:nvPr/>
        </p:nvCxnSpPr>
        <p:spPr>
          <a:xfrm flipH="1">
            <a:off x="7987145" y="3760690"/>
            <a:ext cx="1" cy="2208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Rectangle 531">
            <a:extLst>
              <a:ext uri="{FF2B5EF4-FFF2-40B4-BE49-F238E27FC236}">
                <a16:creationId xmlns:a16="http://schemas.microsoft.com/office/drawing/2014/main" id="{73D40149-F805-79D3-8AB0-93DB9B30767A}"/>
              </a:ext>
            </a:extLst>
          </p:cNvPr>
          <p:cNvSpPr/>
          <p:nvPr/>
        </p:nvSpPr>
        <p:spPr>
          <a:xfrm>
            <a:off x="7414851" y="458018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533" name="Connecteur droit avec flèche 532">
            <a:extLst>
              <a:ext uri="{FF2B5EF4-FFF2-40B4-BE49-F238E27FC236}">
                <a16:creationId xmlns:a16="http://schemas.microsoft.com/office/drawing/2014/main" id="{B631DD76-622D-00D0-FC0B-C6ACC9DF613D}"/>
              </a:ext>
            </a:extLst>
          </p:cNvPr>
          <p:cNvCxnSpPr>
            <a:cxnSpLocks/>
            <a:stCxn id="529" idx="2"/>
            <a:endCxn id="532" idx="0"/>
          </p:cNvCxnSpPr>
          <p:nvPr/>
        </p:nvCxnSpPr>
        <p:spPr>
          <a:xfrm flipH="1">
            <a:off x="7981100" y="4433143"/>
            <a:ext cx="6045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>
            <a:extLst>
              <a:ext uri="{FF2B5EF4-FFF2-40B4-BE49-F238E27FC236}">
                <a16:creationId xmlns:a16="http://schemas.microsoft.com/office/drawing/2014/main" id="{6C6CFE5F-6DB8-730A-C397-702442BDD300}"/>
              </a:ext>
            </a:extLst>
          </p:cNvPr>
          <p:cNvSpPr/>
          <p:nvPr/>
        </p:nvSpPr>
        <p:spPr>
          <a:xfrm>
            <a:off x="8649846" y="4585370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1495-1521</a:t>
            </a: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DC86FB57-EA0F-135C-D6DC-3FD58263FACE}"/>
              </a:ext>
            </a:extLst>
          </p:cNvPr>
          <p:cNvSpPr/>
          <p:nvPr/>
        </p:nvSpPr>
        <p:spPr>
          <a:xfrm>
            <a:off x="7421527" y="1891241"/>
            <a:ext cx="1132497" cy="570473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1383-1580</a:t>
            </a:r>
          </a:p>
        </p:txBody>
      </p:sp>
      <p:cxnSp>
        <p:nvCxnSpPr>
          <p:cNvPr id="536" name="Connecteur : en angle 535">
            <a:extLst>
              <a:ext uri="{FF2B5EF4-FFF2-40B4-BE49-F238E27FC236}">
                <a16:creationId xmlns:a16="http://schemas.microsoft.com/office/drawing/2014/main" id="{6E6F79D8-1148-4569-9C24-3CD1A193F881}"/>
              </a:ext>
            </a:extLst>
          </p:cNvPr>
          <p:cNvCxnSpPr>
            <a:cxnSpLocks/>
            <a:stCxn id="528" idx="2"/>
            <a:endCxn id="537" idx="0"/>
          </p:cNvCxnSpPr>
          <p:nvPr/>
        </p:nvCxnSpPr>
        <p:spPr>
          <a:xfrm rot="16200000" flipH="1">
            <a:off x="8494946" y="3252890"/>
            <a:ext cx="225994" cy="12415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Rectangle 536">
            <a:extLst>
              <a:ext uri="{FF2B5EF4-FFF2-40B4-BE49-F238E27FC236}">
                <a16:creationId xmlns:a16="http://schemas.microsoft.com/office/drawing/2014/main" id="{9CBB0133-51D6-1DDF-FC32-AD25D98A0473}"/>
              </a:ext>
            </a:extLst>
          </p:cNvPr>
          <p:cNvSpPr/>
          <p:nvPr/>
        </p:nvSpPr>
        <p:spPr>
          <a:xfrm>
            <a:off x="8662491" y="3986684"/>
            <a:ext cx="1132498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538" name="Connecteur droit avec flèche 537">
            <a:extLst>
              <a:ext uri="{FF2B5EF4-FFF2-40B4-BE49-F238E27FC236}">
                <a16:creationId xmlns:a16="http://schemas.microsoft.com/office/drawing/2014/main" id="{D152A150-F349-D6A8-007B-FA9EE6067067}"/>
              </a:ext>
            </a:extLst>
          </p:cNvPr>
          <p:cNvCxnSpPr>
            <a:cxnSpLocks/>
            <a:stCxn id="537" idx="2"/>
            <a:endCxn id="534" idx="0"/>
          </p:cNvCxnSpPr>
          <p:nvPr/>
        </p:nvCxnSpPr>
        <p:spPr>
          <a:xfrm flipH="1">
            <a:off x="9216095" y="4438330"/>
            <a:ext cx="12645" cy="147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" name="Rectangle 538">
            <a:extLst>
              <a:ext uri="{FF2B5EF4-FFF2-40B4-BE49-F238E27FC236}">
                <a16:creationId xmlns:a16="http://schemas.microsoft.com/office/drawing/2014/main" id="{1DAA913F-3F8C-3650-64A8-153674890207}"/>
              </a:ext>
            </a:extLst>
          </p:cNvPr>
          <p:cNvSpPr/>
          <p:nvPr/>
        </p:nvSpPr>
        <p:spPr>
          <a:xfrm>
            <a:off x="6168445" y="3309044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Navigateur</a:t>
            </a:r>
          </a:p>
        </p:txBody>
      </p:sp>
      <p:cxnSp>
        <p:nvCxnSpPr>
          <p:cNvPr id="540" name="Connecteur : en angle 539">
            <a:extLst>
              <a:ext uri="{FF2B5EF4-FFF2-40B4-BE49-F238E27FC236}">
                <a16:creationId xmlns:a16="http://schemas.microsoft.com/office/drawing/2014/main" id="{89B983D2-7F98-A9E2-99EA-64A38789F785}"/>
              </a:ext>
            </a:extLst>
          </p:cNvPr>
          <p:cNvCxnSpPr>
            <a:cxnSpLocks/>
            <a:stCxn id="525" idx="2"/>
            <a:endCxn id="539" idx="0"/>
          </p:cNvCxnSpPr>
          <p:nvPr/>
        </p:nvCxnSpPr>
        <p:spPr>
          <a:xfrm rot="5400000">
            <a:off x="7289191" y="2612320"/>
            <a:ext cx="147041" cy="12464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1" name="Rectangle 540">
            <a:extLst>
              <a:ext uri="{FF2B5EF4-FFF2-40B4-BE49-F238E27FC236}">
                <a16:creationId xmlns:a16="http://schemas.microsoft.com/office/drawing/2014/main" id="{FB550304-BC9A-AFEA-32EE-C5C7881BF97C}"/>
              </a:ext>
            </a:extLst>
          </p:cNvPr>
          <p:cNvSpPr/>
          <p:nvPr/>
        </p:nvSpPr>
        <p:spPr>
          <a:xfrm>
            <a:off x="8751083" y="330904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De Portugal</a:t>
            </a:r>
          </a:p>
        </p:txBody>
      </p:sp>
      <p:cxnSp>
        <p:nvCxnSpPr>
          <p:cNvPr id="542" name="Connecteur droit avec flèche 541">
            <a:extLst>
              <a:ext uri="{FF2B5EF4-FFF2-40B4-BE49-F238E27FC236}">
                <a16:creationId xmlns:a16="http://schemas.microsoft.com/office/drawing/2014/main" id="{9E838B4E-B598-C556-B0BD-230172418A4E}"/>
              </a:ext>
            </a:extLst>
          </p:cNvPr>
          <p:cNvCxnSpPr>
            <a:cxnSpLocks/>
            <a:stCxn id="523" idx="2"/>
            <a:endCxn id="541" idx="0"/>
          </p:cNvCxnSpPr>
          <p:nvPr/>
        </p:nvCxnSpPr>
        <p:spPr>
          <a:xfrm>
            <a:off x="9305241" y="3162003"/>
            <a:ext cx="12091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Rectangle 542">
            <a:extLst>
              <a:ext uri="{FF2B5EF4-FFF2-40B4-BE49-F238E27FC236}">
                <a16:creationId xmlns:a16="http://schemas.microsoft.com/office/drawing/2014/main" id="{DBA3D25C-DD8E-C315-65C3-5BB86FC54290}"/>
              </a:ext>
            </a:extLst>
          </p:cNvPr>
          <p:cNvSpPr/>
          <p:nvPr/>
        </p:nvSpPr>
        <p:spPr>
          <a:xfrm>
            <a:off x="9993219" y="2710358"/>
            <a:ext cx="970916" cy="4516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F96F7ABD-69D2-4291-77CC-2A8368941ED0}"/>
              </a:ext>
            </a:extLst>
          </p:cNvPr>
          <p:cNvSpPr/>
          <p:nvPr/>
        </p:nvSpPr>
        <p:spPr>
          <a:xfrm>
            <a:off x="9993219" y="3309044"/>
            <a:ext cx="970916" cy="451646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1379-90</a:t>
            </a: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F3F197B6-87A1-6BB3-4617-9CE0194E119B}"/>
              </a:ext>
            </a:extLst>
          </p:cNvPr>
          <p:cNvSpPr/>
          <p:nvPr/>
        </p:nvSpPr>
        <p:spPr>
          <a:xfrm>
            <a:off x="10000689" y="3918118"/>
            <a:ext cx="955976" cy="451645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1390-1406</a:t>
            </a:r>
          </a:p>
        </p:txBody>
      </p:sp>
      <p:cxnSp>
        <p:nvCxnSpPr>
          <p:cNvPr id="546" name="Connecteur droit avec flèche 545">
            <a:extLst>
              <a:ext uri="{FF2B5EF4-FFF2-40B4-BE49-F238E27FC236}">
                <a16:creationId xmlns:a16="http://schemas.microsoft.com/office/drawing/2014/main" id="{F2854674-4CA5-1827-7DD9-35663CD9907F}"/>
              </a:ext>
            </a:extLst>
          </p:cNvPr>
          <p:cNvCxnSpPr>
            <a:cxnSpLocks/>
            <a:stCxn id="544" idx="2"/>
            <a:endCxn id="545" idx="0"/>
          </p:cNvCxnSpPr>
          <p:nvPr/>
        </p:nvCxnSpPr>
        <p:spPr>
          <a:xfrm>
            <a:off x="10478677" y="3760690"/>
            <a:ext cx="0" cy="157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Rectangle 546">
            <a:extLst>
              <a:ext uri="{FF2B5EF4-FFF2-40B4-BE49-F238E27FC236}">
                <a16:creationId xmlns:a16="http://schemas.microsoft.com/office/drawing/2014/main" id="{7F711A42-8E5D-BE1A-78B3-E54ADBE62DE9}"/>
              </a:ext>
            </a:extLst>
          </p:cNvPr>
          <p:cNvSpPr/>
          <p:nvPr/>
        </p:nvSpPr>
        <p:spPr>
          <a:xfrm>
            <a:off x="9893571" y="4446244"/>
            <a:ext cx="1056934" cy="649560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cxnSp>
        <p:nvCxnSpPr>
          <p:cNvPr id="548" name="Connecteur droit avec flèche 547">
            <a:extLst>
              <a:ext uri="{FF2B5EF4-FFF2-40B4-BE49-F238E27FC236}">
                <a16:creationId xmlns:a16="http://schemas.microsoft.com/office/drawing/2014/main" id="{35EA849A-F0F1-0AF4-17BE-D1323C1B855C}"/>
              </a:ext>
            </a:extLst>
          </p:cNvPr>
          <p:cNvCxnSpPr>
            <a:cxnSpLocks/>
            <a:stCxn id="543" idx="2"/>
            <a:endCxn id="544" idx="0"/>
          </p:cNvCxnSpPr>
          <p:nvPr/>
        </p:nvCxnSpPr>
        <p:spPr>
          <a:xfrm>
            <a:off x="10478677" y="3162003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Connecteur droit 548">
            <a:extLst>
              <a:ext uri="{FF2B5EF4-FFF2-40B4-BE49-F238E27FC236}">
                <a16:creationId xmlns:a16="http://schemas.microsoft.com/office/drawing/2014/main" id="{CCC3259A-FD53-B179-AC96-D33747BF0596}"/>
              </a:ext>
            </a:extLst>
          </p:cNvPr>
          <p:cNvCxnSpPr>
            <a:cxnSpLocks/>
            <a:stCxn id="541" idx="3"/>
            <a:endCxn id="544" idx="1"/>
          </p:cNvCxnSpPr>
          <p:nvPr/>
        </p:nvCxnSpPr>
        <p:spPr>
          <a:xfrm>
            <a:off x="9883580" y="3534867"/>
            <a:ext cx="1096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Rectangle 549">
            <a:extLst>
              <a:ext uri="{FF2B5EF4-FFF2-40B4-BE49-F238E27FC236}">
                <a16:creationId xmlns:a16="http://schemas.microsoft.com/office/drawing/2014/main" id="{3A252886-D740-8FF6-2543-B02F19205968}"/>
              </a:ext>
            </a:extLst>
          </p:cNvPr>
          <p:cNvSpPr/>
          <p:nvPr/>
        </p:nvSpPr>
        <p:spPr>
          <a:xfrm>
            <a:off x="11023547" y="766734"/>
            <a:ext cx="970916" cy="46586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DF867A3E-F7EC-97C7-67B3-562B0E7106E3}"/>
              </a:ext>
            </a:extLst>
          </p:cNvPr>
          <p:cNvSpPr/>
          <p:nvPr/>
        </p:nvSpPr>
        <p:spPr>
          <a:xfrm>
            <a:off x="11015775" y="1415757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552" name="Connecteur droit avec flèche 551">
            <a:extLst>
              <a:ext uri="{FF2B5EF4-FFF2-40B4-BE49-F238E27FC236}">
                <a16:creationId xmlns:a16="http://schemas.microsoft.com/office/drawing/2014/main" id="{B7E74C0A-1799-B410-8087-7219DBAD46DE}"/>
              </a:ext>
            </a:extLst>
          </p:cNvPr>
          <p:cNvCxnSpPr>
            <a:cxnSpLocks/>
            <a:stCxn id="550" idx="2"/>
            <a:endCxn id="551" idx="0"/>
          </p:cNvCxnSpPr>
          <p:nvPr/>
        </p:nvCxnSpPr>
        <p:spPr>
          <a:xfrm flipH="1">
            <a:off x="11501233" y="1232594"/>
            <a:ext cx="7772" cy="1831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" name="Rectangle 552">
            <a:extLst>
              <a:ext uri="{FF2B5EF4-FFF2-40B4-BE49-F238E27FC236}">
                <a16:creationId xmlns:a16="http://schemas.microsoft.com/office/drawing/2014/main" id="{7054CD4A-B3FA-DEE5-F819-C3095A517D36}"/>
              </a:ext>
            </a:extLst>
          </p:cNvPr>
          <p:cNvSpPr/>
          <p:nvPr/>
        </p:nvSpPr>
        <p:spPr>
          <a:xfrm>
            <a:off x="11015775" y="2005016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554" name="Connecteur droit avec flèche 553">
            <a:extLst>
              <a:ext uri="{FF2B5EF4-FFF2-40B4-BE49-F238E27FC236}">
                <a16:creationId xmlns:a16="http://schemas.microsoft.com/office/drawing/2014/main" id="{513FE807-76FC-EF69-59AC-D12D9E8E38AD}"/>
              </a:ext>
            </a:extLst>
          </p:cNvPr>
          <p:cNvCxnSpPr>
            <a:cxnSpLocks/>
            <a:stCxn id="551" idx="2"/>
            <a:endCxn id="553" idx="0"/>
          </p:cNvCxnSpPr>
          <p:nvPr/>
        </p:nvCxnSpPr>
        <p:spPr>
          <a:xfrm>
            <a:off x="11501233" y="1881617"/>
            <a:ext cx="0" cy="1233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Rectangle 554">
            <a:extLst>
              <a:ext uri="{FF2B5EF4-FFF2-40B4-BE49-F238E27FC236}">
                <a16:creationId xmlns:a16="http://schemas.microsoft.com/office/drawing/2014/main" id="{F034EA1C-86F5-8FD9-CC13-46B370665C14}"/>
              </a:ext>
            </a:extLst>
          </p:cNvPr>
          <p:cNvSpPr/>
          <p:nvPr/>
        </p:nvSpPr>
        <p:spPr>
          <a:xfrm>
            <a:off x="11023547" y="2696143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556" name="Connecteur droit avec flèche 555">
            <a:extLst>
              <a:ext uri="{FF2B5EF4-FFF2-40B4-BE49-F238E27FC236}">
                <a16:creationId xmlns:a16="http://schemas.microsoft.com/office/drawing/2014/main" id="{F7FBF966-5610-D91E-4E8F-2DDD99AF94F9}"/>
              </a:ext>
            </a:extLst>
          </p:cNvPr>
          <p:cNvCxnSpPr>
            <a:cxnSpLocks/>
            <a:stCxn id="553" idx="2"/>
            <a:endCxn id="555" idx="0"/>
          </p:cNvCxnSpPr>
          <p:nvPr/>
        </p:nvCxnSpPr>
        <p:spPr>
          <a:xfrm>
            <a:off x="11501233" y="2470876"/>
            <a:ext cx="7772" cy="22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E417A436-4776-CFA8-6157-194D27228D97}"/>
              </a:ext>
            </a:extLst>
          </p:cNvPr>
          <p:cNvSpPr/>
          <p:nvPr/>
        </p:nvSpPr>
        <p:spPr>
          <a:xfrm>
            <a:off x="8738993" y="1410959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1325-57</a:t>
            </a:r>
          </a:p>
        </p:txBody>
      </p:sp>
      <p:cxnSp>
        <p:nvCxnSpPr>
          <p:cNvPr id="558" name="Connecteur droit avec flèche 557">
            <a:extLst>
              <a:ext uri="{FF2B5EF4-FFF2-40B4-BE49-F238E27FC236}">
                <a16:creationId xmlns:a16="http://schemas.microsoft.com/office/drawing/2014/main" id="{6AB957C1-2B75-7380-32FC-1C71B4EF3B16}"/>
              </a:ext>
            </a:extLst>
          </p:cNvPr>
          <p:cNvCxnSpPr>
            <a:cxnSpLocks/>
            <a:stCxn id="557" idx="2"/>
            <a:endCxn id="522" idx="0"/>
          </p:cNvCxnSpPr>
          <p:nvPr/>
        </p:nvCxnSpPr>
        <p:spPr>
          <a:xfrm>
            <a:off x="9311287" y="1862605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9" name="Rectangle 558">
            <a:extLst>
              <a:ext uri="{FF2B5EF4-FFF2-40B4-BE49-F238E27FC236}">
                <a16:creationId xmlns:a16="http://schemas.microsoft.com/office/drawing/2014/main" id="{565935B3-8DB7-1269-4865-4BD0450D19F2}"/>
              </a:ext>
            </a:extLst>
          </p:cNvPr>
          <p:cNvSpPr/>
          <p:nvPr/>
        </p:nvSpPr>
        <p:spPr>
          <a:xfrm>
            <a:off x="9958025" y="1403852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Béatrice de Castille</a:t>
            </a:r>
          </a:p>
        </p:txBody>
      </p:sp>
      <p:cxnSp>
        <p:nvCxnSpPr>
          <p:cNvPr id="560" name="Connecteur : en angle 559">
            <a:extLst>
              <a:ext uri="{FF2B5EF4-FFF2-40B4-BE49-F238E27FC236}">
                <a16:creationId xmlns:a16="http://schemas.microsoft.com/office/drawing/2014/main" id="{DA103733-6FB8-1E77-42F4-77149957DA75}"/>
              </a:ext>
            </a:extLst>
          </p:cNvPr>
          <p:cNvCxnSpPr>
            <a:cxnSpLocks/>
            <a:stCxn id="550" idx="2"/>
            <a:endCxn id="559" idx="0"/>
          </p:cNvCxnSpPr>
          <p:nvPr/>
        </p:nvCxnSpPr>
        <p:spPr>
          <a:xfrm rot="5400000">
            <a:off x="10890615" y="785462"/>
            <a:ext cx="171258" cy="10655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Connecteur droit 560">
            <a:extLst>
              <a:ext uri="{FF2B5EF4-FFF2-40B4-BE49-F238E27FC236}">
                <a16:creationId xmlns:a16="http://schemas.microsoft.com/office/drawing/2014/main" id="{759C6B22-3061-F371-B858-0396FCB72CA9}"/>
              </a:ext>
            </a:extLst>
          </p:cNvPr>
          <p:cNvCxnSpPr>
            <a:cxnSpLocks/>
            <a:stCxn id="559" idx="1"/>
            <a:endCxn id="557" idx="3"/>
          </p:cNvCxnSpPr>
          <p:nvPr/>
        </p:nvCxnSpPr>
        <p:spPr>
          <a:xfrm flipH="1">
            <a:off x="9883580" y="1636782"/>
            <a:ext cx="74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2" name="Rectangle 561">
            <a:extLst>
              <a:ext uri="{FF2B5EF4-FFF2-40B4-BE49-F238E27FC236}">
                <a16:creationId xmlns:a16="http://schemas.microsoft.com/office/drawing/2014/main" id="{4A5F6BC3-DC36-4892-9744-E9340370CDCE}"/>
              </a:ext>
            </a:extLst>
          </p:cNvPr>
          <p:cNvSpPr/>
          <p:nvPr/>
        </p:nvSpPr>
        <p:spPr>
          <a:xfrm>
            <a:off x="11015775" y="121157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2053E597-9950-A6B2-50D1-B2F41AF30F86}"/>
              </a:ext>
            </a:extLst>
          </p:cNvPr>
          <p:cNvSpPr/>
          <p:nvPr/>
        </p:nvSpPr>
        <p:spPr>
          <a:xfrm>
            <a:off x="8727794" y="397813"/>
            <a:ext cx="1142123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1247-79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DB9529E6-46E3-1C2D-66B5-297FF12A9907}"/>
              </a:ext>
            </a:extLst>
          </p:cNvPr>
          <p:cNvSpPr/>
          <p:nvPr/>
        </p:nvSpPr>
        <p:spPr>
          <a:xfrm>
            <a:off x="8729366" y="908661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Denis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1279-1325</a:t>
            </a:r>
          </a:p>
        </p:txBody>
      </p:sp>
      <p:cxnSp>
        <p:nvCxnSpPr>
          <p:cNvPr id="565" name="Connecteur droit avec flèche 564">
            <a:extLst>
              <a:ext uri="{FF2B5EF4-FFF2-40B4-BE49-F238E27FC236}">
                <a16:creationId xmlns:a16="http://schemas.microsoft.com/office/drawing/2014/main" id="{0EACA3CC-4AF1-7010-ED91-4768CB991D04}"/>
              </a:ext>
            </a:extLst>
          </p:cNvPr>
          <p:cNvCxnSpPr>
            <a:cxnSpLocks/>
            <a:stCxn id="563" idx="2"/>
            <a:endCxn id="564" idx="0"/>
          </p:cNvCxnSpPr>
          <p:nvPr/>
        </p:nvCxnSpPr>
        <p:spPr>
          <a:xfrm>
            <a:off x="9298856" y="849459"/>
            <a:ext cx="2804" cy="592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Connecteur droit avec flèche 565">
            <a:extLst>
              <a:ext uri="{FF2B5EF4-FFF2-40B4-BE49-F238E27FC236}">
                <a16:creationId xmlns:a16="http://schemas.microsoft.com/office/drawing/2014/main" id="{50154AB8-17BD-BC9D-A28C-585B737AF78A}"/>
              </a:ext>
            </a:extLst>
          </p:cNvPr>
          <p:cNvCxnSpPr>
            <a:cxnSpLocks/>
            <a:stCxn id="564" idx="2"/>
            <a:endCxn id="557" idx="0"/>
          </p:cNvCxnSpPr>
          <p:nvPr/>
        </p:nvCxnSpPr>
        <p:spPr>
          <a:xfrm>
            <a:off x="9301660" y="1360307"/>
            <a:ext cx="9627" cy="506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Connecteur : en angle 566">
            <a:extLst>
              <a:ext uri="{FF2B5EF4-FFF2-40B4-BE49-F238E27FC236}">
                <a16:creationId xmlns:a16="http://schemas.microsoft.com/office/drawing/2014/main" id="{73C1C57E-BCFF-FB25-98ED-62528E781E80}"/>
              </a:ext>
            </a:extLst>
          </p:cNvPr>
          <p:cNvCxnSpPr>
            <a:cxnSpLocks/>
            <a:stCxn id="559" idx="2"/>
            <a:endCxn id="522" idx="0"/>
          </p:cNvCxnSpPr>
          <p:nvPr/>
        </p:nvCxnSpPr>
        <p:spPr>
          <a:xfrm rot="5400000">
            <a:off x="9807418" y="1373581"/>
            <a:ext cx="139934" cy="1132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en angle 18">
            <a:extLst>
              <a:ext uri="{FF2B5EF4-FFF2-40B4-BE49-F238E27FC236}">
                <a16:creationId xmlns:a16="http://schemas.microsoft.com/office/drawing/2014/main" id="{4028A2FE-5E75-CA7B-64AA-5C98C45F82FA}"/>
              </a:ext>
            </a:extLst>
          </p:cNvPr>
          <p:cNvCxnSpPr>
            <a:cxnSpLocks/>
            <a:stCxn id="543" idx="0"/>
            <a:endCxn id="553" idx="2"/>
          </p:cNvCxnSpPr>
          <p:nvPr/>
        </p:nvCxnSpPr>
        <p:spPr>
          <a:xfrm rot="5400000" flipH="1" flipV="1">
            <a:off x="10870214" y="2079339"/>
            <a:ext cx="239482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Connecteur en angle 18">
            <a:extLst>
              <a:ext uri="{FF2B5EF4-FFF2-40B4-BE49-F238E27FC236}">
                <a16:creationId xmlns:a16="http://schemas.microsoft.com/office/drawing/2014/main" id="{8A0BF497-A39F-B44B-C7BE-6686C6728F38}"/>
              </a:ext>
            </a:extLst>
          </p:cNvPr>
          <p:cNvCxnSpPr>
            <a:cxnSpLocks/>
            <a:stCxn id="570" idx="2"/>
            <a:endCxn id="545" idx="0"/>
          </p:cNvCxnSpPr>
          <p:nvPr/>
        </p:nvCxnSpPr>
        <p:spPr>
          <a:xfrm rot="5400000">
            <a:off x="10906528" y="3323412"/>
            <a:ext cx="166855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0" name="Rectangle 569">
            <a:extLst>
              <a:ext uri="{FF2B5EF4-FFF2-40B4-BE49-F238E27FC236}">
                <a16:creationId xmlns:a16="http://schemas.microsoft.com/office/drawing/2014/main" id="{AD1B30F7-D48A-754A-3996-CF00BFCFE05C}"/>
              </a:ext>
            </a:extLst>
          </p:cNvPr>
          <p:cNvSpPr/>
          <p:nvPr/>
        </p:nvSpPr>
        <p:spPr>
          <a:xfrm>
            <a:off x="11015775" y="3299617"/>
            <a:ext cx="970916" cy="45164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Eléonore d’Aragon</a:t>
            </a:r>
          </a:p>
        </p:txBody>
      </p:sp>
      <p:cxnSp>
        <p:nvCxnSpPr>
          <p:cNvPr id="571" name="Connecteur droit 570">
            <a:extLst>
              <a:ext uri="{FF2B5EF4-FFF2-40B4-BE49-F238E27FC236}">
                <a16:creationId xmlns:a16="http://schemas.microsoft.com/office/drawing/2014/main" id="{60B3EB52-3EAC-74A1-EF83-C3102B5D58C4}"/>
              </a:ext>
            </a:extLst>
          </p:cNvPr>
          <p:cNvCxnSpPr>
            <a:cxnSpLocks/>
            <a:stCxn id="544" idx="3"/>
            <a:endCxn id="570" idx="1"/>
          </p:cNvCxnSpPr>
          <p:nvPr/>
        </p:nvCxnSpPr>
        <p:spPr>
          <a:xfrm flipV="1">
            <a:off x="10964135" y="3525440"/>
            <a:ext cx="51640" cy="9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Rectangle 571">
            <a:extLst>
              <a:ext uri="{FF2B5EF4-FFF2-40B4-BE49-F238E27FC236}">
                <a16:creationId xmlns:a16="http://schemas.microsoft.com/office/drawing/2014/main" id="{C408A7DC-A980-C56E-8C8F-2534675E5E35}"/>
              </a:ext>
            </a:extLst>
          </p:cNvPr>
          <p:cNvSpPr/>
          <p:nvPr/>
        </p:nvSpPr>
        <p:spPr>
          <a:xfrm>
            <a:off x="11015775" y="3918118"/>
            <a:ext cx="955976" cy="451645"/>
          </a:xfrm>
          <a:prstGeom prst="rect">
            <a:avLst/>
          </a:prstGeom>
          <a:solidFill>
            <a:srgbClr val="CDF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1412-16</a:t>
            </a:r>
          </a:p>
        </p:txBody>
      </p:sp>
      <p:cxnSp>
        <p:nvCxnSpPr>
          <p:cNvPr id="573" name="Connecteur droit avec flèche 572">
            <a:extLst>
              <a:ext uri="{FF2B5EF4-FFF2-40B4-BE49-F238E27FC236}">
                <a16:creationId xmlns:a16="http://schemas.microsoft.com/office/drawing/2014/main" id="{EC91D763-0612-D073-5DB4-C0123355DBEA}"/>
              </a:ext>
            </a:extLst>
          </p:cNvPr>
          <p:cNvCxnSpPr>
            <a:cxnSpLocks/>
            <a:stCxn id="570" idx="2"/>
            <a:endCxn id="572" idx="0"/>
          </p:cNvCxnSpPr>
          <p:nvPr/>
        </p:nvCxnSpPr>
        <p:spPr>
          <a:xfrm flipH="1">
            <a:off x="11493763" y="3751263"/>
            <a:ext cx="7470" cy="1668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Rectangle 573">
            <a:extLst>
              <a:ext uri="{FF2B5EF4-FFF2-40B4-BE49-F238E27FC236}">
                <a16:creationId xmlns:a16="http://schemas.microsoft.com/office/drawing/2014/main" id="{D842B24C-A574-B3E9-7C6F-148FBDD82385}"/>
              </a:ext>
            </a:extLst>
          </p:cNvPr>
          <p:cNvSpPr/>
          <p:nvPr/>
        </p:nvSpPr>
        <p:spPr>
          <a:xfrm>
            <a:off x="10989955" y="4456166"/>
            <a:ext cx="1056934" cy="649560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1412-1516</a:t>
            </a:r>
          </a:p>
        </p:txBody>
      </p:sp>
    </p:spTree>
    <p:extLst>
      <p:ext uri="{BB962C8B-B14F-4D97-AF65-F5344CB8AC3E}">
        <p14:creationId xmlns:p14="http://schemas.microsoft.com/office/powerpoint/2010/main" val="115724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202406" y="124123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>
                <a:latin typeface="+mn-lt"/>
              </a:rPr>
              <a:t>D) 1309-1399 : L’Empire angevin à son apogée : comtés d’Anjou et de Provence, Marseille et royaume de Naples ; Après 1382, scission et conflits entre Angevins </a:t>
            </a:r>
            <a:r>
              <a:rPr lang="fr-FR" sz="1400" b="1" i="1" dirty="0">
                <a:latin typeface="+mn-lt"/>
              </a:rPr>
              <a:t>français</a:t>
            </a:r>
            <a:r>
              <a:rPr lang="fr-FR" sz="1400" b="1" dirty="0">
                <a:latin typeface="+mn-lt"/>
              </a:rPr>
              <a:t> de Provence et Angevins </a:t>
            </a:r>
            <a:r>
              <a:rPr lang="fr-FR" sz="1400" b="1" i="1" dirty="0">
                <a:latin typeface="+mn-lt"/>
              </a:rPr>
              <a:t>italiens</a:t>
            </a:r>
            <a:r>
              <a:rPr lang="fr-FR" sz="1400" b="1" dirty="0">
                <a:latin typeface="+mn-lt"/>
              </a:rPr>
              <a:t> de Naples</a:t>
            </a:r>
            <a:endParaRPr lang="fr-FR" sz="1400" dirty="0">
              <a:latin typeface="+mn-lt"/>
            </a:endParaRPr>
          </a:p>
          <a:p>
            <a:pPr algn="l"/>
            <a:r>
              <a:rPr lang="fr-FR" sz="1400" b="1" dirty="0">
                <a:latin typeface="+mn-lt"/>
              </a:rPr>
              <a:t>1)</a:t>
            </a:r>
            <a:r>
              <a:rPr lang="fr-FR" sz="1400" dirty="0">
                <a:latin typeface="+mn-lt"/>
              </a:rPr>
              <a:t> 1309-1343 : Après la perte de la Sicile, apogée de l’Empire angevin de Naples-Provence sous Robert 1</a:t>
            </a:r>
            <a:r>
              <a:rPr lang="fr-FR" sz="1400" baseline="30000" dirty="0">
                <a:latin typeface="+mn-lt"/>
              </a:rPr>
              <a:t>er</a:t>
            </a:r>
            <a:r>
              <a:rPr lang="fr-FR" sz="1400" dirty="0">
                <a:latin typeface="+mn-lt"/>
              </a:rPr>
              <a:t> le Sage</a:t>
            </a:r>
          </a:p>
          <a:p>
            <a:pPr algn="l"/>
            <a:r>
              <a:rPr lang="fr-FR" sz="1400" b="1" dirty="0">
                <a:latin typeface="+mn-lt"/>
              </a:rPr>
              <a:t>2)</a:t>
            </a:r>
            <a:r>
              <a:rPr lang="fr-FR" sz="1400" dirty="0">
                <a:latin typeface="+mn-lt"/>
              </a:rPr>
              <a:t> 1343-1347 : Jeanne 1</a:t>
            </a:r>
            <a:r>
              <a:rPr lang="fr-FR" sz="1400" baseline="30000" dirty="0">
                <a:latin typeface="+mn-lt"/>
              </a:rPr>
              <a:t>ère</a:t>
            </a:r>
            <a:r>
              <a:rPr lang="fr-FR" sz="1400" dirty="0">
                <a:latin typeface="+mn-lt"/>
              </a:rPr>
              <a:t>, reine de Naples-Provence et 1</a:t>
            </a:r>
            <a:r>
              <a:rPr lang="fr-FR" sz="1400" baseline="30000" dirty="0">
                <a:latin typeface="+mn-lt"/>
              </a:rPr>
              <a:t>er</a:t>
            </a:r>
            <a:r>
              <a:rPr lang="fr-FR" sz="1400" dirty="0">
                <a:latin typeface="+mn-lt"/>
              </a:rPr>
              <a:t> conflit de succession : Après l’assassinat de son 1</a:t>
            </a:r>
            <a:r>
              <a:rPr lang="fr-FR" sz="1400" baseline="30000" dirty="0">
                <a:latin typeface="+mn-lt"/>
              </a:rPr>
              <a:t>er</a:t>
            </a:r>
            <a:r>
              <a:rPr lang="fr-FR" sz="1400" dirty="0">
                <a:latin typeface="+mn-lt"/>
              </a:rPr>
              <a:t> mari André de Hongrie, elle épouse son cousin Louis de Tarente (2) ; Louis 1</a:t>
            </a:r>
            <a:r>
              <a:rPr lang="fr-FR" sz="1400" baseline="30000" dirty="0">
                <a:latin typeface="+mn-lt"/>
              </a:rPr>
              <a:t>er</a:t>
            </a:r>
            <a:r>
              <a:rPr lang="fr-FR" sz="1400" dirty="0">
                <a:latin typeface="+mn-lt"/>
              </a:rPr>
              <a:t> de Hongrie, frère d’André, attaque Naples ; Jeanne et Louis s’enfuient en Provence</a:t>
            </a:r>
          </a:p>
          <a:p>
            <a:pPr algn="l"/>
            <a:r>
              <a:rPr lang="fr-FR" sz="1400" b="1" dirty="0">
                <a:latin typeface="+mn-lt"/>
              </a:rPr>
              <a:t>3)</a:t>
            </a:r>
            <a:r>
              <a:rPr lang="fr-FR" sz="1400" dirty="0">
                <a:latin typeface="+mn-lt"/>
              </a:rPr>
              <a:t> 1348 : A Avignon, le pape Clément VI apporte son soutien à Jeanne de Naples ; En échange, Jeanne lui vend Avignon ; Face à la peste, Louis de Hongrie se retire, et Jeanne et Louis rentrent à Naples</a:t>
            </a:r>
          </a:p>
          <a:p>
            <a:pPr algn="l"/>
            <a:r>
              <a:rPr lang="fr-FR" sz="1400" b="1" dirty="0">
                <a:latin typeface="+mn-lt"/>
              </a:rPr>
              <a:t>4)</a:t>
            </a:r>
            <a:r>
              <a:rPr lang="fr-FR" sz="1400" dirty="0">
                <a:latin typeface="+mn-lt"/>
              </a:rPr>
              <a:t> 1349-1362 : De retour à Naples, Louis de Tarente écarte Jeanne et s’empare du pouvoir ; Pendant ce temps, les bandes de routiers venues de France ravagent la Provence</a:t>
            </a:r>
          </a:p>
          <a:p>
            <a:pPr algn="l"/>
            <a:r>
              <a:rPr lang="fr-FR" sz="1400" b="1" dirty="0">
                <a:latin typeface="+mn-lt"/>
              </a:rPr>
              <a:t>5)</a:t>
            </a:r>
            <a:r>
              <a:rPr lang="fr-FR" sz="1400" dirty="0">
                <a:latin typeface="+mn-lt"/>
              </a:rPr>
              <a:t> 1362-1365 : A Naples, après la mort de Louis de Tarente, Jeanne reprend son pouvoir et épouse Jacques (IV) de Majorque (3) ; En Provence, le pape Urbain V organise la défense contre les routiers</a:t>
            </a:r>
          </a:p>
          <a:p>
            <a:pPr algn="l"/>
            <a:r>
              <a:rPr lang="fr-FR" sz="1400" b="1" dirty="0">
                <a:latin typeface="+mn-lt"/>
              </a:rPr>
              <a:t>6)</a:t>
            </a:r>
            <a:r>
              <a:rPr lang="fr-FR" sz="1400" dirty="0">
                <a:latin typeface="+mn-lt"/>
              </a:rPr>
              <a:t> 1351-1364 : En France, avec Louis d’Anjou, frère de Charles V, naissance de la 2</a:t>
            </a:r>
            <a:r>
              <a:rPr lang="fr-FR" sz="1400" baseline="30000" dirty="0">
                <a:latin typeface="+mn-lt"/>
              </a:rPr>
              <a:t>ème</a:t>
            </a:r>
            <a:r>
              <a:rPr lang="fr-FR" sz="1400" dirty="0">
                <a:latin typeface="+mn-lt"/>
              </a:rPr>
              <a:t> maison d’Anjou, les Angevins </a:t>
            </a:r>
            <a:r>
              <a:rPr lang="fr-FR" sz="1400" i="1" dirty="0">
                <a:latin typeface="+mn-lt"/>
              </a:rPr>
              <a:t>français</a:t>
            </a:r>
            <a:r>
              <a:rPr lang="fr-FR" sz="1400" dirty="0">
                <a:latin typeface="+mn-lt"/>
              </a:rPr>
              <a:t> ; Louis d’Anjou, gouverneur du Languedoc</a:t>
            </a:r>
          </a:p>
          <a:p>
            <a:pPr algn="l"/>
            <a:r>
              <a:rPr lang="fr-FR" sz="1400" b="1" dirty="0">
                <a:latin typeface="+mn-lt"/>
              </a:rPr>
              <a:t>7)</a:t>
            </a:r>
            <a:r>
              <a:rPr lang="fr-FR" sz="1400" dirty="0">
                <a:latin typeface="+mn-lt"/>
              </a:rPr>
              <a:t> 1367-1368 : Le pape Urbain V retourne à Rome ; Du Guesclin, au service de Louis d’Anjou, attaque la Provence ; Après intervention du pape Urbain V auprès de Charles V de France, et en échange d’une promesse d’adoption de le reine Jeanne, Louis d’Anjou retire ses troupes</a:t>
            </a:r>
          </a:p>
          <a:p>
            <a:pPr algn="l"/>
            <a:r>
              <a:rPr lang="fr-FR" sz="1400" b="1" dirty="0">
                <a:latin typeface="+mn-lt"/>
              </a:rPr>
              <a:t>8)</a:t>
            </a:r>
            <a:r>
              <a:rPr lang="fr-FR" sz="1400" dirty="0">
                <a:latin typeface="+mn-lt"/>
              </a:rPr>
              <a:t> 1374-1376 : A Naples, Jeanne promet également l’adoption à son cousin Charles de Duras, puis se marie avec Othon de Brunswick (4) ; Se sentant trahi, Charles de Duras se rapproche de l’ennemi de toujours, Louis de Hongrie</a:t>
            </a:r>
          </a:p>
          <a:p>
            <a:pPr algn="l"/>
            <a:r>
              <a:rPr lang="fr-FR" sz="1400" b="1" dirty="0">
                <a:latin typeface="+mn-lt"/>
              </a:rPr>
              <a:t>9)</a:t>
            </a:r>
            <a:r>
              <a:rPr lang="fr-FR" sz="1400" dirty="0">
                <a:latin typeface="+mn-lt"/>
              </a:rPr>
              <a:t> 1378-1380 : En Europe, le Grand Schisme entre le pape </a:t>
            </a:r>
            <a:r>
              <a:rPr lang="fr-FR" sz="1400" i="1" dirty="0">
                <a:latin typeface="+mn-lt"/>
              </a:rPr>
              <a:t>romain</a:t>
            </a:r>
            <a:r>
              <a:rPr lang="fr-FR" sz="1400" dirty="0">
                <a:latin typeface="+mn-lt"/>
              </a:rPr>
              <a:t> Urbain VI et l’antipape </a:t>
            </a:r>
            <a:r>
              <a:rPr lang="fr-FR" sz="1400" i="1" dirty="0">
                <a:latin typeface="+mn-lt"/>
              </a:rPr>
              <a:t>avignonnais</a:t>
            </a:r>
            <a:r>
              <a:rPr lang="fr-FR" sz="1400" dirty="0">
                <a:latin typeface="+mn-lt"/>
              </a:rPr>
              <a:t> Clément (VII) ; Menacée par les </a:t>
            </a:r>
            <a:r>
              <a:rPr lang="fr-FR" sz="1400" i="1" dirty="0">
                <a:latin typeface="+mn-lt"/>
              </a:rPr>
              <a:t>Urbanistes</a:t>
            </a:r>
            <a:r>
              <a:rPr lang="fr-FR" sz="1400" dirty="0">
                <a:latin typeface="+mn-lt"/>
              </a:rPr>
              <a:t> Charles de Duras et Louis de Hongrie, Jeanne de Naples adopte le </a:t>
            </a:r>
            <a:r>
              <a:rPr lang="fr-FR" sz="1400" i="1" dirty="0" err="1">
                <a:latin typeface="+mn-lt"/>
              </a:rPr>
              <a:t>Clémentiste</a:t>
            </a:r>
            <a:r>
              <a:rPr lang="fr-FR" sz="1400" dirty="0">
                <a:latin typeface="+mn-lt"/>
              </a:rPr>
              <a:t> Louis d’Anjou</a:t>
            </a:r>
          </a:p>
          <a:p>
            <a:pPr algn="l"/>
            <a:r>
              <a:rPr lang="fr-FR" sz="1400" b="1" dirty="0">
                <a:latin typeface="+mn-lt"/>
              </a:rPr>
              <a:t>10)</a:t>
            </a:r>
            <a:r>
              <a:rPr lang="fr-FR" sz="1400" dirty="0">
                <a:latin typeface="+mn-lt"/>
              </a:rPr>
              <a:t> 1381-1382 : Charles III de Duras, investi par le pape de Rome Urbain VI, s’empare de Naples et de la reine Jeanne ; Naissance des Angevins </a:t>
            </a:r>
            <a:r>
              <a:rPr lang="fr-FR" sz="1400" i="1" dirty="0">
                <a:latin typeface="+mn-lt"/>
              </a:rPr>
              <a:t>de Naples</a:t>
            </a:r>
            <a:r>
              <a:rPr lang="fr-FR" sz="1400" dirty="0">
                <a:latin typeface="+mn-lt"/>
              </a:rPr>
              <a:t> ; Louis d’Anjou entre en Provence, puis en Italie pour sauver Jeanne ; Mais trop tard, Charles III a fait assassiner Jeanne</a:t>
            </a:r>
            <a:endParaRPr lang="fr-FR" sz="1400" i="1" dirty="0">
              <a:latin typeface="+mn-lt"/>
            </a:endParaRPr>
          </a:p>
          <a:p>
            <a:pPr algn="l"/>
            <a:r>
              <a:rPr lang="fr-FR" sz="1400" b="1" dirty="0">
                <a:latin typeface="+mn-lt"/>
              </a:rPr>
              <a:t>11)</a:t>
            </a:r>
            <a:r>
              <a:rPr lang="fr-FR" sz="1400" dirty="0">
                <a:latin typeface="+mn-lt"/>
              </a:rPr>
              <a:t> 1382-1384 : En Provence, guerre civile entre les </a:t>
            </a:r>
            <a:r>
              <a:rPr lang="fr-FR" sz="1400" i="1" dirty="0">
                <a:latin typeface="+mn-lt"/>
              </a:rPr>
              <a:t>Carlistes</a:t>
            </a:r>
            <a:r>
              <a:rPr lang="fr-FR" sz="1400" dirty="0">
                <a:latin typeface="+mn-lt"/>
              </a:rPr>
              <a:t> de l’Union d’Aix, fidèle à Charles III de Naples et Marseille fidèle au Valois Louis d’Anjou </a:t>
            </a:r>
          </a:p>
          <a:p>
            <a:pPr algn="l"/>
            <a:r>
              <a:rPr lang="fr-FR" sz="1400" b="1" dirty="0">
                <a:latin typeface="+mn-lt"/>
              </a:rPr>
              <a:t>12)</a:t>
            </a:r>
            <a:r>
              <a:rPr lang="fr-FR" sz="1400" dirty="0">
                <a:latin typeface="+mn-lt"/>
              </a:rPr>
              <a:t> 1384-1388 : Louis d’Anjou meurt en Italie ; En Provence, défaite des </a:t>
            </a:r>
            <a:r>
              <a:rPr lang="fr-FR" sz="1400" i="1" dirty="0">
                <a:latin typeface="+mn-lt"/>
              </a:rPr>
              <a:t>Carlistes</a:t>
            </a:r>
            <a:r>
              <a:rPr lang="fr-FR" sz="1400" dirty="0">
                <a:latin typeface="+mn-lt"/>
              </a:rPr>
              <a:t> de l’Union d’Aix et son fils Louis II lui succède ; A Naples, après la mort de Charles III, son fils Ladislas lui succède ; En Provence orientale, Nice se donne au comté de Savoie </a:t>
            </a:r>
          </a:p>
          <a:p>
            <a:pPr algn="l"/>
            <a:r>
              <a:rPr lang="fr-FR" sz="1400" b="1" dirty="0">
                <a:latin typeface="+mn-lt"/>
              </a:rPr>
              <a:t>13)</a:t>
            </a:r>
            <a:r>
              <a:rPr lang="fr-FR" sz="1400" dirty="0">
                <a:latin typeface="+mn-lt"/>
              </a:rPr>
              <a:t> 1390-1399 : Malgré plusieurs tentatives, Louis II échoue à prendre Naples à Ladislas ; L’Empire angevin divisé entre les Angevins </a:t>
            </a:r>
            <a:r>
              <a:rPr lang="fr-FR" sz="1400" i="1" dirty="0">
                <a:latin typeface="+mn-lt"/>
              </a:rPr>
              <a:t>français</a:t>
            </a:r>
            <a:r>
              <a:rPr lang="fr-FR" sz="1400" dirty="0">
                <a:latin typeface="+mn-lt"/>
              </a:rPr>
              <a:t> d’Anjou-Provence et les Angevins </a:t>
            </a:r>
            <a:r>
              <a:rPr lang="fr-FR" sz="1400" i="1" dirty="0">
                <a:latin typeface="+mn-lt"/>
              </a:rPr>
              <a:t>italiens</a:t>
            </a:r>
            <a:r>
              <a:rPr lang="fr-FR" sz="1400" dirty="0">
                <a:latin typeface="+mn-lt"/>
              </a:rPr>
              <a:t> de Naples ; Jusqu’en 1423 ; A suivre…</a:t>
            </a:r>
          </a:p>
          <a:p>
            <a:pPr algn="l"/>
            <a:endParaRPr lang="fr-FR" sz="1200" dirty="0"/>
          </a:p>
          <a:p>
            <a:endParaRPr lang="fr-FR" sz="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561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4BFD-90AE-3AD1-A379-29996002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5A7311D3-F902-4DC0-A2B7-6FF9018D84A5}"/>
              </a:ext>
            </a:extLst>
          </p:cNvPr>
          <p:cNvSpPr/>
          <p:nvPr/>
        </p:nvSpPr>
        <p:spPr>
          <a:xfrm>
            <a:off x="99147" y="58846"/>
            <a:ext cx="5792860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1367-1385 : Guerres de succession entre le Portugal des Bourgogne et la Castille des </a:t>
            </a:r>
            <a:r>
              <a:rPr lang="fr-FR" sz="1600" b="1" dirty="0" err="1"/>
              <a:t>Trastamare</a:t>
            </a:r>
            <a:r>
              <a:rPr lang="fr-FR" sz="1600" b="1" dirty="0"/>
              <a:t> ; Echec de l’union Portugal-Castille et naissance de la dynastie des Aviz</a:t>
            </a:r>
          </a:p>
          <a:p>
            <a:endParaRPr lang="fr-FR" sz="1600" b="1" dirty="0"/>
          </a:p>
          <a:p>
            <a:r>
              <a:rPr lang="fr-FR" sz="1600" dirty="0"/>
              <a:t>*1369 : Rappel : </a:t>
            </a:r>
            <a:r>
              <a:rPr lang="fr-FR" sz="1600" u="sng" dirty="0"/>
              <a:t>Henri II </a:t>
            </a:r>
            <a:r>
              <a:rPr lang="fr-FR" sz="1600" dirty="0" err="1"/>
              <a:t>Trastamare</a:t>
            </a:r>
            <a:endParaRPr lang="fr-FR" sz="1600" dirty="0"/>
          </a:p>
          <a:p>
            <a:r>
              <a:rPr lang="fr-FR" sz="1600" dirty="0"/>
              <a:t>Allié à la France de Charles V et récent vainqueur</a:t>
            </a:r>
          </a:p>
          <a:p>
            <a:r>
              <a:rPr lang="fr-FR" sz="1600" dirty="0"/>
              <a:t>De son demi-frère Pierre 1</a:t>
            </a:r>
            <a:r>
              <a:rPr lang="fr-FR" sz="1600" baseline="30000" dirty="0"/>
              <a:t>er</a:t>
            </a:r>
            <a:r>
              <a:rPr lang="fr-FR" sz="1600" dirty="0"/>
              <a:t> le Cruel, allié aux Anglais</a:t>
            </a:r>
          </a:p>
          <a:p>
            <a:r>
              <a:rPr lang="fr-FR" sz="1600" dirty="0"/>
              <a:t>Devient roi de Castille ; Mais…</a:t>
            </a:r>
          </a:p>
          <a:p>
            <a:endParaRPr lang="fr-FR" sz="1600" dirty="0"/>
          </a:p>
          <a:p>
            <a:r>
              <a:rPr lang="fr-FR" sz="1600" dirty="0"/>
              <a:t>*Ferdinand 1</a:t>
            </a:r>
            <a:r>
              <a:rPr lang="fr-FR" sz="1600" baseline="30000" dirty="0"/>
              <a:t>er</a:t>
            </a:r>
            <a:r>
              <a:rPr lang="fr-FR" sz="1600" dirty="0"/>
              <a:t> du Portugal, descendant de Sanche IV de Castille</a:t>
            </a:r>
          </a:p>
          <a:p>
            <a:r>
              <a:rPr lang="fr-FR" sz="1600" dirty="0"/>
              <a:t>Revendique pour lui le trône ; Union Castille-Portugal ? Mais…</a:t>
            </a:r>
          </a:p>
          <a:p>
            <a:endParaRPr lang="fr-FR" sz="1600" dirty="0"/>
          </a:p>
          <a:p>
            <a:r>
              <a:rPr lang="fr-FR" sz="1600" dirty="0"/>
              <a:t>*1370-71 : Courte guerre et défaite portugaise…</a:t>
            </a:r>
          </a:p>
          <a:p>
            <a:r>
              <a:rPr lang="fr-FR" sz="1600" dirty="0"/>
              <a:t>Traité de paix : Ferdinand 1</a:t>
            </a:r>
            <a:r>
              <a:rPr lang="fr-FR" sz="1600" baseline="30000" dirty="0"/>
              <a:t>er</a:t>
            </a:r>
            <a:r>
              <a:rPr lang="fr-FR" sz="1600" dirty="0"/>
              <a:t> renonce à la Castille</a:t>
            </a:r>
          </a:p>
          <a:p>
            <a:r>
              <a:rPr lang="fr-FR" sz="1600" dirty="0"/>
              <a:t>Et projet de mariage avec Eléonore, fille de Henri II ; Mais…</a:t>
            </a:r>
          </a:p>
          <a:p>
            <a:endParaRPr lang="fr-FR" sz="1600" dirty="0"/>
          </a:p>
          <a:p>
            <a:r>
              <a:rPr lang="fr-FR" sz="1600" dirty="0"/>
              <a:t>*1372 : Ferdinand 1</a:t>
            </a:r>
            <a:r>
              <a:rPr lang="fr-FR" sz="1600" baseline="30000" dirty="0"/>
              <a:t>er</a:t>
            </a:r>
            <a:r>
              <a:rPr lang="fr-FR" sz="1600" dirty="0"/>
              <a:t> épouse une autre et renonce à ce mariage</a:t>
            </a:r>
          </a:p>
          <a:p>
            <a:r>
              <a:rPr lang="fr-FR" sz="1600" dirty="0"/>
              <a:t>En réaction, Henri II de Castille assiège et incendie Lisbonne</a:t>
            </a:r>
          </a:p>
          <a:p>
            <a:endParaRPr lang="fr-FR" sz="1600" dirty="0"/>
          </a:p>
          <a:p>
            <a:r>
              <a:rPr lang="fr-FR" sz="1600" dirty="0"/>
              <a:t>*Mars 1373 : Nouveau traité de paix ; Mais en réaction…</a:t>
            </a:r>
          </a:p>
          <a:p>
            <a:r>
              <a:rPr lang="fr-FR" sz="1600" dirty="0"/>
              <a:t>*Juin 1373 : Ferdinand de Portugal signe avec l’Angleterre</a:t>
            </a:r>
          </a:p>
          <a:p>
            <a:r>
              <a:rPr lang="fr-FR" sz="1600" i="1" dirty="0"/>
              <a:t>Un traité d'amitié, d’union et d’alliance perpétuelle</a:t>
            </a:r>
            <a:endParaRPr lang="fr-FR" sz="1600" dirty="0"/>
          </a:p>
          <a:p>
            <a:r>
              <a:rPr lang="fr-FR" sz="1600" u="sng" dirty="0"/>
              <a:t>la plus ancienne alliance diplomatique et militaire du monde</a:t>
            </a:r>
          </a:p>
          <a:p>
            <a:endParaRPr lang="fr-FR" sz="1600" i="1" dirty="0"/>
          </a:p>
          <a:p>
            <a:r>
              <a:rPr lang="fr-FR" sz="1600" dirty="0"/>
              <a:t>*1383 : La guerre contre la Castille reprend</a:t>
            </a:r>
          </a:p>
          <a:p>
            <a:r>
              <a:rPr lang="fr-FR" sz="1600" dirty="0"/>
              <a:t>Concernant cette fois-ci la succession du Portugal…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40F6AC0-CC5C-DE4E-62FB-3821D43A5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97941"/>
            <a:ext cx="5991228" cy="6599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22" name="Rectangle 521">
            <a:extLst>
              <a:ext uri="{FF2B5EF4-FFF2-40B4-BE49-F238E27FC236}">
                <a16:creationId xmlns:a16="http://schemas.microsoft.com/office/drawing/2014/main" id="{7F0543D8-0581-452E-84FA-2C43E1ACE29A}"/>
              </a:ext>
            </a:extLst>
          </p:cNvPr>
          <p:cNvSpPr/>
          <p:nvPr/>
        </p:nvSpPr>
        <p:spPr>
          <a:xfrm>
            <a:off x="8738993" y="2009646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1357-67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92042B8B-4962-63E9-9625-834820943B79}"/>
              </a:ext>
            </a:extLst>
          </p:cNvPr>
          <p:cNvSpPr/>
          <p:nvPr/>
        </p:nvSpPr>
        <p:spPr>
          <a:xfrm>
            <a:off x="8738992" y="2710357"/>
            <a:ext cx="1132497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1367-83</a:t>
            </a:r>
          </a:p>
        </p:txBody>
      </p:sp>
      <p:cxnSp>
        <p:nvCxnSpPr>
          <p:cNvPr id="524" name="Connecteur droit avec flèche 523">
            <a:extLst>
              <a:ext uri="{FF2B5EF4-FFF2-40B4-BE49-F238E27FC236}">
                <a16:creationId xmlns:a16="http://schemas.microsoft.com/office/drawing/2014/main" id="{0DA7B673-249F-CCDE-B111-AB068D643BC4}"/>
              </a:ext>
            </a:extLst>
          </p:cNvPr>
          <p:cNvCxnSpPr>
            <a:cxnSpLocks/>
            <a:stCxn id="522" idx="2"/>
            <a:endCxn id="523" idx="0"/>
          </p:cNvCxnSpPr>
          <p:nvPr/>
        </p:nvCxnSpPr>
        <p:spPr>
          <a:xfrm flipH="1">
            <a:off x="9305241" y="2461292"/>
            <a:ext cx="6046" cy="249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Rectangle 524">
            <a:extLst>
              <a:ext uri="{FF2B5EF4-FFF2-40B4-BE49-F238E27FC236}">
                <a16:creationId xmlns:a16="http://schemas.microsoft.com/office/drawing/2014/main" id="{24C42DAA-F7BE-248D-B11E-4D61152CAAA9}"/>
              </a:ext>
            </a:extLst>
          </p:cNvPr>
          <p:cNvSpPr/>
          <p:nvPr/>
        </p:nvSpPr>
        <p:spPr>
          <a:xfrm>
            <a:off x="7414852" y="2710357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1383-1433</a:t>
            </a:r>
          </a:p>
        </p:txBody>
      </p:sp>
      <p:cxnSp>
        <p:nvCxnSpPr>
          <p:cNvPr id="526" name="Connecteur : en angle 525">
            <a:extLst>
              <a:ext uri="{FF2B5EF4-FFF2-40B4-BE49-F238E27FC236}">
                <a16:creationId xmlns:a16="http://schemas.microsoft.com/office/drawing/2014/main" id="{3C749A92-63F1-CAC9-535A-12113A4C22F1}"/>
              </a:ext>
            </a:extLst>
          </p:cNvPr>
          <p:cNvCxnSpPr>
            <a:cxnSpLocks/>
            <a:stCxn id="522" idx="2"/>
            <a:endCxn id="525" idx="0"/>
          </p:cNvCxnSpPr>
          <p:nvPr/>
        </p:nvCxnSpPr>
        <p:spPr>
          <a:xfrm rot="5400000">
            <a:off x="8524069" y="1923138"/>
            <a:ext cx="249065" cy="132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7" name="Rectangle 526">
            <a:extLst>
              <a:ext uri="{FF2B5EF4-FFF2-40B4-BE49-F238E27FC236}">
                <a16:creationId xmlns:a16="http://schemas.microsoft.com/office/drawing/2014/main" id="{DC37857D-E8AE-332F-9019-578F4EE3E518}"/>
              </a:ext>
            </a:extLst>
          </p:cNvPr>
          <p:cNvSpPr/>
          <p:nvPr/>
        </p:nvSpPr>
        <p:spPr>
          <a:xfrm>
            <a:off x="7508698" y="397813"/>
            <a:ext cx="1132497" cy="57047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3CFDD721-85BF-5B82-58DF-12EAA385A89D}"/>
              </a:ext>
            </a:extLst>
          </p:cNvPr>
          <p:cNvSpPr/>
          <p:nvPr/>
        </p:nvSpPr>
        <p:spPr>
          <a:xfrm>
            <a:off x="7414852" y="3309044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71E67DE7-AF02-2813-E03E-C88866C6FFE4}"/>
              </a:ext>
            </a:extLst>
          </p:cNvPr>
          <p:cNvSpPr/>
          <p:nvPr/>
        </p:nvSpPr>
        <p:spPr>
          <a:xfrm>
            <a:off x="7414851" y="3981497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530" name="Connecteur droit avec flèche 529">
            <a:extLst>
              <a:ext uri="{FF2B5EF4-FFF2-40B4-BE49-F238E27FC236}">
                <a16:creationId xmlns:a16="http://schemas.microsoft.com/office/drawing/2014/main" id="{9574FF88-BB86-7F00-4D3C-BE9668245DA1}"/>
              </a:ext>
            </a:extLst>
          </p:cNvPr>
          <p:cNvCxnSpPr>
            <a:cxnSpLocks/>
            <a:stCxn id="525" idx="2"/>
            <a:endCxn id="528" idx="0"/>
          </p:cNvCxnSpPr>
          <p:nvPr/>
        </p:nvCxnSpPr>
        <p:spPr>
          <a:xfrm>
            <a:off x="7985914" y="3162003"/>
            <a:ext cx="1232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avec flèche 530">
            <a:extLst>
              <a:ext uri="{FF2B5EF4-FFF2-40B4-BE49-F238E27FC236}">
                <a16:creationId xmlns:a16="http://schemas.microsoft.com/office/drawing/2014/main" id="{2150AB6E-510B-A451-9A34-509B21476A7D}"/>
              </a:ext>
            </a:extLst>
          </p:cNvPr>
          <p:cNvCxnSpPr>
            <a:cxnSpLocks/>
            <a:stCxn id="528" idx="2"/>
            <a:endCxn id="529" idx="0"/>
          </p:cNvCxnSpPr>
          <p:nvPr/>
        </p:nvCxnSpPr>
        <p:spPr>
          <a:xfrm flipH="1">
            <a:off x="7987145" y="3760690"/>
            <a:ext cx="1" cy="2208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Rectangle 531">
            <a:extLst>
              <a:ext uri="{FF2B5EF4-FFF2-40B4-BE49-F238E27FC236}">
                <a16:creationId xmlns:a16="http://schemas.microsoft.com/office/drawing/2014/main" id="{A4D1B767-2351-3D4A-F6DC-2162C79718EF}"/>
              </a:ext>
            </a:extLst>
          </p:cNvPr>
          <p:cNvSpPr/>
          <p:nvPr/>
        </p:nvSpPr>
        <p:spPr>
          <a:xfrm>
            <a:off x="7414851" y="458018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533" name="Connecteur droit avec flèche 532">
            <a:extLst>
              <a:ext uri="{FF2B5EF4-FFF2-40B4-BE49-F238E27FC236}">
                <a16:creationId xmlns:a16="http://schemas.microsoft.com/office/drawing/2014/main" id="{B1190B60-9951-F8D3-2015-30129E531422}"/>
              </a:ext>
            </a:extLst>
          </p:cNvPr>
          <p:cNvCxnSpPr>
            <a:cxnSpLocks/>
            <a:stCxn id="529" idx="2"/>
            <a:endCxn id="532" idx="0"/>
          </p:cNvCxnSpPr>
          <p:nvPr/>
        </p:nvCxnSpPr>
        <p:spPr>
          <a:xfrm flipH="1">
            <a:off x="7981100" y="4433143"/>
            <a:ext cx="6045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>
            <a:extLst>
              <a:ext uri="{FF2B5EF4-FFF2-40B4-BE49-F238E27FC236}">
                <a16:creationId xmlns:a16="http://schemas.microsoft.com/office/drawing/2014/main" id="{88856805-B3A7-9420-885A-767C890927E2}"/>
              </a:ext>
            </a:extLst>
          </p:cNvPr>
          <p:cNvSpPr/>
          <p:nvPr/>
        </p:nvSpPr>
        <p:spPr>
          <a:xfrm>
            <a:off x="8649846" y="4585370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1495-1521</a:t>
            </a: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C40AE5AB-559A-726F-96BC-87C4E1B6DA3B}"/>
              </a:ext>
            </a:extLst>
          </p:cNvPr>
          <p:cNvSpPr/>
          <p:nvPr/>
        </p:nvSpPr>
        <p:spPr>
          <a:xfrm>
            <a:off x="7421527" y="1891241"/>
            <a:ext cx="1132497" cy="570473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1383-1580</a:t>
            </a:r>
          </a:p>
        </p:txBody>
      </p:sp>
      <p:cxnSp>
        <p:nvCxnSpPr>
          <p:cNvPr id="536" name="Connecteur : en angle 535">
            <a:extLst>
              <a:ext uri="{FF2B5EF4-FFF2-40B4-BE49-F238E27FC236}">
                <a16:creationId xmlns:a16="http://schemas.microsoft.com/office/drawing/2014/main" id="{BEEB464C-51D6-CCD9-543A-0A3612C966D4}"/>
              </a:ext>
            </a:extLst>
          </p:cNvPr>
          <p:cNvCxnSpPr>
            <a:cxnSpLocks/>
            <a:stCxn id="528" idx="2"/>
            <a:endCxn id="537" idx="0"/>
          </p:cNvCxnSpPr>
          <p:nvPr/>
        </p:nvCxnSpPr>
        <p:spPr>
          <a:xfrm rot="16200000" flipH="1">
            <a:off x="8494946" y="3252890"/>
            <a:ext cx="225994" cy="12415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Rectangle 536">
            <a:extLst>
              <a:ext uri="{FF2B5EF4-FFF2-40B4-BE49-F238E27FC236}">
                <a16:creationId xmlns:a16="http://schemas.microsoft.com/office/drawing/2014/main" id="{E2903B26-A96F-1CBC-F26D-7E5DD9432225}"/>
              </a:ext>
            </a:extLst>
          </p:cNvPr>
          <p:cNvSpPr/>
          <p:nvPr/>
        </p:nvSpPr>
        <p:spPr>
          <a:xfrm>
            <a:off x="8662491" y="3986684"/>
            <a:ext cx="1132498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538" name="Connecteur droit avec flèche 537">
            <a:extLst>
              <a:ext uri="{FF2B5EF4-FFF2-40B4-BE49-F238E27FC236}">
                <a16:creationId xmlns:a16="http://schemas.microsoft.com/office/drawing/2014/main" id="{3FC65021-116F-8FD9-6BE1-28D8132FDE02}"/>
              </a:ext>
            </a:extLst>
          </p:cNvPr>
          <p:cNvCxnSpPr>
            <a:cxnSpLocks/>
            <a:stCxn id="537" idx="2"/>
            <a:endCxn id="534" idx="0"/>
          </p:cNvCxnSpPr>
          <p:nvPr/>
        </p:nvCxnSpPr>
        <p:spPr>
          <a:xfrm flipH="1">
            <a:off x="9216095" y="4438330"/>
            <a:ext cx="12645" cy="147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" name="Rectangle 538">
            <a:extLst>
              <a:ext uri="{FF2B5EF4-FFF2-40B4-BE49-F238E27FC236}">
                <a16:creationId xmlns:a16="http://schemas.microsoft.com/office/drawing/2014/main" id="{B44F6EAD-16AC-11E4-7C6C-BA4E737067E9}"/>
              </a:ext>
            </a:extLst>
          </p:cNvPr>
          <p:cNvSpPr/>
          <p:nvPr/>
        </p:nvSpPr>
        <p:spPr>
          <a:xfrm>
            <a:off x="6168445" y="3309044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Navigateur</a:t>
            </a:r>
          </a:p>
        </p:txBody>
      </p:sp>
      <p:cxnSp>
        <p:nvCxnSpPr>
          <p:cNvPr id="540" name="Connecteur : en angle 539">
            <a:extLst>
              <a:ext uri="{FF2B5EF4-FFF2-40B4-BE49-F238E27FC236}">
                <a16:creationId xmlns:a16="http://schemas.microsoft.com/office/drawing/2014/main" id="{51CC3654-BA87-EADF-3B7B-EEE2BBE41F92}"/>
              </a:ext>
            </a:extLst>
          </p:cNvPr>
          <p:cNvCxnSpPr>
            <a:cxnSpLocks/>
            <a:stCxn id="525" idx="2"/>
            <a:endCxn id="539" idx="0"/>
          </p:cNvCxnSpPr>
          <p:nvPr/>
        </p:nvCxnSpPr>
        <p:spPr>
          <a:xfrm rot="5400000">
            <a:off x="7289191" y="2612320"/>
            <a:ext cx="147041" cy="12464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1" name="Rectangle 540">
            <a:extLst>
              <a:ext uri="{FF2B5EF4-FFF2-40B4-BE49-F238E27FC236}">
                <a16:creationId xmlns:a16="http://schemas.microsoft.com/office/drawing/2014/main" id="{D3343E85-6E1C-3AE0-979C-992C90EDD83B}"/>
              </a:ext>
            </a:extLst>
          </p:cNvPr>
          <p:cNvSpPr/>
          <p:nvPr/>
        </p:nvSpPr>
        <p:spPr>
          <a:xfrm>
            <a:off x="8751083" y="330904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De Portugal</a:t>
            </a:r>
          </a:p>
        </p:txBody>
      </p:sp>
      <p:cxnSp>
        <p:nvCxnSpPr>
          <p:cNvPr id="542" name="Connecteur droit avec flèche 541">
            <a:extLst>
              <a:ext uri="{FF2B5EF4-FFF2-40B4-BE49-F238E27FC236}">
                <a16:creationId xmlns:a16="http://schemas.microsoft.com/office/drawing/2014/main" id="{07068C54-E3FC-D1ED-3961-4C5DC52EE624}"/>
              </a:ext>
            </a:extLst>
          </p:cNvPr>
          <p:cNvCxnSpPr>
            <a:cxnSpLocks/>
            <a:stCxn id="523" idx="2"/>
            <a:endCxn id="541" idx="0"/>
          </p:cNvCxnSpPr>
          <p:nvPr/>
        </p:nvCxnSpPr>
        <p:spPr>
          <a:xfrm>
            <a:off x="9305241" y="3162003"/>
            <a:ext cx="12091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Rectangle 542">
            <a:extLst>
              <a:ext uri="{FF2B5EF4-FFF2-40B4-BE49-F238E27FC236}">
                <a16:creationId xmlns:a16="http://schemas.microsoft.com/office/drawing/2014/main" id="{26A80927-FEA6-4B05-C4F7-E493D5F66D5C}"/>
              </a:ext>
            </a:extLst>
          </p:cNvPr>
          <p:cNvSpPr/>
          <p:nvPr/>
        </p:nvSpPr>
        <p:spPr>
          <a:xfrm>
            <a:off x="9993219" y="2710358"/>
            <a:ext cx="970916" cy="4516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C2FE6ADD-87CB-1667-BB9E-F8CE04EAD6C6}"/>
              </a:ext>
            </a:extLst>
          </p:cNvPr>
          <p:cNvSpPr/>
          <p:nvPr/>
        </p:nvSpPr>
        <p:spPr>
          <a:xfrm>
            <a:off x="9993219" y="3309044"/>
            <a:ext cx="970916" cy="451646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1379-90</a:t>
            </a: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99349472-560A-C4F6-4285-4257EA52CDEE}"/>
              </a:ext>
            </a:extLst>
          </p:cNvPr>
          <p:cNvSpPr/>
          <p:nvPr/>
        </p:nvSpPr>
        <p:spPr>
          <a:xfrm>
            <a:off x="10000689" y="3918118"/>
            <a:ext cx="955976" cy="451645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1390-1406</a:t>
            </a:r>
          </a:p>
        </p:txBody>
      </p:sp>
      <p:cxnSp>
        <p:nvCxnSpPr>
          <p:cNvPr id="546" name="Connecteur droit avec flèche 545">
            <a:extLst>
              <a:ext uri="{FF2B5EF4-FFF2-40B4-BE49-F238E27FC236}">
                <a16:creationId xmlns:a16="http://schemas.microsoft.com/office/drawing/2014/main" id="{799A0ADC-D9BD-DFF2-FBEF-A26DB350458B}"/>
              </a:ext>
            </a:extLst>
          </p:cNvPr>
          <p:cNvCxnSpPr>
            <a:cxnSpLocks/>
            <a:stCxn id="544" idx="2"/>
            <a:endCxn id="545" idx="0"/>
          </p:cNvCxnSpPr>
          <p:nvPr/>
        </p:nvCxnSpPr>
        <p:spPr>
          <a:xfrm>
            <a:off x="10478677" y="3760690"/>
            <a:ext cx="0" cy="157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Rectangle 546">
            <a:extLst>
              <a:ext uri="{FF2B5EF4-FFF2-40B4-BE49-F238E27FC236}">
                <a16:creationId xmlns:a16="http://schemas.microsoft.com/office/drawing/2014/main" id="{05675BA7-F298-76BA-53F6-A70DA85FB8C7}"/>
              </a:ext>
            </a:extLst>
          </p:cNvPr>
          <p:cNvSpPr/>
          <p:nvPr/>
        </p:nvSpPr>
        <p:spPr>
          <a:xfrm>
            <a:off x="9893571" y="4446244"/>
            <a:ext cx="1056934" cy="649560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cxnSp>
        <p:nvCxnSpPr>
          <p:cNvPr id="548" name="Connecteur droit avec flèche 547">
            <a:extLst>
              <a:ext uri="{FF2B5EF4-FFF2-40B4-BE49-F238E27FC236}">
                <a16:creationId xmlns:a16="http://schemas.microsoft.com/office/drawing/2014/main" id="{74A73AF2-1ABB-4C54-8A90-0BECCC66CDAD}"/>
              </a:ext>
            </a:extLst>
          </p:cNvPr>
          <p:cNvCxnSpPr>
            <a:cxnSpLocks/>
            <a:stCxn id="543" idx="2"/>
            <a:endCxn id="544" idx="0"/>
          </p:cNvCxnSpPr>
          <p:nvPr/>
        </p:nvCxnSpPr>
        <p:spPr>
          <a:xfrm>
            <a:off x="10478677" y="3162003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Connecteur droit 548">
            <a:extLst>
              <a:ext uri="{FF2B5EF4-FFF2-40B4-BE49-F238E27FC236}">
                <a16:creationId xmlns:a16="http://schemas.microsoft.com/office/drawing/2014/main" id="{0AF67620-7893-8A60-BF0D-3DFFC0659852}"/>
              </a:ext>
            </a:extLst>
          </p:cNvPr>
          <p:cNvCxnSpPr>
            <a:cxnSpLocks/>
            <a:stCxn id="541" idx="3"/>
            <a:endCxn id="544" idx="1"/>
          </p:cNvCxnSpPr>
          <p:nvPr/>
        </p:nvCxnSpPr>
        <p:spPr>
          <a:xfrm>
            <a:off x="9883580" y="3534867"/>
            <a:ext cx="1096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BEE40A9-E53E-6B2E-2B17-DA4DBA8E15FC}"/>
              </a:ext>
            </a:extLst>
          </p:cNvPr>
          <p:cNvSpPr/>
          <p:nvPr/>
        </p:nvSpPr>
        <p:spPr>
          <a:xfrm>
            <a:off x="11023547" y="766734"/>
            <a:ext cx="970916" cy="46586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9C2E3FE0-C65C-A91B-670E-43D3CF4DA936}"/>
              </a:ext>
            </a:extLst>
          </p:cNvPr>
          <p:cNvSpPr/>
          <p:nvPr/>
        </p:nvSpPr>
        <p:spPr>
          <a:xfrm>
            <a:off x="11015775" y="1415757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552" name="Connecteur droit avec flèche 551">
            <a:extLst>
              <a:ext uri="{FF2B5EF4-FFF2-40B4-BE49-F238E27FC236}">
                <a16:creationId xmlns:a16="http://schemas.microsoft.com/office/drawing/2014/main" id="{EE5ABB4E-B630-FE92-1FDC-768DD9D7F05A}"/>
              </a:ext>
            </a:extLst>
          </p:cNvPr>
          <p:cNvCxnSpPr>
            <a:cxnSpLocks/>
            <a:stCxn id="550" idx="2"/>
            <a:endCxn id="551" idx="0"/>
          </p:cNvCxnSpPr>
          <p:nvPr/>
        </p:nvCxnSpPr>
        <p:spPr>
          <a:xfrm flipH="1">
            <a:off x="11501233" y="1232594"/>
            <a:ext cx="7772" cy="1831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" name="Rectangle 552">
            <a:extLst>
              <a:ext uri="{FF2B5EF4-FFF2-40B4-BE49-F238E27FC236}">
                <a16:creationId xmlns:a16="http://schemas.microsoft.com/office/drawing/2014/main" id="{A180C802-9415-3302-82C5-9B123D86979C}"/>
              </a:ext>
            </a:extLst>
          </p:cNvPr>
          <p:cNvSpPr/>
          <p:nvPr/>
        </p:nvSpPr>
        <p:spPr>
          <a:xfrm>
            <a:off x="11015775" y="2005016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554" name="Connecteur droit avec flèche 553">
            <a:extLst>
              <a:ext uri="{FF2B5EF4-FFF2-40B4-BE49-F238E27FC236}">
                <a16:creationId xmlns:a16="http://schemas.microsoft.com/office/drawing/2014/main" id="{C134AA2B-F1BD-AFAB-4823-76C2FE5ADC48}"/>
              </a:ext>
            </a:extLst>
          </p:cNvPr>
          <p:cNvCxnSpPr>
            <a:cxnSpLocks/>
            <a:stCxn id="551" idx="2"/>
            <a:endCxn id="553" idx="0"/>
          </p:cNvCxnSpPr>
          <p:nvPr/>
        </p:nvCxnSpPr>
        <p:spPr>
          <a:xfrm>
            <a:off x="11501233" y="1881617"/>
            <a:ext cx="0" cy="1233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Rectangle 554">
            <a:extLst>
              <a:ext uri="{FF2B5EF4-FFF2-40B4-BE49-F238E27FC236}">
                <a16:creationId xmlns:a16="http://schemas.microsoft.com/office/drawing/2014/main" id="{DA9AFD4E-9611-FF0D-D4D4-E03AF5A5223A}"/>
              </a:ext>
            </a:extLst>
          </p:cNvPr>
          <p:cNvSpPr/>
          <p:nvPr/>
        </p:nvSpPr>
        <p:spPr>
          <a:xfrm>
            <a:off x="11023547" y="2696143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556" name="Connecteur droit avec flèche 555">
            <a:extLst>
              <a:ext uri="{FF2B5EF4-FFF2-40B4-BE49-F238E27FC236}">
                <a16:creationId xmlns:a16="http://schemas.microsoft.com/office/drawing/2014/main" id="{D5DCB32F-F115-AC7A-665A-D9802281A013}"/>
              </a:ext>
            </a:extLst>
          </p:cNvPr>
          <p:cNvCxnSpPr>
            <a:cxnSpLocks/>
            <a:stCxn id="553" idx="2"/>
            <a:endCxn id="555" idx="0"/>
          </p:cNvCxnSpPr>
          <p:nvPr/>
        </p:nvCxnSpPr>
        <p:spPr>
          <a:xfrm>
            <a:off x="11501233" y="2470876"/>
            <a:ext cx="7772" cy="22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32AE4965-BA38-49EB-6125-F4312A39E3B9}"/>
              </a:ext>
            </a:extLst>
          </p:cNvPr>
          <p:cNvSpPr/>
          <p:nvPr/>
        </p:nvSpPr>
        <p:spPr>
          <a:xfrm>
            <a:off x="8738993" y="1410959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1325-57</a:t>
            </a:r>
          </a:p>
        </p:txBody>
      </p:sp>
      <p:cxnSp>
        <p:nvCxnSpPr>
          <p:cNvPr id="558" name="Connecteur droit avec flèche 557">
            <a:extLst>
              <a:ext uri="{FF2B5EF4-FFF2-40B4-BE49-F238E27FC236}">
                <a16:creationId xmlns:a16="http://schemas.microsoft.com/office/drawing/2014/main" id="{2F71027B-603B-5253-5459-CD696DF727C2}"/>
              </a:ext>
            </a:extLst>
          </p:cNvPr>
          <p:cNvCxnSpPr>
            <a:cxnSpLocks/>
            <a:stCxn id="557" idx="2"/>
            <a:endCxn id="522" idx="0"/>
          </p:cNvCxnSpPr>
          <p:nvPr/>
        </p:nvCxnSpPr>
        <p:spPr>
          <a:xfrm>
            <a:off x="9311287" y="1862605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9" name="Rectangle 558">
            <a:extLst>
              <a:ext uri="{FF2B5EF4-FFF2-40B4-BE49-F238E27FC236}">
                <a16:creationId xmlns:a16="http://schemas.microsoft.com/office/drawing/2014/main" id="{E5600B40-7BA4-D0D0-2AD4-DA88243ED082}"/>
              </a:ext>
            </a:extLst>
          </p:cNvPr>
          <p:cNvSpPr/>
          <p:nvPr/>
        </p:nvSpPr>
        <p:spPr>
          <a:xfrm>
            <a:off x="9958025" y="1403852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Béatrice de Castille</a:t>
            </a:r>
          </a:p>
        </p:txBody>
      </p:sp>
      <p:cxnSp>
        <p:nvCxnSpPr>
          <p:cNvPr id="560" name="Connecteur : en angle 559">
            <a:extLst>
              <a:ext uri="{FF2B5EF4-FFF2-40B4-BE49-F238E27FC236}">
                <a16:creationId xmlns:a16="http://schemas.microsoft.com/office/drawing/2014/main" id="{171469B7-B3D7-A925-F7A6-4B5F61487DA0}"/>
              </a:ext>
            </a:extLst>
          </p:cNvPr>
          <p:cNvCxnSpPr>
            <a:cxnSpLocks/>
            <a:stCxn id="550" idx="2"/>
            <a:endCxn id="559" idx="0"/>
          </p:cNvCxnSpPr>
          <p:nvPr/>
        </p:nvCxnSpPr>
        <p:spPr>
          <a:xfrm rot="5400000">
            <a:off x="10890615" y="785462"/>
            <a:ext cx="171258" cy="10655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Connecteur droit 560">
            <a:extLst>
              <a:ext uri="{FF2B5EF4-FFF2-40B4-BE49-F238E27FC236}">
                <a16:creationId xmlns:a16="http://schemas.microsoft.com/office/drawing/2014/main" id="{33EB24DA-D7D7-DF9E-6A32-C7DCF33D8795}"/>
              </a:ext>
            </a:extLst>
          </p:cNvPr>
          <p:cNvCxnSpPr>
            <a:cxnSpLocks/>
            <a:stCxn id="559" idx="1"/>
            <a:endCxn id="557" idx="3"/>
          </p:cNvCxnSpPr>
          <p:nvPr/>
        </p:nvCxnSpPr>
        <p:spPr>
          <a:xfrm flipH="1">
            <a:off x="9883580" y="1636782"/>
            <a:ext cx="74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2" name="Rectangle 561">
            <a:extLst>
              <a:ext uri="{FF2B5EF4-FFF2-40B4-BE49-F238E27FC236}">
                <a16:creationId xmlns:a16="http://schemas.microsoft.com/office/drawing/2014/main" id="{4F8B496B-5C7D-50C5-DB3D-08601BDF159D}"/>
              </a:ext>
            </a:extLst>
          </p:cNvPr>
          <p:cNvSpPr/>
          <p:nvPr/>
        </p:nvSpPr>
        <p:spPr>
          <a:xfrm>
            <a:off x="11015775" y="121157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4F49B2DB-92A2-134F-EE80-CC19F48854B1}"/>
              </a:ext>
            </a:extLst>
          </p:cNvPr>
          <p:cNvSpPr/>
          <p:nvPr/>
        </p:nvSpPr>
        <p:spPr>
          <a:xfrm>
            <a:off x="8727794" y="397813"/>
            <a:ext cx="1142123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1247-79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B2B8388F-8C36-46BF-F484-27EFB3C95466}"/>
              </a:ext>
            </a:extLst>
          </p:cNvPr>
          <p:cNvSpPr/>
          <p:nvPr/>
        </p:nvSpPr>
        <p:spPr>
          <a:xfrm>
            <a:off x="8729366" y="908661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Denis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1279-1325</a:t>
            </a:r>
          </a:p>
        </p:txBody>
      </p:sp>
      <p:cxnSp>
        <p:nvCxnSpPr>
          <p:cNvPr id="565" name="Connecteur droit avec flèche 564">
            <a:extLst>
              <a:ext uri="{FF2B5EF4-FFF2-40B4-BE49-F238E27FC236}">
                <a16:creationId xmlns:a16="http://schemas.microsoft.com/office/drawing/2014/main" id="{69E3B474-54B3-9703-1F9A-121404200B3A}"/>
              </a:ext>
            </a:extLst>
          </p:cNvPr>
          <p:cNvCxnSpPr>
            <a:cxnSpLocks/>
            <a:stCxn id="563" idx="2"/>
            <a:endCxn id="564" idx="0"/>
          </p:cNvCxnSpPr>
          <p:nvPr/>
        </p:nvCxnSpPr>
        <p:spPr>
          <a:xfrm>
            <a:off x="9298856" y="849459"/>
            <a:ext cx="2804" cy="592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Connecteur droit avec flèche 565">
            <a:extLst>
              <a:ext uri="{FF2B5EF4-FFF2-40B4-BE49-F238E27FC236}">
                <a16:creationId xmlns:a16="http://schemas.microsoft.com/office/drawing/2014/main" id="{780B15CC-34BB-2ABA-A08E-4BC9A34FBA05}"/>
              </a:ext>
            </a:extLst>
          </p:cNvPr>
          <p:cNvCxnSpPr>
            <a:cxnSpLocks/>
            <a:stCxn id="564" idx="2"/>
            <a:endCxn id="557" idx="0"/>
          </p:cNvCxnSpPr>
          <p:nvPr/>
        </p:nvCxnSpPr>
        <p:spPr>
          <a:xfrm>
            <a:off x="9301660" y="1360307"/>
            <a:ext cx="9627" cy="506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Connecteur : en angle 566">
            <a:extLst>
              <a:ext uri="{FF2B5EF4-FFF2-40B4-BE49-F238E27FC236}">
                <a16:creationId xmlns:a16="http://schemas.microsoft.com/office/drawing/2014/main" id="{4468C95E-2100-8E30-5C97-FAD90517EE33}"/>
              </a:ext>
            </a:extLst>
          </p:cNvPr>
          <p:cNvCxnSpPr>
            <a:cxnSpLocks/>
            <a:stCxn id="559" idx="2"/>
            <a:endCxn id="522" idx="0"/>
          </p:cNvCxnSpPr>
          <p:nvPr/>
        </p:nvCxnSpPr>
        <p:spPr>
          <a:xfrm rot="5400000">
            <a:off x="9807418" y="1373581"/>
            <a:ext cx="139934" cy="1132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en angle 18">
            <a:extLst>
              <a:ext uri="{FF2B5EF4-FFF2-40B4-BE49-F238E27FC236}">
                <a16:creationId xmlns:a16="http://schemas.microsoft.com/office/drawing/2014/main" id="{EB2B2DD3-B38D-A594-6C1B-11DAE9DF25F4}"/>
              </a:ext>
            </a:extLst>
          </p:cNvPr>
          <p:cNvCxnSpPr>
            <a:cxnSpLocks/>
            <a:stCxn id="543" idx="0"/>
            <a:endCxn id="553" idx="2"/>
          </p:cNvCxnSpPr>
          <p:nvPr/>
        </p:nvCxnSpPr>
        <p:spPr>
          <a:xfrm rot="5400000" flipH="1" flipV="1">
            <a:off x="10870214" y="2079339"/>
            <a:ext cx="239482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Connecteur en angle 18">
            <a:extLst>
              <a:ext uri="{FF2B5EF4-FFF2-40B4-BE49-F238E27FC236}">
                <a16:creationId xmlns:a16="http://schemas.microsoft.com/office/drawing/2014/main" id="{3A84AE27-5637-2351-1AD6-3D130C100EB7}"/>
              </a:ext>
            </a:extLst>
          </p:cNvPr>
          <p:cNvCxnSpPr>
            <a:cxnSpLocks/>
            <a:stCxn id="570" idx="2"/>
            <a:endCxn id="545" idx="0"/>
          </p:cNvCxnSpPr>
          <p:nvPr/>
        </p:nvCxnSpPr>
        <p:spPr>
          <a:xfrm rot="5400000">
            <a:off x="10906528" y="3323412"/>
            <a:ext cx="166855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0" name="Rectangle 569">
            <a:extLst>
              <a:ext uri="{FF2B5EF4-FFF2-40B4-BE49-F238E27FC236}">
                <a16:creationId xmlns:a16="http://schemas.microsoft.com/office/drawing/2014/main" id="{D269B3E0-4C3A-F36E-3A3F-378FD99C4845}"/>
              </a:ext>
            </a:extLst>
          </p:cNvPr>
          <p:cNvSpPr/>
          <p:nvPr/>
        </p:nvSpPr>
        <p:spPr>
          <a:xfrm>
            <a:off x="11015775" y="3299617"/>
            <a:ext cx="970916" cy="45164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Eléonore d’Aragon</a:t>
            </a:r>
          </a:p>
        </p:txBody>
      </p:sp>
      <p:cxnSp>
        <p:nvCxnSpPr>
          <p:cNvPr id="571" name="Connecteur droit 570">
            <a:extLst>
              <a:ext uri="{FF2B5EF4-FFF2-40B4-BE49-F238E27FC236}">
                <a16:creationId xmlns:a16="http://schemas.microsoft.com/office/drawing/2014/main" id="{A0E7C50A-30C9-4D61-3D11-769C9385B52D}"/>
              </a:ext>
            </a:extLst>
          </p:cNvPr>
          <p:cNvCxnSpPr>
            <a:cxnSpLocks/>
            <a:stCxn id="544" idx="3"/>
            <a:endCxn id="570" idx="1"/>
          </p:cNvCxnSpPr>
          <p:nvPr/>
        </p:nvCxnSpPr>
        <p:spPr>
          <a:xfrm flipV="1">
            <a:off x="10964135" y="3525440"/>
            <a:ext cx="51640" cy="9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Rectangle 571">
            <a:extLst>
              <a:ext uri="{FF2B5EF4-FFF2-40B4-BE49-F238E27FC236}">
                <a16:creationId xmlns:a16="http://schemas.microsoft.com/office/drawing/2014/main" id="{6C433DB0-EE95-322A-C964-F51BF3872FBD}"/>
              </a:ext>
            </a:extLst>
          </p:cNvPr>
          <p:cNvSpPr/>
          <p:nvPr/>
        </p:nvSpPr>
        <p:spPr>
          <a:xfrm>
            <a:off x="11015775" y="3918118"/>
            <a:ext cx="955976" cy="451645"/>
          </a:xfrm>
          <a:prstGeom prst="rect">
            <a:avLst/>
          </a:prstGeom>
          <a:solidFill>
            <a:srgbClr val="CDF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1412-16</a:t>
            </a:r>
          </a:p>
        </p:txBody>
      </p:sp>
      <p:cxnSp>
        <p:nvCxnSpPr>
          <p:cNvPr id="573" name="Connecteur droit avec flèche 572">
            <a:extLst>
              <a:ext uri="{FF2B5EF4-FFF2-40B4-BE49-F238E27FC236}">
                <a16:creationId xmlns:a16="http://schemas.microsoft.com/office/drawing/2014/main" id="{EDA3D23D-FDC1-7080-ABDD-99ACB30DB31E}"/>
              </a:ext>
            </a:extLst>
          </p:cNvPr>
          <p:cNvCxnSpPr>
            <a:cxnSpLocks/>
            <a:stCxn id="570" idx="2"/>
            <a:endCxn id="572" idx="0"/>
          </p:cNvCxnSpPr>
          <p:nvPr/>
        </p:nvCxnSpPr>
        <p:spPr>
          <a:xfrm flipH="1">
            <a:off x="11493763" y="3751263"/>
            <a:ext cx="7470" cy="1668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Rectangle 573">
            <a:extLst>
              <a:ext uri="{FF2B5EF4-FFF2-40B4-BE49-F238E27FC236}">
                <a16:creationId xmlns:a16="http://schemas.microsoft.com/office/drawing/2014/main" id="{FB954A7C-0DAF-C69B-AB1F-17109095FD1F}"/>
              </a:ext>
            </a:extLst>
          </p:cNvPr>
          <p:cNvSpPr/>
          <p:nvPr/>
        </p:nvSpPr>
        <p:spPr>
          <a:xfrm>
            <a:off x="10989955" y="4456166"/>
            <a:ext cx="1056934" cy="649560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1412-1516</a:t>
            </a:r>
          </a:p>
        </p:txBody>
      </p:sp>
    </p:spTree>
    <p:extLst>
      <p:ext uri="{BB962C8B-B14F-4D97-AF65-F5344CB8AC3E}">
        <p14:creationId xmlns:p14="http://schemas.microsoft.com/office/powerpoint/2010/main" val="403640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46244" y="121157"/>
            <a:ext cx="5759498" cy="6355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1367-1385 : Guerres de succession entre le Portugal des Bourgogne et la Castille des </a:t>
            </a:r>
            <a:r>
              <a:rPr lang="fr-FR" sz="1700" b="1" dirty="0" err="1"/>
              <a:t>Trastamare</a:t>
            </a:r>
            <a:r>
              <a:rPr lang="fr-FR" sz="1700" b="1" dirty="0"/>
              <a:t> ; Echec de l’union Portugal-Castille et naissance de la dynastie des Aviz</a:t>
            </a:r>
          </a:p>
          <a:p>
            <a:endParaRPr lang="fr-FR" sz="1700" dirty="0"/>
          </a:p>
          <a:p>
            <a:r>
              <a:rPr lang="fr-FR" sz="1700" dirty="0"/>
              <a:t>*1383 : L’infante Béatrice, unique héritière de Ferdinand 1</a:t>
            </a:r>
            <a:r>
              <a:rPr lang="fr-FR" sz="1700" baseline="30000" dirty="0"/>
              <a:t>er</a:t>
            </a:r>
            <a:endParaRPr lang="fr-FR" sz="1700" dirty="0"/>
          </a:p>
          <a:p>
            <a:r>
              <a:rPr lang="fr-FR" sz="1700" dirty="0"/>
              <a:t>Epouse Jean 1</a:t>
            </a:r>
            <a:r>
              <a:rPr lang="fr-FR" sz="1700" baseline="30000" dirty="0"/>
              <a:t>er</a:t>
            </a:r>
            <a:r>
              <a:rPr lang="fr-FR" sz="1700" dirty="0"/>
              <a:t> de Castille, fils et successeur de Henri II</a:t>
            </a:r>
          </a:p>
          <a:p>
            <a:r>
              <a:rPr lang="fr-FR" sz="1700" dirty="0"/>
              <a:t>Ferdinand 1</a:t>
            </a:r>
            <a:r>
              <a:rPr lang="fr-FR" sz="1700" baseline="30000" dirty="0"/>
              <a:t>er</a:t>
            </a:r>
            <a:r>
              <a:rPr lang="fr-FR" sz="1700" dirty="0"/>
              <a:t> meurt peu après</a:t>
            </a:r>
          </a:p>
          <a:p>
            <a:r>
              <a:rPr lang="fr-FR" sz="1700" dirty="0"/>
              <a:t>Et cette fois-ci, prétention de la Castille sur le Portugal</a:t>
            </a:r>
          </a:p>
          <a:p>
            <a:endParaRPr lang="fr-FR" sz="1700" dirty="0"/>
          </a:p>
          <a:p>
            <a:r>
              <a:rPr lang="fr-FR" sz="1700" dirty="0"/>
              <a:t>*Union Portugal-Castille ? Mais refus et révolte des Portugais…</a:t>
            </a:r>
          </a:p>
          <a:p>
            <a:r>
              <a:rPr lang="fr-FR" sz="1700" dirty="0"/>
              <a:t>Qui choisissent pour roi </a:t>
            </a:r>
            <a:r>
              <a:rPr lang="fr-FR" sz="1700" u="sng" dirty="0"/>
              <a:t>Jean 1</a:t>
            </a:r>
            <a:r>
              <a:rPr lang="fr-FR" sz="1700" u="sng" baseline="30000" dirty="0"/>
              <a:t>er</a:t>
            </a:r>
            <a:r>
              <a:rPr lang="fr-FR" sz="1700" u="sng" dirty="0"/>
              <a:t> Aviz</a:t>
            </a:r>
            <a:r>
              <a:rPr lang="fr-FR" sz="1700" dirty="0"/>
              <a:t>, demi-frère de Ferdinand</a:t>
            </a:r>
          </a:p>
          <a:p>
            <a:endParaRPr lang="fr-FR" sz="1700" dirty="0"/>
          </a:p>
          <a:p>
            <a:r>
              <a:rPr lang="fr-FR" sz="1700" dirty="0"/>
              <a:t>*1385 : Bataille d’</a:t>
            </a:r>
            <a:r>
              <a:rPr lang="fr-FR" sz="1700" dirty="0" err="1"/>
              <a:t>Aljubarrota</a:t>
            </a:r>
            <a:r>
              <a:rPr lang="fr-FR" sz="1700" dirty="0"/>
              <a:t> ; Victoire des Portugais</a:t>
            </a:r>
          </a:p>
          <a:p>
            <a:r>
              <a:rPr lang="fr-FR" sz="1700" dirty="0"/>
              <a:t>La Castille renonce à ses prétentions ; Bilan en trois points…</a:t>
            </a:r>
          </a:p>
          <a:p>
            <a:endParaRPr lang="fr-FR" sz="1700" dirty="0"/>
          </a:p>
          <a:p>
            <a:r>
              <a:rPr lang="fr-FR" sz="1600" dirty="0"/>
              <a:t>a) 1386 : Traité de Windsor ; Alliance anglaise de 1373 confirmée </a:t>
            </a:r>
          </a:p>
          <a:p>
            <a:endParaRPr lang="fr-FR" sz="1700" dirty="0"/>
          </a:p>
          <a:p>
            <a:r>
              <a:rPr lang="fr-FR" sz="1700" dirty="0"/>
              <a:t>b) 1369 et 1385 : Double-échec de l’union Portugal-Castille</a:t>
            </a:r>
          </a:p>
          <a:p>
            <a:r>
              <a:rPr lang="fr-FR" sz="1700" dirty="0"/>
              <a:t>NB : Sauf entre 1580-1640 ; Et naissance de la dynastie des Aviz</a:t>
            </a:r>
          </a:p>
          <a:p>
            <a:endParaRPr lang="fr-FR" sz="1700" dirty="0"/>
          </a:p>
          <a:p>
            <a:r>
              <a:rPr lang="fr-FR" sz="1700" dirty="0"/>
              <a:t>c) 1385 : Avec les Aviz, un Portugal définitivement indépendant</a:t>
            </a:r>
          </a:p>
          <a:p>
            <a:r>
              <a:rPr lang="fr-FR" sz="1700" dirty="0"/>
              <a:t>Et prêt à se lancer dans des aventures mondiales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u="sng" dirty="0"/>
          </a:p>
          <a:p>
            <a:r>
              <a:rPr lang="fr-FR" sz="1700" dirty="0"/>
              <a:t>*Et maintenant l’Aragon…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45A232E-5695-4595-B999-8EA9D76D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97941"/>
            <a:ext cx="5991228" cy="6599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D61CB-C931-5238-9312-D3991447AE23}"/>
              </a:ext>
            </a:extLst>
          </p:cNvPr>
          <p:cNvSpPr/>
          <p:nvPr/>
        </p:nvSpPr>
        <p:spPr>
          <a:xfrm>
            <a:off x="8738993" y="2009646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1357-67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B5BA6-FBA8-717A-DB73-ED7BFFCA9E79}"/>
              </a:ext>
            </a:extLst>
          </p:cNvPr>
          <p:cNvSpPr/>
          <p:nvPr/>
        </p:nvSpPr>
        <p:spPr>
          <a:xfrm>
            <a:off x="8738992" y="2710357"/>
            <a:ext cx="113249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1367-83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E8B5DA1-9F63-4906-3941-BA3795637D38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9305241" y="2461292"/>
            <a:ext cx="6046" cy="249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0818BC8-DEEF-5734-5A5D-F5639D75AB99}"/>
              </a:ext>
            </a:extLst>
          </p:cNvPr>
          <p:cNvSpPr/>
          <p:nvPr/>
        </p:nvSpPr>
        <p:spPr>
          <a:xfrm>
            <a:off x="7414852" y="2710357"/>
            <a:ext cx="1142123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1383-1433</a:t>
            </a: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56A3D4D0-AE7B-B615-B9CC-CFAA06C06B4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5400000">
            <a:off x="8524069" y="1923138"/>
            <a:ext cx="249065" cy="132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909E31-E7DA-C29B-5597-204C1BFB54AC}"/>
              </a:ext>
            </a:extLst>
          </p:cNvPr>
          <p:cNvSpPr/>
          <p:nvPr/>
        </p:nvSpPr>
        <p:spPr>
          <a:xfrm>
            <a:off x="7508698" y="397813"/>
            <a:ext cx="1132497" cy="57047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8B976-0C90-63E4-53C7-622E3DA30FAB}"/>
              </a:ext>
            </a:extLst>
          </p:cNvPr>
          <p:cNvSpPr/>
          <p:nvPr/>
        </p:nvSpPr>
        <p:spPr>
          <a:xfrm>
            <a:off x="7414852" y="3309044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37FD2B-3818-EFA3-6107-0D9CB16A85A4}"/>
              </a:ext>
            </a:extLst>
          </p:cNvPr>
          <p:cNvSpPr/>
          <p:nvPr/>
        </p:nvSpPr>
        <p:spPr>
          <a:xfrm>
            <a:off x="7414851" y="3981497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8B94ACB-A8EF-6A40-DFB4-C5607ECD5E1B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7985914" y="3162003"/>
            <a:ext cx="1232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05E3B32-65AA-6EC8-5D05-AAB72D7D51E4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7987145" y="3760690"/>
            <a:ext cx="1" cy="2208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79BED0D-D02C-337C-53D7-0E34DA4280B7}"/>
              </a:ext>
            </a:extLst>
          </p:cNvPr>
          <p:cNvSpPr/>
          <p:nvPr/>
        </p:nvSpPr>
        <p:spPr>
          <a:xfrm>
            <a:off x="7414851" y="458018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2C47006-12D2-CA95-46F7-337B6AE1E46C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flipH="1">
            <a:off x="7981100" y="4433143"/>
            <a:ext cx="6045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8DED9-7AE7-EB16-E540-021E4A6E6C14}"/>
              </a:ext>
            </a:extLst>
          </p:cNvPr>
          <p:cNvSpPr/>
          <p:nvPr/>
        </p:nvSpPr>
        <p:spPr>
          <a:xfrm>
            <a:off x="8649846" y="4585370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1495-1521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C202D-2972-1491-5DAB-674819424358}"/>
              </a:ext>
            </a:extLst>
          </p:cNvPr>
          <p:cNvSpPr/>
          <p:nvPr/>
        </p:nvSpPr>
        <p:spPr>
          <a:xfrm>
            <a:off x="7421527" y="1891241"/>
            <a:ext cx="1132497" cy="570473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1383-1580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B0F7461A-3C35-354B-406E-54C8263BDF49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rot="16200000" flipH="1">
            <a:off x="8494946" y="3252890"/>
            <a:ext cx="225994" cy="12415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8B76AC7-F58A-7362-3046-AFAEE4A5F6D8}"/>
              </a:ext>
            </a:extLst>
          </p:cNvPr>
          <p:cNvSpPr/>
          <p:nvPr/>
        </p:nvSpPr>
        <p:spPr>
          <a:xfrm>
            <a:off x="8662491" y="3986684"/>
            <a:ext cx="1132498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10FDCDC-4AD7-4C9D-1D0D-55A284EE3603}"/>
              </a:ext>
            </a:extLst>
          </p:cNvPr>
          <p:cNvCxnSpPr>
            <a:cxnSpLocks/>
            <a:stCxn id="19" idx="2"/>
            <a:endCxn id="16" idx="0"/>
          </p:cNvCxnSpPr>
          <p:nvPr/>
        </p:nvCxnSpPr>
        <p:spPr>
          <a:xfrm flipH="1">
            <a:off x="9216095" y="4438330"/>
            <a:ext cx="12645" cy="147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6B0A09-1069-A9E7-9F90-499EF982F0FA}"/>
              </a:ext>
            </a:extLst>
          </p:cNvPr>
          <p:cNvSpPr/>
          <p:nvPr/>
        </p:nvSpPr>
        <p:spPr>
          <a:xfrm>
            <a:off x="6168445" y="3309044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Navigateur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4C384542-10DE-9197-9C7D-12C84D1DB74F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rot="5400000">
            <a:off x="7289191" y="2612320"/>
            <a:ext cx="147041" cy="12464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6E3C5-39B9-07E9-14A0-342C9BDE84B2}"/>
              </a:ext>
            </a:extLst>
          </p:cNvPr>
          <p:cNvSpPr/>
          <p:nvPr/>
        </p:nvSpPr>
        <p:spPr>
          <a:xfrm>
            <a:off x="8751083" y="3309044"/>
            <a:ext cx="1132497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De Portugal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1B43976-A515-F863-CD24-77999E78128B}"/>
              </a:ext>
            </a:extLst>
          </p:cNvPr>
          <p:cNvCxnSpPr>
            <a:cxnSpLocks/>
            <a:stCxn id="5" idx="2"/>
            <a:endCxn id="23" idx="0"/>
          </p:cNvCxnSpPr>
          <p:nvPr/>
        </p:nvCxnSpPr>
        <p:spPr>
          <a:xfrm>
            <a:off x="9305241" y="3162003"/>
            <a:ext cx="12091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FEA4421-4957-557B-2644-041889C80806}"/>
              </a:ext>
            </a:extLst>
          </p:cNvPr>
          <p:cNvSpPr/>
          <p:nvPr/>
        </p:nvSpPr>
        <p:spPr>
          <a:xfrm>
            <a:off x="9993219" y="2710358"/>
            <a:ext cx="970916" cy="451645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1369-79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BBA6C3-7774-F793-0CEA-3C056A3915CC}"/>
              </a:ext>
            </a:extLst>
          </p:cNvPr>
          <p:cNvSpPr/>
          <p:nvPr/>
        </p:nvSpPr>
        <p:spPr>
          <a:xfrm>
            <a:off x="9993219" y="3309044"/>
            <a:ext cx="970916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1379-90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F97613-9609-1527-AD88-6AE70B217F2B}"/>
              </a:ext>
            </a:extLst>
          </p:cNvPr>
          <p:cNvSpPr/>
          <p:nvPr/>
        </p:nvSpPr>
        <p:spPr>
          <a:xfrm>
            <a:off x="10000689" y="3918118"/>
            <a:ext cx="955976" cy="451645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1390-1406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CCE7AB6-3DC8-BF44-F74C-733D889623EB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78677" y="3760690"/>
            <a:ext cx="0" cy="157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33E75A8-0566-7885-1A06-1CE77145B2CF}"/>
              </a:ext>
            </a:extLst>
          </p:cNvPr>
          <p:cNvSpPr/>
          <p:nvPr/>
        </p:nvSpPr>
        <p:spPr>
          <a:xfrm>
            <a:off x="9893571" y="4446244"/>
            <a:ext cx="1056934" cy="649560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1369-1504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D46AEE9-94EB-8B93-2F10-64AED39F51E8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78677" y="3162003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47AD3A7-0F34-D96B-6A02-3F9EB0442E65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>
            <a:off x="9883580" y="3534867"/>
            <a:ext cx="1096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14A25B7-2488-3F3F-1CC1-A47FCA028589}"/>
              </a:ext>
            </a:extLst>
          </p:cNvPr>
          <p:cNvSpPr/>
          <p:nvPr/>
        </p:nvSpPr>
        <p:spPr>
          <a:xfrm>
            <a:off x="11023547" y="766734"/>
            <a:ext cx="970916" cy="46586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1284-95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C45892-FE98-6663-52FB-2DFEFF369D26}"/>
              </a:ext>
            </a:extLst>
          </p:cNvPr>
          <p:cNvSpPr/>
          <p:nvPr/>
        </p:nvSpPr>
        <p:spPr>
          <a:xfrm>
            <a:off x="11015775" y="1415757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1295-1312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31E9D66-B293-C7BD-FD9F-46328D0964E3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11501233" y="1232594"/>
            <a:ext cx="7772" cy="1831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8120E70-6B5C-F38E-22E2-C8161CC7EB66}"/>
              </a:ext>
            </a:extLst>
          </p:cNvPr>
          <p:cNvSpPr/>
          <p:nvPr/>
        </p:nvSpPr>
        <p:spPr>
          <a:xfrm>
            <a:off x="11015775" y="2005016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1312-50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6BEC09A-786A-A45B-329B-66E67A0EC5BC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11501233" y="1881617"/>
            <a:ext cx="0" cy="1233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258C4A8-F71E-BEF9-31B7-ED3E6D75F483}"/>
              </a:ext>
            </a:extLst>
          </p:cNvPr>
          <p:cNvSpPr/>
          <p:nvPr/>
        </p:nvSpPr>
        <p:spPr>
          <a:xfrm>
            <a:off x="11023547" y="2696143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1350-69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C21EBC2-EF48-9B05-9639-4C67A3D4E7A3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11501233" y="2470876"/>
            <a:ext cx="7772" cy="22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16BADFC-48E4-2D07-C133-587DFD004698}"/>
              </a:ext>
            </a:extLst>
          </p:cNvPr>
          <p:cNvSpPr/>
          <p:nvPr/>
        </p:nvSpPr>
        <p:spPr>
          <a:xfrm>
            <a:off x="8738993" y="1410959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1325-57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FBBD349-2646-11E0-0D3C-A301C751C942}"/>
              </a:ext>
            </a:extLst>
          </p:cNvPr>
          <p:cNvCxnSpPr>
            <a:cxnSpLocks/>
            <a:stCxn id="39" idx="2"/>
            <a:endCxn id="2" idx="0"/>
          </p:cNvCxnSpPr>
          <p:nvPr/>
        </p:nvCxnSpPr>
        <p:spPr>
          <a:xfrm>
            <a:off x="9311287" y="1862605"/>
            <a:ext cx="0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1530784-6A96-F577-23F1-53FDF6A7A146}"/>
              </a:ext>
            </a:extLst>
          </p:cNvPr>
          <p:cNvSpPr/>
          <p:nvPr/>
        </p:nvSpPr>
        <p:spPr>
          <a:xfrm>
            <a:off x="9958025" y="1403852"/>
            <a:ext cx="970916" cy="46586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Béatrice de Castille</a:t>
            </a:r>
          </a:p>
        </p:txBody>
      </p: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B82AAA19-B127-F82A-C4F5-71F41FB2455A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 rot="5400000">
            <a:off x="10890615" y="785462"/>
            <a:ext cx="171258" cy="10655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E7BD25B-6ABB-2BF4-47FC-FCAC48E14DE9}"/>
              </a:ext>
            </a:extLst>
          </p:cNvPr>
          <p:cNvCxnSpPr>
            <a:cxnSpLocks/>
            <a:stCxn id="41" idx="1"/>
            <a:endCxn id="39" idx="3"/>
          </p:cNvCxnSpPr>
          <p:nvPr/>
        </p:nvCxnSpPr>
        <p:spPr>
          <a:xfrm flipH="1">
            <a:off x="9883580" y="1636782"/>
            <a:ext cx="74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EBD074C-1294-EE70-E0A9-2358ACB877D4}"/>
              </a:ext>
            </a:extLst>
          </p:cNvPr>
          <p:cNvSpPr/>
          <p:nvPr/>
        </p:nvSpPr>
        <p:spPr>
          <a:xfrm>
            <a:off x="11015775" y="121157"/>
            <a:ext cx="970916" cy="5628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IVREE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DF3487-9795-75EC-8B54-C253FA69401C}"/>
              </a:ext>
            </a:extLst>
          </p:cNvPr>
          <p:cNvSpPr/>
          <p:nvPr/>
        </p:nvSpPr>
        <p:spPr>
          <a:xfrm>
            <a:off x="8727794" y="397813"/>
            <a:ext cx="1142123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1247-79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26A279-0B73-6501-ADA8-A95E5FF787DA}"/>
              </a:ext>
            </a:extLst>
          </p:cNvPr>
          <p:cNvSpPr/>
          <p:nvPr/>
        </p:nvSpPr>
        <p:spPr>
          <a:xfrm>
            <a:off x="8729366" y="908661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Denis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1279-1325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4023ABC-22F9-1145-61F0-831C9F05F7B8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9298856" y="849459"/>
            <a:ext cx="2804" cy="592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EDF92235-EF17-47EB-4D16-9640A44A3DB9}"/>
              </a:ext>
            </a:extLst>
          </p:cNvPr>
          <p:cNvCxnSpPr>
            <a:cxnSpLocks/>
            <a:stCxn id="46" idx="2"/>
            <a:endCxn id="39" idx="0"/>
          </p:cNvCxnSpPr>
          <p:nvPr/>
        </p:nvCxnSpPr>
        <p:spPr>
          <a:xfrm>
            <a:off x="9301660" y="1360307"/>
            <a:ext cx="9627" cy="506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9EC78659-E434-3F8D-C082-E1D7AE95F002}"/>
              </a:ext>
            </a:extLst>
          </p:cNvPr>
          <p:cNvCxnSpPr>
            <a:cxnSpLocks/>
            <a:stCxn id="41" idx="2"/>
            <a:endCxn id="2" idx="0"/>
          </p:cNvCxnSpPr>
          <p:nvPr/>
        </p:nvCxnSpPr>
        <p:spPr>
          <a:xfrm rot="5400000">
            <a:off x="9807418" y="1373581"/>
            <a:ext cx="139934" cy="1132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18">
            <a:extLst>
              <a:ext uri="{FF2B5EF4-FFF2-40B4-BE49-F238E27FC236}">
                <a16:creationId xmlns:a16="http://schemas.microsoft.com/office/drawing/2014/main" id="{80547F84-B680-3134-2578-AEDF33BAFB7A}"/>
              </a:ext>
            </a:extLst>
          </p:cNvPr>
          <p:cNvCxnSpPr>
            <a:cxnSpLocks/>
            <a:stCxn id="25" idx="0"/>
            <a:endCxn id="35" idx="2"/>
          </p:cNvCxnSpPr>
          <p:nvPr/>
        </p:nvCxnSpPr>
        <p:spPr>
          <a:xfrm rot="5400000" flipH="1" flipV="1">
            <a:off x="10870214" y="2079339"/>
            <a:ext cx="239482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ngle 18">
            <a:extLst>
              <a:ext uri="{FF2B5EF4-FFF2-40B4-BE49-F238E27FC236}">
                <a16:creationId xmlns:a16="http://schemas.microsoft.com/office/drawing/2014/main" id="{6E25AA0F-3F4F-E4EF-3849-8CDAEECBEB72}"/>
              </a:ext>
            </a:extLst>
          </p:cNvPr>
          <p:cNvCxnSpPr>
            <a:cxnSpLocks/>
            <a:stCxn id="52" idx="2"/>
            <a:endCxn id="27" idx="0"/>
          </p:cNvCxnSpPr>
          <p:nvPr/>
        </p:nvCxnSpPr>
        <p:spPr>
          <a:xfrm rot="5400000">
            <a:off x="10906528" y="3323412"/>
            <a:ext cx="166855" cy="1022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59521910-2F45-D655-5FF3-522F09BE9D95}"/>
              </a:ext>
            </a:extLst>
          </p:cNvPr>
          <p:cNvSpPr/>
          <p:nvPr/>
        </p:nvSpPr>
        <p:spPr>
          <a:xfrm>
            <a:off x="11015775" y="3299617"/>
            <a:ext cx="970916" cy="45164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Eléonore d’Aragon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047B584-A892-AD5B-BA7C-3F0A4A39BC5D}"/>
              </a:ext>
            </a:extLst>
          </p:cNvPr>
          <p:cNvCxnSpPr>
            <a:cxnSpLocks/>
            <a:stCxn id="26" idx="3"/>
            <a:endCxn id="52" idx="1"/>
          </p:cNvCxnSpPr>
          <p:nvPr/>
        </p:nvCxnSpPr>
        <p:spPr>
          <a:xfrm flipV="1">
            <a:off x="10964135" y="3525440"/>
            <a:ext cx="51640" cy="9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E3875B9-2636-4FBA-B7C7-8F517BE22B61}"/>
              </a:ext>
            </a:extLst>
          </p:cNvPr>
          <p:cNvSpPr/>
          <p:nvPr/>
        </p:nvSpPr>
        <p:spPr>
          <a:xfrm>
            <a:off x="11015775" y="3918118"/>
            <a:ext cx="955976" cy="451645"/>
          </a:xfrm>
          <a:prstGeom prst="rect">
            <a:avLst/>
          </a:prstGeom>
          <a:solidFill>
            <a:srgbClr val="CDF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1412-16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65602F8-8504-5D08-FD09-6D19BD54722C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11493763" y="3751263"/>
            <a:ext cx="7470" cy="1668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FFF2976-F292-19B3-842D-3A545A8A0285}"/>
              </a:ext>
            </a:extLst>
          </p:cNvPr>
          <p:cNvSpPr/>
          <p:nvPr/>
        </p:nvSpPr>
        <p:spPr>
          <a:xfrm>
            <a:off x="10989955" y="4456166"/>
            <a:ext cx="1056934" cy="649560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1412-1516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5D4CF9F-7181-E306-BBAA-7A7333BE3CE5}"/>
              </a:ext>
            </a:extLst>
          </p:cNvPr>
          <p:cNvSpPr/>
          <p:nvPr/>
        </p:nvSpPr>
        <p:spPr>
          <a:xfrm>
            <a:off x="9794120" y="3397882"/>
            <a:ext cx="281104" cy="2768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24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76" y="175393"/>
            <a:ext cx="5232659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C) 1248-1282-1410 : Apogée de la couronne d’Aragon des Barcelone : Aragon, Barcelone, Baléares et Sicile prise aux Anjou-Provence-Naples capétiens ; Début de la lutte entre Aragonais et Angevins en Méditerranée occidentale</a:t>
            </a:r>
          </a:p>
        </p:txBody>
      </p:sp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3D80EDA5-1FBC-07E3-AEDB-31C66AF4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FFF9596-CF7A-E7F5-030E-3A2BA642E581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3D6B92-3178-EED4-1DFF-341E758240A8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ECB864B-DC70-4AAB-6419-9CCDE1EE6F11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0D7930-D76B-3506-01BC-FFFC225E81A8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902051-6E30-A847-52D8-CD3F97526057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0A54EA-A4E2-6AFE-4ECA-14B3E28AAAE9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187F47C-6231-C1B3-1796-A7BBEE29DA2D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999CC8D-FF76-1353-63E7-ADE22EB64ED4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675DC-9C30-D6D5-2EA4-D7BAC2658A82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8937BA6-9A0E-86D9-95B0-6A96980CF43D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38378AE-C062-F9B9-ED9D-0FE910F65728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4462599-91C3-1548-B1F9-83F9028F1ECE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8E5CDCE-7374-AA54-7367-60C0F0426CEA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6A8BDA3-4ED5-DF42-705B-428B31866E1B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E6D6CC-0F92-E172-0841-F62E2505ADA4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87BA2887-4521-2005-0E99-8F953862E388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3267205-C38B-9D9D-75F6-EF6F8B16217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0CB38E06-D514-EE7E-E45D-3E0356000397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01C45E5-4A9F-7B86-6C61-9BBCEF2AC8AF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F6D126E-CC7B-818F-1881-BF59DEAC2689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B3CCF40-C01B-8350-32DA-A3D0A00BFE2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199456B-58FE-AD2B-0275-494FFED0E4C6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2004F1-CBB2-4427-D83C-FB398FA45A08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9407CF-EFCA-D520-ABA7-885965BDD283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AA72368-5D89-8C28-E916-4B1DB9073E16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A9F0246-B5B6-8AA2-CF25-429BDBED52B5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60D742F-C76C-65C5-63C3-F81C47042F38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495E3CB-D6AD-12AE-DE60-8126592B36A1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1761634-13BB-0840-E891-886BCB2CF934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9932AB6-3F4E-8B35-4C1E-5531C5987D20}"/>
              </a:ext>
            </a:extLst>
          </p:cNvPr>
          <p:cNvCxnSpPr>
            <a:cxnSpLocks/>
            <a:stCxn id="35" idx="0"/>
            <a:endCxn id="4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C365268B-687B-DC87-6FF2-83B639E63396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0642B9B-123D-87BB-1026-F078C5CA372D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593730-495E-1D94-7DD0-E8584188A6E9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CF169E3-0FFE-906F-0D75-561064A16A76}"/>
              </a:ext>
            </a:extLst>
          </p:cNvPr>
          <p:cNvCxnSpPr>
            <a:cxnSpLocks/>
            <a:endCxn id="43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B3860A59-03C7-8583-0EB6-72ED761F3565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D7832AB-3B35-2C76-EA55-798B60F33B21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FDBC42B-CFD6-C52B-2184-97B83EEC21C0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20F233B-85B2-B3CF-210B-921D89630220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9D56418-6037-B17A-740C-7FD0196ACB2D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3EA1BF-0DB1-584C-73DA-0A0AB4DB001D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1CAC2C0-23BB-9903-8AF8-1381C304FBE8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9975466-4AF5-6092-8A5B-266E680DB8CF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C3CABB06-EB26-37C6-EAD1-E6551BA828C5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54D88C9-E74B-9929-937F-E9AA9C41AFA8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4C4A697-F102-3AC6-9191-F582A63FD368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6A014C0-A871-8EA0-B244-35211E4EE76B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B42AE6-B5D2-7DB6-8839-8C805862B25A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B980A3-4471-659B-0455-5FB1B53CA6D2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94BDC28-45F3-B6BB-442E-964D4C09AA7E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E664880-FD44-5CEF-130F-5AABA4085CBD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15BB419-C3B3-3743-3C21-C77070CF246E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581810F-98B7-2DCA-8392-04A759451A89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C4C020A3-A5D4-7EEC-1DA9-B21D856FA96A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EE85EE50-F7ED-9F10-0D35-2F62C0E3C156}"/>
              </a:ext>
            </a:extLst>
          </p:cNvPr>
          <p:cNvCxnSpPr>
            <a:cxnSpLocks/>
            <a:endCxn id="6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0291A15-2A44-8CA2-22B4-46EE4978A504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7E60C3AD-527C-D0C5-9C7B-18B23BACF266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8A36EF-A1A3-6611-B7FE-C5C9F4C3FF16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06E8ABA-D13E-B7B4-3F3D-AC2A92A9E482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BC5F11-1D18-7DED-E03E-3CCCF3B51F01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0F64ED1-D780-B502-8C5F-107F431E7921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8888E6E-C38A-08CB-FAE6-EA8D2ADE6775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5D83EC20-B42A-7C02-5F28-9BACCB655E8D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C89F8BC-D447-8E17-DC96-E57B907D4B77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4105B18-1C6B-8383-D0AE-C97AE0B05A4F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DB64C63-0691-E870-7561-DF2FA068CF8F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83734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58489" y="81595"/>
            <a:ext cx="6409476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(1238-)1248 : Fin de la Reconquista aragonaise ; Charles d’Anjou, frère de Louis IX de France, hérite de la Provence catalane</a:t>
            </a:r>
            <a:endParaRPr lang="fr-FR" sz="1700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*1196 : Mort d’Alphonse II d’Aragon-Provence</a:t>
            </a:r>
          </a:p>
          <a:p>
            <a:r>
              <a:rPr lang="fr-FR" sz="1700" dirty="0"/>
              <a:t>- Son fils Pierre II, roi d’Aragon</a:t>
            </a:r>
          </a:p>
          <a:p>
            <a:r>
              <a:rPr lang="fr-FR" sz="1700" dirty="0"/>
              <a:t>- Son autre fils Alphonse II, comte de Provence ; Et…</a:t>
            </a:r>
          </a:p>
          <a:p>
            <a:endParaRPr lang="fr-FR" sz="1700" dirty="0"/>
          </a:p>
          <a:p>
            <a:r>
              <a:rPr lang="fr-FR" sz="1700" dirty="0"/>
              <a:t>*1213 : A Muret, lors de la croisade des Albigeois…</a:t>
            </a:r>
          </a:p>
          <a:p>
            <a:r>
              <a:rPr lang="fr-FR" sz="1700" dirty="0"/>
              <a:t>Défaite et mort de Pierre II contre les Croisés de Simon de Montfort</a:t>
            </a:r>
          </a:p>
          <a:p>
            <a:r>
              <a:rPr lang="fr-FR" sz="1700" dirty="0"/>
              <a:t>A Saragosse, son fils Jacques 1</a:t>
            </a:r>
            <a:r>
              <a:rPr lang="fr-FR" sz="1700" baseline="30000" dirty="0"/>
              <a:t>er</a:t>
            </a:r>
            <a:r>
              <a:rPr lang="fr-FR" sz="1700" dirty="0"/>
              <a:t> le Conquérant (1213-76) lui succède</a:t>
            </a:r>
          </a:p>
          <a:p>
            <a:r>
              <a:rPr lang="fr-FR" sz="1700" dirty="0"/>
              <a:t>Deux conséquences…</a:t>
            </a:r>
          </a:p>
          <a:p>
            <a:endParaRPr lang="fr-FR" sz="1700" dirty="0"/>
          </a:p>
          <a:p>
            <a:r>
              <a:rPr lang="fr-FR" sz="1700" dirty="0"/>
              <a:t>a) L’Aragon renonce à un empire occitano-catalan</a:t>
            </a:r>
          </a:p>
          <a:p>
            <a:r>
              <a:rPr lang="fr-FR" sz="1700" dirty="0"/>
              <a:t>De Saragosse, Barcelone à Nice ; En revanche…</a:t>
            </a:r>
          </a:p>
          <a:p>
            <a:endParaRPr lang="fr-FR" sz="1700" dirty="0"/>
          </a:p>
          <a:p>
            <a:r>
              <a:rPr lang="fr-FR" sz="1700" dirty="0"/>
              <a:t>b) Nouvel objectif…</a:t>
            </a:r>
          </a:p>
          <a:p>
            <a:r>
              <a:rPr lang="fr-FR" sz="1700" dirty="0"/>
              <a:t>Créer un empire maritime en Méditerranée occidentale</a:t>
            </a:r>
          </a:p>
          <a:p>
            <a:r>
              <a:rPr lang="fr-FR" sz="1700" dirty="0"/>
              <a:t>En Espagne et en Italie du sud</a:t>
            </a:r>
          </a:p>
          <a:p>
            <a:endParaRPr lang="fr-FR" sz="1700" dirty="0"/>
          </a:p>
          <a:p>
            <a:r>
              <a:rPr lang="fr-FR" sz="1700" dirty="0"/>
              <a:t>*Mais avant cela, il faut terminer la Reconquista</a:t>
            </a:r>
          </a:p>
          <a:p>
            <a:r>
              <a:rPr lang="fr-FR" sz="1700" dirty="0"/>
              <a:t>Ce sera l’œuvre de Jacques, fils de Pierre II…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97708-AB2D-1771-B30C-6E00BA0C34CE}"/>
              </a:ext>
            </a:extLst>
          </p:cNvPr>
          <p:cNvSpPr/>
          <p:nvPr/>
        </p:nvSpPr>
        <p:spPr>
          <a:xfrm>
            <a:off x="7544679" y="4059949"/>
            <a:ext cx="1507962" cy="57784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1166-96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FEC0F3-6FBD-CB7C-2A0F-005C9D6411F6}"/>
              </a:ext>
            </a:extLst>
          </p:cNvPr>
          <p:cNvSpPr/>
          <p:nvPr/>
        </p:nvSpPr>
        <p:spPr>
          <a:xfrm>
            <a:off x="7542651" y="4831959"/>
            <a:ext cx="934049" cy="52931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33D79-6652-EC54-76B5-B0E36A734517}"/>
              </a:ext>
            </a:extLst>
          </p:cNvPr>
          <p:cNvSpPr/>
          <p:nvPr/>
        </p:nvSpPr>
        <p:spPr>
          <a:xfrm>
            <a:off x="7542651" y="5512034"/>
            <a:ext cx="934050" cy="52931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Jacques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1213-76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4FE66DC-EBBD-D75D-3B33-63FEF86F86AD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8009675" y="6041353"/>
            <a:ext cx="1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DF3364-A818-ECFA-1B5A-49FA229A6CA6}"/>
              </a:ext>
            </a:extLst>
          </p:cNvPr>
          <p:cNvSpPr/>
          <p:nvPr/>
        </p:nvSpPr>
        <p:spPr>
          <a:xfrm>
            <a:off x="8547475" y="4830929"/>
            <a:ext cx="1207333" cy="5285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2100A-F472-1664-F272-33CF5EB11901}"/>
              </a:ext>
            </a:extLst>
          </p:cNvPr>
          <p:cNvSpPr/>
          <p:nvPr/>
        </p:nvSpPr>
        <p:spPr>
          <a:xfrm>
            <a:off x="8558787" y="5511156"/>
            <a:ext cx="1207333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V 1209-1245</a:t>
            </a:r>
          </a:p>
        </p:txBody>
      </p:sp>
      <p:cxnSp>
        <p:nvCxnSpPr>
          <p:cNvPr id="9" name="Connecteur en angle 71">
            <a:extLst>
              <a:ext uri="{FF2B5EF4-FFF2-40B4-BE49-F238E27FC236}">
                <a16:creationId xmlns:a16="http://schemas.microsoft.com/office/drawing/2014/main" id="{FD15B52D-0683-7338-83D0-517E4CE92DD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16200000" flipH="1">
            <a:off x="8628336" y="4308122"/>
            <a:ext cx="193131" cy="8524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32B03AD-BC3E-605B-A4C3-D2BAD01D200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9151142" y="5359522"/>
            <a:ext cx="11312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5719AE7-5BDD-8FE9-F6CB-B5907509D9C3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8009676" y="5361278"/>
            <a:ext cx="0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B6E6B-3F63-65D4-1179-F11916F7D6AF}"/>
              </a:ext>
            </a:extLst>
          </p:cNvPr>
          <p:cNvSpPr/>
          <p:nvPr/>
        </p:nvSpPr>
        <p:spPr>
          <a:xfrm>
            <a:off x="7542650" y="6192109"/>
            <a:ext cx="934050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1276-85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16AB8B-78DB-FB41-84D9-55BEFD88785E}"/>
              </a:ext>
            </a:extLst>
          </p:cNvPr>
          <p:cNvSpPr/>
          <p:nvPr/>
        </p:nvSpPr>
        <p:spPr>
          <a:xfrm>
            <a:off x="8560482" y="6192109"/>
            <a:ext cx="1183014" cy="55645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1245-67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FB150DC-5756-38EC-A360-38A8425A1A4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flipH="1">
            <a:off x="9151989" y="6040475"/>
            <a:ext cx="10465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DAC01-D2D0-11D1-B32C-00C509C750A0}"/>
              </a:ext>
            </a:extLst>
          </p:cNvPr>
          <p:cNvSpPr/>
          <p:nvPr/>
        </p:nvSpPr>
        <p:spPr>
          <a:xfrm>
            <a:off x="9874554" y="6190960"/>
            <a:ext cx="1183014" cy="55645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1245-85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98CD2E5-489B-8410-A9E5-1352E75C03C7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743496" y="6469187"/>
            <a:ext cx="131058" cy="1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1EAA54-6943-D973-C4F1-B16E770CC44D}"/>
              </a:ext>
            </a:extLst>
          </p:cNvPr>
          <p:cNvSpPr/>
          <p:nvPr/>
        </p:nvSpPr>
        <p:spPr>
          <a:xfrm>
            <a:off x="9871217" y="5511155"/>
            <a:ext cx="1183013" cy="529319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6802373-E741-381F-1729-84AD85B7BD4C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0462724" y="6040474"/>
            <a:ext cx="3337" cy="1504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3DF5997-5A09-2957-8669-181C0CE4D7D7}"/>
              </a:ext>
            </a:extLst>
          </p:cNvPr>
          <p:cNvSpPr/>
          <p:nvPr/>
        </p:nvSpPr>
        <p:spPr>
          <a:xfrm>
            <a:off x="11140545" y="6198712"/>
            <a:ext cx="934050" cy="55645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20" name="Connecteur en angle 71">
            <a:extLst>
              <a:ext uri="{FF2B5EF4-FFF2-40B4-BE49-F238E27FC236}">
                <a16:creationId xmlns:a16="http://schemas.microsoft.com/office/drawing/2014/main" id="{56167340-A104-73D0-78AB-9E9B5B12D5B5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rot="16200000" flipH="1">
            <a:off x="10956028" y="5547170"/>
            <a:ext cx="158238" cy="11448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BDEA860-BF58-315A-6CE2-568CF55D40D4}"/>
              </a:ext>
            </a:extLst>
          </p:cNvPr>
          <p:cNvSpPr/>
          <p:nvPr/>
        </p:nvSpPr>
        <p:spPr>
          <a:xfrm>
            <a:off x="9871218" y="3442803"/>
            <a:ext cx="1045894" cy="1308096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cxnSp>
        <p:nvCxnSpPr>
          <p:cNvPr id="24" name="Connecteur en angle 71">
            <a:extLst>
              <a:ext uri="{FF2B5EF4-FFF2-40B4-BE49-F238E27FC236}">
                <a16:creationId xmlns:a16="http://schemas.microsoft.com/office/drawing/2014/main" id="{08157547-8397-E43D-2511-88389FE191DE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8057088" y="4590386"/>
            <a:ext cx="194161" cy="2889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184B03C6-B81B-F578-5A9B-12BE4B85F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" t="64552" r="54757" b="8688"/>
          <a:stretch>
            <a:fillRect/>
          </a:stretch>
        </p:blipFill>
        <p:spPr bwMode="auto">
          <a:xfrm>
            <a:off x="6551747" y="98881"/>
            <a:ext cx="5522848" cy="34429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Ellipse 256">
            <a:extLst>
              <a:ext uri="{FF2B5EF4-FFF2-40B4-BE49-F238E27FC236}">
                <a16:creationId xmlns:a16="http://schemas.microsoft.com/office/drawing/2014/main" id="{373BAE87-C936-A702-3B3E-5DCA338900E1}"/>
              </a:ext>
            </a:extLst>
          </p:cNvPr>
          <p:cNvSpPr/>
          <p:nvPr/>
        </p:nvSpPr>
        <p:spPr>
          <a:xfrm>
            <a:off x="6680071" y="208758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8D6E568B-9C9A-3AC4-B40B-D4B29A07729A}"/>
              </a:ext>
            </a:extLst>
          </p:cNvPr>
          <p:cNvSpPr/>
          <p:nvPr/>
        </p:nvSpPr>
        <p:spPr>
          <a:xfrm>
            <a:off x="10138286" y="176907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513D270E-5116-2100-E011-1CD85195452A}"/>
              </a:ext>
            </a:extLst>
          </p:cNvPr>
          <p:cNvSpPr/>
          <p:nvPr/>
        </p:nvSpPr>
        <p:spPr>
          <a:xfrm>
            <a:off x="11221369" y="10459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D844B574-2035-A2AA-3534-B6DB06415F39}"/>
              </a:ext>
            </a:extLst>
          </p:cNvPr>
          <p:cNvSpPr/>
          <p:nvPr/>
        </p:nvSpPr>
        <p:spPr>
          <a:xfrm>
            <a:off x="8183774" y="1835942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761D06D4-6754-6CA9-E035-BB553FCFB436}"/>
              </a:ext>
            </a:extLst>
          </p:cNvPr>
          <p:cNvSpPr/>
          <p:nvPr/>
        </p:nvSpPr>
        <p:spPr>
          <a:xfrm>
            <a:off x="10086895" y="101573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F80D6BF8-CD18-A6D3-ADBD-A047BFB4FC2F}"/>
              </a:ext>
            </a:extLst>
          </p:cNvPr>
          <p:cNvSpPr/>
          <p:nvPr/>
        </p:nvSpPr>
        <p:spPr>
          <a:xfrm>
            <a:off x="7546607" y="3422739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4F741DC5-7189-77B6-E187-34C4EB16DB6C}"/>
              </a:ext>
            </a:extLst>
          </p:cNvPr>
          <p:cNvSpPr/>
          <p:nvPr/>
        </p:nvSpPr>
        <p:spPr>
          <a:xfrm>
            <a:off x="8697602" y="3435516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C25DB2E3-D7B8-48D9-5D1A-C55721049376}"/>
              </a:ext>
            </a:extLst>
          </p:cNvPr>
          <p:cNvSpPr/>
          <p:nvPr/>
        </p:nvSpPr>
        <p:spPr>
          <a:xfrm>
            <a:off x="11054230" y="3435516"/>
            <a:ext cx="1045894" cy="562826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268" name="Connecteur droit avec flèche 267">
            <a:extLst>
              <a:ext uri="{FF2B5EF4-FFF2-40B4-BE49-F238E27FC236}">
                <a16:creationId xmlns:a16="http://schemas.microsoft.com/office/drawing/2014/main" id="{894F9C4A-EDC6-B9D9-5AB3-3764E8732231}"/>
              </a:ext>
            </a:extLst>
          </p:cNvPr>
          <p:cNvCxnSpPr>
            <a:cxnSpLocks/>
            <a:endCxn id="264" idx="0"/>
          </p:cNvCxnSpPr>
          <p:nvPr/>
        </p:nvCxnSpPr>
        <p:spPr>
          <a:xfrm flipH="1">
            <a:off x="10223910" y="304800"/>
            <a:ext cx="58010" cy="7109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Ellipse 270">
            <a:extLst>
              <a:ext uri="{FF2B5EF4-FFF2-40B4-BE49-F238E27FC236}">
                <a16:creationId xmlns:a16="http://schemas.microsoft.com/office/drawing/2014/main" id="{A65D2915-10BC-8A18-3A0B-AE1977B3A74A}"/>
              </a:ext>
            </a:extLst>
          </p:cNvPr>
          <p:cNvSpPr/>
          <p:nvPr/>
        </p:nvSpPr>
        <p:spPr>
          <a:xfrm>
            <a:off x="10106578" y="11449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272" name="Connecteur droit avec flèche 271">
            <a:extLst>
              <a:ext uri="{FF2B5EF4-FFF2-40B4-BE49-F238E27FC236}">
                <a16:creationId xmlns:a16="http://schemas.microsoft.com/office/drawing/2014/main" id="{67ED58FB-A221-A718-0166-68B6026D27B4}"/>
              </a:ext>
            </a:extLst>
          </p:cNvPr>
          <p:cNvCxnSpPr>
            <a:cxnSpLocks/>
            <a:endCxn id="264" idx="3"/>
          </p:cNvCxnSpPr>
          <p:nvPr/>
        </p:nvCxnSpPr>
        <p:spPr>
          <a:xfrm flipV="1">
            <a:off x="9641840" y="1222857"/>
            <a:ext cx="485186" cy="46370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Ellipse 274">
            <a:extLst>
              <a:ext uri="{FF2B5EF4-FFF2-40B4-BE49-F238E27FC236}">
                <a16:creationId xmlns:a16="http://schemas.microsoft.com/office/drawing/2014/main" id="{ABC187DD-ED0E-59AF-7C90-2EB43FF24393}"/>
              </a:ext>
            </a:extLst>
          </p:cNvPr>
          <p:cNvSpPr/>
          <p:nvPr/>
        </p:nvSpPr>
        <p:spPr>
          <a:xfrm>
            <a:off x="9455096" y="1522381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7CF0A78F-81DF-8642-4D04-0F131C2A8F5C}"/>
              </a:ext>
            </a:extLst>
          </p:cNvPr>
          <p:cNvSpPr/>
          <p:nvPr/>
        </p:nvSpPr>
        <p:spPr>
          <a:xfrm rot="20762742">
            <a:off x="9054508" y="901780"/>
            <a:ext cx="2849042" cy="111706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FA45BFCC-EB31-A25D-800E-9A2FE55D0FD3}"/>
              </a:ext>
            </a:extLst>
          </p:cNvPr>
          <p:cNvSpPr/>
          <p:nvPr/>
        </p:nvSpPr>
        <p:spPr>
          <a:xfrm>
            <a:off x="11670964" y="99248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78463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24D7-32CB-BEDE-D271-59F126D9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 307">
            <a:extLst>
              <a:ext uri="{FF2B5EF4-FFF2-40B4-BE49-F238E27FC236}">
                <a16:creationId xmlns:a16="http://schemas.microsoft.com/office/drawing/2014/main" id="{8770DF6E-C7D4-F996-894C-CC6ECBA9A699}"/>
              </a:ext>
            </a:extLst>
          </p:cNvPr>
          <p:cNvSpPr/>
          <p:nvPr/>
        </p:nvSpPr>
        <p:spPr>
          <a:xfrm>
            <a:off x="91499" y="69158"/>
            <a:ext cx="6348362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(1238-)1248 : Fin de la Reconquista aragonaise ; Charles d’Anjou, frère de Louis IX de France, hérite de la Provence catalane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dirty="0"/>
              <a:t>*1229-48 : Sous le règne de </a:t>
            </a:r>
            <a:r>
              <a:rPr lang="fr-FR" sz="1600" u="sng" dirty="0"/>
              <a:t>Jacques 1</a:t>
            </a:r>
            <a:r>
              <a:rPr lang="fr-FR" sz="1600" u="sng" baseline="30000" dirty="0"/>
              <a:t>er</a:t>
            </a:r>
            <a:r>
              <a:rPr lang="fr-FR" sz="1600" u="sng" dirty="0"/>
              <a:t> le Conquérant</a:t>
            </a:r>
            <a:endParaRPr lang="fr-FR" sz="1600" dirty="0"/>
          </a:p>
          <a:p>
            <a:r>
              <a:rPr lang="fr-FR" sz="1600" dirty="0"/>
              <a:t>Fin de la Reconquista aragonaise ; Avec…</a:t>
            </a:r>
          </a:p>
          <a:p>
            <a:endParaRPr lang="fr-FR" sz="1600" dirty="0"/>
          </a:p>
          <a:p>
            <a:r>
              <a:rPr lang="fr-FR" sz="1600" dirty="0"/>
              <a:t>- 1229-35 : Conquête de Majorque et des îles Baléares</a:t>
            </a:r>
          </a:p>
          <a:p>
            <a:endParaRPr lang="fr-FR" sz="1600" dirty="0"/>
          </a:p>
          <a:p>
            <a:r>
              <a:rPr lang="fr-FR" sz="1600" dirty="0"/>
              <a:t>- 1238-48 : Prises de Valence et d’Alicante</a:t>
            </a:r>
          </a:p>
          <a:p>
            <a:r>
              <a:rPr lang="fr-FR" sz="1600" dirty="0"/>
              <a:t>NB : 1258 : Traité de Corbeil : Conservation du Roussillon et de Montpellier</a:t>
            </a:r>
          </a:p>
          <a:p>
            <a:endParaRPr lang="fr-FR" sz="1600" dirty="0"/>
          </a:p>
          <a:p>
            <a:r>
              <a:rPr lang="fr-FR" sz="1600" dirty="0"/>
              <a:t>*1248 : Fin de la Reconquista aragonaise ; </a:t>
            </a:r>
            <a:r>
              <a:rPr lang="fr-FR" sz="1600" u="sng" dirty="0"/>
              <a:t>Et dans le même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*1246 : Charles d’Anjou, frère de Louis IX, roi de France</a:t>
            </a:r>
          </a:p>
          <a:p>
            <a:r>
              <a:rPr lang="fr-FR" sz="1600" dirty="0"/>
              <a:t>Hérite de la Provence catalane</a:t>
            </a:r>
          </a:p>
        </p:txBody>
      </p:sp>
      <p:pic>
        <p:nvPicPr>
          <p:cNvPr id="2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368BF79-438F-ED10-EAC5-1859AB0DD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" t="64552" r="54757" b="8688"/>
          <a:stretch>
            <a:fillRect/>
          </a:stretch>
        </p:blipFill>
        <p:spPr bwMode="auto">
          <a:xfrm>
            <a:off x="6551747" y="98881"/>
            <a:ext cx="5522848" cy="34429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5D96A84-1DDD-0943-54AF-9AD298F86452}"/>
              </a:ext>
            </a:extLst>
          </p:cNvPr>
          <p:cNvSpPr/>
          <p:nvPr/>
        </p:nvSpPr>
        <p:spPr>
          <a:xfrm>
            <a:off x="6680071" y="208758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A052988-62B5-3663-D4D6-889C13874B4D}"/>
              </a:ext>
            </a:extLst>
          </p:cNvPr>
          <p:cNvSpPr/>
          <p:nvPr/>
        </p:nvSpPr>
        <p:spPr>
          <a:xfrm>
            <a:off x="10138286" y="176907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420BD2B-8A53-E577-C8A9-C1F26DC7CE8B}"/>
              </a:ext>
            </a:extLst>
          </p:cNvPr>
          <p:cNvSpPr/>
          <p:nvPr/>
        </p:nvSpPr>
        <p:spPr>
          <a:xfrm>
            <a:off x="8183774" y="1835942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2D6720-823C-F063-FF64-5DABA618E6F9}"/>
              </a:ext>
            </a:extLst>
          </p:cNvPr>
          <p:cNvSpPr/>
          <p:nvPr/>
        </p:nvSpPr>
        <p:spPr>
          <a:xfrm>
            <a:off x="10106578" y="11449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4FBFD11-20DA-F4BF-6D39-8C829B4CF2E4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9487166" y="1686560"/>
            <a:ext cx="154674" cy="99437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DAD8C9D-8B81-FC29-71E9-7BD411B1FCBF}"/>
              </a:ext>
            </a:extLst>
          </p:cNvPr>
          <p:cNvSpPr/>
          <p:nvPr/>
        </p:nvSpPr>
        <p:spPr>
          <a:xfrm rot="5400000">
            <a:off x="9216242" y="1057858"/>
            <a:ext cx="1575512" cy="212048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C8B52F-8A99-57B2-AE65-2F5D3C53C4EC}"/>
              </a:ext>
            </a:extLst>
          </p:cNvPr>
          <p:cNvSpPr/>
          <p:nvPr/>
        </p:nvSpPr>
        <p:spPr>
          <a:xfrm>
            <a:off x="9380122" y="231034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7FBB7E-813F-C997-0EF1-0BDD1F07374B}"/>
              </a:ext>
            </a:extLst>
          </p:cNvPr>
          <p:cNvSpPr/>
          <p:nvPr/>
        </p:nvSpPr>
        <p:spPr>
          <a:xfrm>
            <a:off x="9253267" y="264540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16F723E-ABE3-F7E4-F41E-A93627966C24}"/>
              </a:ext>
            </a:extLst>
          </p:cNvPr>
          <p:cNvSpPr/>
          <p:nvPr/>
        </p:nvSpPr>
        <p:spPr>
          <a:xfrm>
            <a:off x="10338330" y="240274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5A747BD-8958-2C66-593D-D01C3780790B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684608" y="1733754"/>
            <a:ext cx="693853" cy="70452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4769DBD3-8DE3-F9B8-9D81-8F4B85608B9A}"/>
              </a:ext>
            </a:extLst>
          </p:cNvPr>
          <p:cNvSpPr/>
          <p:nvPr/>
        </p:nvSpPr>
        <p:spPr>
          <a:xfrm>
            <a:off x="9455096" y="1522381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DBE024A-7601-ABEF-6CCD-F2E54F8016C2}"/>
              </a:ext>
            </a:extLst>
          </p:cNvPr>
          <p:cNvSpPr/>
          <p:nvPr/>
        </p:nvSpPr>
        <p:spPr>
          <a:xfrm>
            <a:off x="10387501" y="152238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D5B6260-418C-C631-E2C3-1983DA41B0AF}"/>
              </a:ext>
            </a:extLst>
          </p:cNvPr>
          <p:cNvSpPr/>
          <p:nvPr/>
        </p:nvSpPr>
        <p:spPr>
          <a:xfrm>
            <a:off x="10674513" y="101573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FDDEABE-449E-957E-3CEB-76DDC232EA01}"/>
              </a:ext>
            </a:extLst>
          </p:cNvPr>
          <p:cNvSpPr/>
          <p:nvPr/>
        </p:nvSpPr>
        <p:spPr>
          <a:xfrm>
            <a:off x="11221369" y="104592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BE5FB6-9EBC-D1B0-2FC5-A06C434DB576}"/>
              </a:ext>
            </a:extLst>
          </p:cNvPr>
          <p:cNvSpPr/>
          <p:nvPr/>
        </p:nvSpPr>
        <p:spPr>
          <a:xfrm>
            <a:off x="11670964" y="99248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84AA7F-8D82-8C32-C972-5183DFFEDF09}"/>
              </a:ext>
            </a:extLst>
          </p:cNvPr>
          <p:cNvSpPr/>
          <p:nvPr/>
        </p:nvSpPr>
        <p:spPr>
          <a:xfrm>
            <a:off x="7544679" y="4059949"/>
            <a:ext cx="1507962" cy="57784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1166-96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006764-EB23-8313-6BA8-A0776E66E9FA}"/>
              </a:ext>
            </a:extLst>
          </p:cNvPr>
          <p:cNvSpPr/>
          <p:nvPr/>
        </p:nvSpPr>
        <p:spPr>
          <a:xfrm>
            <a:off x="7542651" y="4831959"/>
            <a:ext cx="934049" cy="52931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1196-1213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094725-2B5F-B1B0-E523-A8C1461FD73D}"/>
              </a:ext>
            </a:extLst>
          </p:cNvPr>
          <p:cNvSpPr/>
          <p:nvPr/>
        </p:nvSpPr>
        <p:spPr>
          <a:xfrm>
            <a:off x="7542651" y="5512034"/>
            <a:ext cx="934050" cy="52931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Jacques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1213-76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237B3D6-D7B9-631A-6DC7-987E42D200C1}"/>
              </a:ext>
            </a:extLst>
          </p:cNvPr>
          <p:cNvCxnSpPr>
            <a:cxnSpLocks/>
            <a:stCxn id="46" idx="2"/>
            <a:endCxn id="53" idx="0"/>
          </p:cNvCxnSpPr>
          <p:nvPr/>
        </p:nvCxnSpPr>
        <p:spPr>
          <a:xfrm flipH="1">
            <a:off x="8009675" y="6041353"/>
            <a:ext cx="1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982D5-7942-6212-86F3-136252C2E517}"/>
              </a:ext>
            </a:extLst>
          </p:cNvPr>
          <p:cNvSpPr/>
          <p:nvPr/>
        </p:nvSpPr>
        <p:spPr>
          <a:xfrm>
            <a:off x="8547475" y="4830929"/>
            <a:ext cx="1207333" cy="5285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5C3D25-3475-F0E7-04FB-CEA037CC220C}"/>
              </a:ext>
            </a:extLst>
          </p:cNvPr>
          <p:cNvSpPr/>
          <p:nvPr/>
        </p:nvSpPr>
        <p:spPr>
          <a:xfrm>
            <a:off x="8558787" y="5511156"/>
            <a:ext cx="1207333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V 1209-1245</a:t>
            </a:r>
          </a:p>
        </p:txBody>
      </p:sp>
      <p:cxnSp>
        <p:nvCxnSpPr>
          <p:cNvPr id="50" name="Connecteur en angle 71">
            <a:extLst>
              <a:ext uri="{FF2B5EF4-FFF2-40B4-BE49-F238E27FC236}">
                <a16:creationId xmlns:a16="http://schemas.microsoft.com/office/drawing/2014/main" id="{D3924EE2-C726-AC74-D2D4-E834C72C724A}"/>
              </a:ext>
            </a:extLst>
          </p:cNvPr>
          <p:cNvCxnSpPr>
            <a:cxnSpLocks/>
            <a:stCxn id="44" idx="2"/>
            <a:endCxn id="48" idx="0"/>
          </p:cNvCxnSpPr>
          <p:nvPr/>
        </p:nvCxnSpPr>
        <p:spPr>
          <a:xfrm rot="16200000" flipH="1">
            <a:off x="8628336" y="4308122"/>
            <a:ext cx="193131" cy="8524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D162C3A-FF55-FC79-1EAF-31DA02ECC48A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9151142" y="5359522"/>
            <a:ext cx="11312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9F4EA81-E987-5E94-CDE9-E1F84440B25A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8009676" y="5361278"/>
            <a:ext cx="0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DBF5471D-740A-B1F4-AF0A-D4ACFCF93178}"/>
              </a:ext>
            </a:extLst>
          </p:cNvPr>
          <p:cNvSpPr/>
          <p:nvPr/>
        </p:nvSpPr>
        <p:spPr>
          <a:xfrm>
            <a:off x="7542650" y="6192109"/>
            <a:ext cx="934050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1276-85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E75587-DC14-7DA1-11C4-053D286879C0}"/>
              </a:ext>
            </a:extLst>
          </p:cNvPr>
          <p:cNvSpPr/>
          <p:nvPr/>
        </p:nvSpPr>
        <p:spPr>
          <a:xfrm>
            <a:off x="8560482" y="6192109"/>
            <a:ext cx="1183014" cy="55645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1245-67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AC116A9-E4BE-75A7-D50D-6A71D4298430}"/>
              </a:ext>
            </a:extLst>
          </p:cNvPr>
          <p:cNvCxnSpPr>
            <a:cxnSpLocks/>
            <a:stCxn id="49" idx="2"/>
            <a:endCxn id="54" idx="0"/>
          </p:cNvCxnSpPr>
          <p:nvPr/>
        </p:nvCxnSpPr>
        <p:spPr>
          <a:xfrm flipH="1">
            <a:off x="9151989" y="6040475"/>
            <a:ext cx="10465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1C92479-759B-EEA3-6B92-FA9336D72438}"/>
              </a:ext>
            </a:extLst>
          </p:cNvPr>
          <p:cNvSpPr/>
          <p:nvPr/>
        </p:nvSpPr>
        <p:spPr>
          <a:xfrm>
            <a:off x="9874554" y="6190960"/>
            <a:ext cx="1183014" cy="55645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1245-85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B2F7EDE-8B20-FE72-9D06-03C73D8BAD18}"/>
              </a:ext>
            </a:extLst>
          </p:cNvPr>
          <p:cNvCxnSpPr>
            <a:cxnSpLocks/>
            <a:stCxn id="54" idx="3"/>
            <a:endCxn id="56" idx="1"/>
          </p:cNvCxnSpPr>
          <p:nvPr/>
        </p:nvCxnSpPr>
        <p:spPr>
          <a:xfrm flipV="1">
            <a:off x="9743496" y="6469187"/>
            <a:ext cx="131058" cy="1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67869B4-833E-9425-6365-312FFFE9E0DD}"/>
              </a:ext>
            </a:extLst>
          </p:cNvPr>
          <p:cNvSpPr/>
          <p:nvPr/>
        </p:nvSpPr>
        <p:spPr>
          <a:xfrm>
            <a:off x="9871217" y="5511155"/>
            <a:ext cx="1183013" cy="529319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33593430-E3EB-0604-B802-44B6FF6F633B}"/>
              </a:ext>
            </a:extLst>
          </p:cNvPr>
          <p:cNvCxnSpPr>
            <a:cxnSpLocks/>
            <a:stCxn id="58" idx="2"/>
            <a:endCxn id="56" idx="0"/>
          </p:cNvCxnSpPr>
          <p:nvPr/>
        </p:nvCxnSpPr>
        <p:spPr>
          <a:xfrm>
            <a:off x="10462724" y="6040474"/>
            <a:ext cx="3337" cy="1504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4D1F246-1446-6818-329A-079DE15AAE32}"/>
              </a:ext>
            </a:extLst>
          </p:cNvPr>
          <p:cNvSpPr/>
          <p:nvPr/>
        </p:nvSpPr>
        <p:spPr>
          <a:xfrm>
            <a:off x="11140545" y="6198712"/>
            <a:ext cx="934050" cy="55645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61" name="Connecteur en angle 71">
            <a:extLst>
              <a:ext uri="{FF2B5EF4-FFF2-40B4-BE49-F238E27FC236}">
                <a16:creationId xmlns:a16="http://schemas.microsoft.com/office/drawing/2014/main" id="{830BFABC-4ECD-7759-D4D0-BA9456E73726}"/>
              </a:ext>
            </a:extLst>
          </p:cNvPr>
          <p:cNvCxnSpPr>
            <a:cxnSpLocks/>
            <a:stCxn id="58" idx="2"/>
            <a:endCxn id="60" idx="0"/>
          </p:cNvCxnSpPr>
          <p:nvPr/>
        </p:nvCxnSpPr>
        <p:spPr>
          <a:xfrm rot="16200000" flipH="1">
            <a:off x="10956028" y="5547170"/>
            <a:ext cx="158238" cy="11448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DCDDF4F1-6AA7-C6B1-4CCA-F100FE39559D}"/>
              </a:ext>
            </a:extLst>
          </p:cNvPr>
          <p:cNvSpPr/>
          <p:nvPr/>
        </p:nvSpPr>
        <p:spPr>
          <a:xfrm>
            <a:off x="9871218" y="3442803"/>
            <a:ext cx="1045894" cy="1308096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cxnSp>
        <p:nvCxnSpPr>
          <p:cNvPr id="63" name="Connecteur en angle 71">
            <a:extLst>
              <a:ext uri="{FF2B5EF4-FFF2-40B4-BE49-F238E27FC236}">
                <a16:creationId xmlns:a16="http://schemas.microsoft.com/office/drawing/2014/main" id="{0C88017E-450A-A179-B829-25F145003017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 rot="5400000">
            <a:off x="8057088" y="4590386"/>
            <a:ext cx="194161" cy="2889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255">
            <a:extLst>
              <a:ext uri="{FF2B5EF4-FFF2-40B4-BE49-F238E27FC236}">
                <a16:creationId xmlns:a16="http://schemas.microsoft.com/office/drawing/2014/main" id="{DE213E89-679E-B0C1-F506-24D6D3C562C3}"/>
              </a:ext>
            </a:extLst>
          </p:cNvPr>
          <p:cNvSpPr/>
          <p:nvPr/>
        </p:nvSpPr>
        <p:spPr>
          <a:xfrm>
            <a:off x="7546607" y="3422739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29A8447-2406-B2B9-A98D-F763256B4F43}"/>
              </a:ext>
            </a:extLst>
          </p:cNvPr>
          <p:cNvSpPr/>
          <p:nvPr/>
        </p:nvSpPr>
        <p:spPr>
          <a:xfrm>
            <a:off x="8697602" y="3435516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1862549F-2D9D-63B8-1A4B-CA620979F544}"/>
              </a:ext>
            </a:extLst>
          </p:cNvPr>
          <p:cNvSpPr/>
          <p:nvPr/>
        </p:nvSpPr>
        <p:spPr>
          <a:xfrm>
            <a:off x="11054230" y="3435516"/>
            <a:ext cx="1045894" cy="562826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</p:spTree>
    <p:extLst>
      <p:ext uri="{BB962C8B-B14F-4D97-AF65-F5344CB8AC3E}">
        <p14:creationId xmlns:p14="http://schemas.microsoft.com/office/powerpoint/2010/main" val="3277414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4B0053B-67E2-9502-D2DA-F502EB8CA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6096000" y="93162"/>
            <a:ext cx="6021392" cy="5962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D44985-017D-495D-80F0-4E2D0890668D}"/>
              </a:ext>
            </a:extLst>
          </p:cNvPr>
          <p:cNvSpPr/>
          <p:nvPr/>
        </p:nvSpPr>
        <p:spPr>
          <a:xfrm>
            <a:off x="7544679" y="4059949"/>
            <a:ext cx="1507962" cy="57784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1162-96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  <a:r>
              <a:rPr lang="fr-FR" sz="1200" dirty="0">
                <a:solidFill>
                  <a:schemeClr val="tx1"/>
                </a:solidFill>
              </a:rPr>
              <a:t> 1166-96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DC809-112D-475D-BE72-BE741E176798}"/>
              </a:ext>
            </a:extLst>
          </p:cNvPr>
          <p:cNvSpPr/>
          <p:nvPr/>
        </p:nvSpPr>
        <p:spPr>
          <a:xfrm>
            <a:off x="7542651" y="4831959"/>
            <a:ext cx="934049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5BF2C-8F14-4F3E-9867-68861546D42C}"/>
              </a:ext>
            </a:extLst>
          </p:cNvPr>
          <p:cNvSpPr/>
          <p:nvPr/>
        </p:nvSpPr>
        <p:spPr>
          <a:xfrm>
            <a:off x="7542651" y="5512034"/>
            <a:ext cx="934050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Jacques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1213-76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476E4D5-4C29-4E7C-B70A-958D3EABDD7F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flipH="1">
            <a:off x="8009675" y="6041353"/>
            <a:ext cx="1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A8A2CF4-4EB6-4E34-98DE-4048388AAA55}"/>
              </a:ext>
            </a:extLst>
          </p:cNvPr>
          <p:cNvSpPr/>
          <p:nvPr/>
        </p:nvSpPr>
        <p:spPr>
          <a:xfrm>
            <a:off x="8547475" y="4830929"/>
            <a:ext cx="1207333" cy="528593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CB32EB-A3A6-4BA5-B54A-15F89758B718}"/>
              </a:ext>
            </a:extLst>
          </p:cNvPr>
          <p:cNvSpPr/>
          <p:nvPr/>
        </p:nvSpPr>
        <p:spPr>
          <a:xfrm>
            <a:off x="8558787" y="5511156"/>
            <a:ext cx="1207333" cy="529319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V 1209-1245</a:t>
            </a:r>
          </a:p>
        </p:txBody>
      </p:sp>
      <p:cxnSp>
        <p:nvCxnSpPr>
          <p:cNvPr id="11" name="Connecteur en angle 71">
            <a:extLst>
              <a:ext uri="{FF2B5EF4-FFF2-40B4-BE49-F238E27FC236}">
                <a16:creationId xmlns:a16="http://schemas.microsoft.com/office/drawing/2014/main" id="{EB11D26D-8EA5-431D-ADF1-FBFDF30CAE5C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rot="16200000" flipH="1">
            <a:off x="8628336" y="4308122"/>
            <a:ext cx="193131" cy="8524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F599D6D-7596-4B99-A9F1-6C4533ABFAE5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9151142" y="5359522"/>
            <a:ext cx="11312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B46548F-23A2-45BC-AE6E-ACC310894422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8009676" y="5361278"/>
            <a:ext cx="0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684994-9361-4D43-9589-F91B46F216EF}"/>
              </a:ext>
            </a:extLst>
          </p:cNvPr>
          <p:cNvSpPr/>
          <p:nvPr/>
        </p:nvSpPr>
        <p:spPr>
          <a:xfrm>
            <a:off x="7542650" y="6192109"/>
            <a:ext cx="934050" cy="563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1276-85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0F2769-CE5D-440B-99DE-09F3DCE5F6AF}"/>
              </a:ext>
            </a:extLst>
          </p:cNvPr>
          <p:cNvSpPr/>
          <p:nvPr/>
        </p:nvSpPr>
        <p:spPr>
          <a:xfrm>
            <a:off x="8560482" y="6192109"/>
            <a:ext cx="1183014" cy="556453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1245-67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F2C85A6-C3F7-491D-9709-58CA1151CFCD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9151989" y="6040475"/>
            <a:ext cx="10465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3FDA873-C40B-4669-AFEB-1E5973168DDC}"/>
              </a:ext>
            </a:extLst>
          </p:cNvPr>
          <p:cNvSpPr/>
          <p:nvPr/>
        </p:nvSpPr>
        <p:spPr>
          <a:xfrm>
            <a:off x="9874554" y="6190960"/>
            <a:ext cx="1183014" cy="5564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1245-85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16226B-3644-4A91-A43A-69A2CC1D1BDB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9743496" y="6469187"/>
            <a:ext cx="131058" cy="1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9EC8808-D824-4B4C-A917-34E129F44CA0}"/>
              </a:ext>
            </a:extLst>
          </p:cNvPr>
          <p:cNvSpPr/>
          <p:nvPr/>
        </p:nvSpPr>
        <p:spPr>
          <a:xfrm>
            <a:off x="9871217" y="5511155"/>
            <a:ext cx="1183013" cy="529319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5A2D4A3-DCB3-4E94-A2AC-56DD40138019}"/>
              </a:ext>
            </a:extLst>
          </p:cNvPr>
          <p:cNvCxnSpPr>
            <a:cxnSpLocks/>
            <a:stCxn id="19" idx="2"/>
            <a:endCxn id="17" idx="0"/>
          </p:cNvCxnSpPr>
          <p:nvPr/>
        </p:nvCxnSpPr>
        <p:spPr>
          <a:xfrm>
            <a:off x="10462724" y="6040474"/>
            <a:ext cx="3337" cy="1504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EAF7BF-DDD3-4738-A6B3-DC8745F91D5E}"/>
              </a:ext>
            </a:extLst>
          </p:cNvPr>
          <p:cNvSpPr/>
          <p:nvPr/>
        </p:nvSpPr>
        <p:spPr>
          <a:xfrm>
            <a:off x="11140545" y="6198712"/>
            <a:ext cx="934050" cy="55645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652A90E2-67E4-4C0F-BD08-AC9CCB5CAAAB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rot="16200000" flipH="1">
            <a:off x="10956028" y="5547170"/>
            <a:ext cx="158238" cy="11448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5C4735-6F0A-4AB3-B940-B63660C06DDE}"/>
              </a:ext>
            </a:extLst>
          </p:cNvPr>
          <p:cNvSpPr/>
          <p:nvPr/>
        </p:nvSpPr>
        <p:spPr>
          <a:xfrm>
            <a:off x="8697602" y="3435516"/>
            <a:ext cx="1045894" cy="562826"/>
          </a:xfrm>
          <a:prstGeom prst="rect">
            <a:avLst/>
          </a:prstGeom>
          <a:solidFill>
            <a:srgbClr val="FFD85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14F0ED-BD46-42AC-B84F-BDE3933FDAC1}"/>
              </a:ext>
            </a:extLst>
          </p:cNvPr>
          <p:cNvSpPr/>
          <p:nvPr/>
        </p:nvSpPr>
        <p:spPr>
          <a:xfrm>
            <a:off x="9871218" y="3442803"/>
            <a:ext cx="1045894" cy="1308096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cxnSp>
        <p:nvCxnSpPr>
          <p:cNvPr id="26" name="Connecteur en angle 71">
            <a:extLst>
              <a:ext uri="{FF2B5EF4-FFF2-40B4-BE49-F238E27FC236}">
                <a16:creationId xmlns:a16="http://schemas.microsoft.com/office/drawing/2014/main" id="{3CBEE930-9A5C-4C76-B78C-A9E42C82662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8057088" y="4590386"/>
            <a:ext cx="194161" cy="2889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0C9CB3A-1FAE-4DA0-928E-B52B4E8631E2}"/>
              </a:ext>
            </a:extLst>
          </p:cNvPr>
          <p:cNvCxnSpPr>
            <a:cxnSpLocks/>
            <a:stCxn id="38" idx="2"/>
            <a:endCxn id="37" idx="0"/>
          </p:cNvCxnSpPr>
          <p:nvPr/>
        </p:nvCxnSpPr>
        <p:spPr>
          <a:xfrm>
            <a:off x="6888444" y="5363675"/>
            <a:ext cx="72" cy="1600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FFB2307-AF16-44C8-9923-7E26BDA342CF}"/>
              </a:ext>
            </a:extLst>
          </p:cNvPr>
          <p:cNvSpPr/>
          <p:nvPr/>
        </p:nvSpPr>
        <p:spPr>
          <a:xfrm>
            <a:off x="6426693" y="6202812"/>
            <a:ext cx="956918" cy="5446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Constance II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0CB789-27A6-4F3B-93D1-430BCA844B87}"/>
              </a:ext>
            </a:extLst>
          </p:cNvPr>
          <p:cNvSpPr/>
          <p:nvPr/>
        </p:nvSpPr>
        <p:spPr>
          <a:xfrm>
            <a:off x="6401258" y="5523734"/>
            <a:ext cx="974516" cy="53274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Manfred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1258-66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F44698-5339-4185-B255-BD5156775BF7}"/>
              </a:ext>
            </a:extLst>
          </p:cNvPr>
          <p:cNvSpPr/>
          <p:nvPr/>
        </p:nvSpPr>
        <p:spPr>
          <a:xfrm>
            <a:off x="6401186" y="4830928"/>
            <a:ext cx="974516" cy="53274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1212-50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126B944-BBBB-4B12-BEE4-FE15AFF016FE}"/>
              </a:ext>
            </a:extLst>
          </p:cNvPr>
          <p:cNvCxnSpPr>
            <a:cxnSpLocks/>
            <a:stCxn id="37" idx="2"/>
            <a:endCxn id="36" idx="0"/>
          </p:cNvCxnSpPr>
          <p:nvPr/>
        </p:nvCxnSpPr>
        <p:spPr>
          <a:xfrm>
            <a:off x="6888516" y="6056481"/>
            <a:ext cx="16636" cy="1463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8437252-F3C1-4FB9-9ED8-D323901C95BE}"/>
              </a:ext>
            </a:extLst>
          </p:cNvPr>
          <p:cNvCxnSpPr>
            <a:cxnSpLocks/>
            <a:stCxn id="14" idx="1"/>
            <a:endCxn id="36" idx="3"/>
          </p:cNvCxnSpPr>
          <p:nvPr/>
        </p:nvCxnSpPr>
        <p:spPr>
          <a:xfrm flipH="1">
            <a:off x="7383611" y="6473637"/>
            <a:ext cx="159039" cy="1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696920A-9423-A0EB-4E39-04CC103F6C0A}"/>
              </a:ext>
            </a:extLst>
          </p:cNvPr>
          <p:cNvSpPr/>
          <p:nvPr/>
        </p:nvSpPr>
        <p:spPr>
          <a:xfrm>
            <a:off x="11054230" y="3435516"/>
            <a:ext cx="1045894" cy="562826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65CC745-209E-6F41-FD28-8D4D6DA7719A}"/>
              </a:ext>
            </a:extLst>
          </p:cNvPr>
          <p:cNvSpPr/>
          <p:nvPr/>
        </p:nvSpPr>
        <p:spPr>
          <a:xfrm>
            <a:off x="6670986" y="2543013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C9CF221-6C59-DEC4-90F9-ADAC327FE69C}"/>
              </a:ext>
            </a:extLst>
          </p:cNvPr>
          <p:cNvSpPr/>
          <p:nvPr/>
        </p:nvSpPr>
        <p:spPr>
          <a:xfrm>
            <a:off x="6396956" y="3502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F0E913-F4CC-8B00-4443-8F95F6EC61EB}"/>
              </a:ext>
            </a:extLst>
          </p:cNvPr>
          <p:cNvSpPr/>
          <p:nvPr/>
        </p:nvSpPr>
        <p:spPr>
          <a:xfrm>
            <a:off x="7363279" y="369348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422DA15-F6D9-212E-ABC0-69A6A2171200}"/>
              </a:ext>
            </a:extLst>
          </p:cNvPr>
          <p:cNvSpPr/>
          <p:nvPr/>
        </p:nvSpPr>
        <p:spPr>
          <a:xfrm>
            <a:off x="7226264" y="285962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8A185B-DB16-2482-0485-F1D3162CC5A4}"/>
              </a:ext>
            </a:extLst>
          </p:cNvPr>
          <p:cNvSpPr/>
          <p:nvPr/>
        </p:nvSpPr>
        <p:spPr>
          <a:xfrm>
            <a:off x="6168087" y="3428798"/>
            <a:ext cx="1306433" cy="9838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HOHENSTAUFEN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Saint-Empire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1138-1250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1194-1266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AF2950-C366-4219-9C8A-F95BB7504056}"/>
              </a:ext>
            </a:extLst>
          </p:cNvPr>
          <p:cNvSpPr/>
          <p:nvPr/>
        </p:nvSpPr>
        <p:spPr>
          <a:xfrm>
            <a:off x="7546607" y="3422739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BDB34EC-4281-86EF-2600-94831E622B15}"/>
              </a:ext>
            </a:extLst>
          </p:cNvPr>
          <p:cNvSpPr/>
          <p:nvPr/>
        </p:nvSpPr>
        <p:spPr>
          <a:xfrm>
            <a:off x="7884634" y="402090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6FFCC1F-5F27-5A93-B518-193111C0434C}"/>
              </a:ext>
            </a:extLst>
          </p:cNvPr>
          <p:cNvSpPr/>
          <p:nvPr/>
        </p:nvSpPr>
        <p:spPr>
          <a:xfrm>
            <a:off x="8578343" y="230035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60366" y="92012"/>
            <a:ext cx="6097191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1266-1276 : Charles d’Anjou-Provence devient roi de Naples-Sicile, royaume revendiqué par Pierre III d’Aragon</a:t>
            </a:r>
          </a:p>
          <a:p>
            <a:endParaRPr lang="fr-FR" sz="1600" dirty="0"/>
          </a:p>
          <a:p>
            <a:r>
              <a:rPr lang="fr-FR" sz="1600" dirty="0"/>
              <a:t>*1260 : Quatre événements ; Qui seront les germes</a:t>
            </a:r>
          </a:p>
          <a:p>
            <a:r>
              <a:rPr lang="fr-FR" sz="1600" dirty="0"/>
              <a:t>Du conflit futur entre Aragonais et Angevins…</a:t>
            </a:r>
          </a:p>
          <a:p>
            <a:endParaRPr lang="fr-FR" sz="1600" dirty="0"/>
          </a:p>
          <a:p>
            <a:r>
              <a:rPr lang="fr-FR" sz="1600" dirty="0"/>
              <a:t>a) 1262 : Pierre (III), fils de Jacques 1</a:t>
            </a:r>
            <a:r>
              <a:rPr lang="fr-FR" sz="1600" baseline="30000" dirty="0"/>
              <a:t>er</a:t>
            </a:r>
            <a:r>
              <a:rPr lang="fr-FR" sz="1600" dirty="0"/>
              <a:t>, épouse</a:t>
            </a:r>
          </a:p>
          <a:p>
            <a:r>
              <a:rPr lang="fr-FR" sz="1600" dirty="0"/>
              <a:t>Constance, fille de Manfred, roi de Sicile</a:t>
            </a:r>
          </a:p>
          <a:p>
            <a:r>
              <a:rPr lang="fr-FR" sz="1600" dirty="0"/>
              <a:t>NB : Et donc petite-fille Frédéric II Hohenstaufen</a:t>
            </a:r>
          </a:p>
          <a:p>
            <a:r>
              <a:rPr lang="fr-FR" sz="1600" dirty="0"/>
              <a:t>Empereur du Saint-Empire et roi de Sicile (1212-50)</a:t>
            </a:r>
          </a:p>
          <a:p>
            <a:endParaRPr lang="fr-FR" sz="1600" dirty="0"/>
          </a:p>
          <a:p>
            <a:r>
              <a:rPr lang="fr-FR" sz="1600" dirty="0"/>
              <a:t>b) 1266 : Le pape Clément IV, pour chasser les derniers Hohenstaufen d’Italie, offre le royaume de Naples-Sicile</a:t>
            </a:r>
          </a:p>
          <a:p>
            <a:r>
              <a:rPr lang="fr-FR" sz="1600" dirty="0"/>
              <a:t>A Charles 1</a:t>
            </a:r>
            <a:r>
              <a:rPr lang="fr-FR" sz="1600" baseline="30000" dirty="0"/>
              <a:t>er</a:t>
            </a:r>
            <a:r>
              <a:rPr lang="fr-FR" sz="1600" dirty="0"/>
              <a:t> d’Anjou-Provence (1246)</a:t>
            </a:r>
          </a:p>
          <a:p>
            <a:endParaRPr lang="fr-FR" sz="1600" dirty="0"/>
          </a:p>
          <a:p>
            <a:r>
              <a:rPr lang="fr-FR" sz="1600" dirty="0"/>
              <a:t>c) 1266 : A la bataille de Bénévent, en Italie du sud…</a:t>
            </a:r>
          </a:p>
          <a:p>
            <a:r>
              <a:rPr lang="fr-FR" sz="1600" dirty="0"/>
              <a:t>Manfred est vaincu et tué par Charles d’Anjou ; Mais…</a:t>
            </a:r>
          </a:p>
          <a:p>
            <a:endParaRPr lang="fr-FR" sz="1600" dirty="0"/>
          </a:p>
          <a:p>
            <a:r>
              <a:rPr lang="fr-FR" sz="1600" dirty="0"/>
              <a:t>d) Constance, fille de Manfred, prétend à sa succession</a:t>
            </a:r>
          </a:p>
          <a:p>
            <a:r>
              <a:rPr lang="fr-FR" sz="1600" dirty="0"/>
              <a:t>Soutenu par son mari Pierre (III) d’Aragon</a:t>
            </a:r>
          </a:p>
          <a:p>
            <a:endParaRPr lang="fr-FR" sz="1600" dirty="0"/>
          </a:p>
          <a:p>
            <a:r>
              <a:rPr lang="fr-FR" sz="1600" dirty="0"/>
              <a:t>*1276 : Mort de Jacques 1</a:t>
            </a:r>
            <a:r>
              <a:rPr lang="fr-FR" sz="1600" baseline="30000" dirty="0"/>
              <a:t>er</a:t>
            </a:r>
            <a:r>
              <a:rPr lang="fr-FR" sz="1600" dirty="0"/>
              <a:t> d’Aragon ; Son fils Pierre III lui succède</a:t>
            </a:r>
          </a:p>
          <a:p>
            <a:r>
              <a:rPr lang="fr-FR" sz="1600" dirty="0"/>
              <a:t>NB : Son autre fils Jacques II, roi de Majorque : Iles Baléares Roussillon, Montpellier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*Pour Pierre III, récupérer l’héritage des Hohenstaufen…</a:t>
            </a:r>
          </a:p>
        </p:txBody>
      </p:sp>
    </p:spTree>
    <p:extLst>
      <p:ext uri="{BB962C8B-B14F-4D97-AF65-F5344CB8AC3E}">
        <p14:creationId xmlns:p14="http://schemas.microsoft.com/office/powerpoint/2010/main" val="1116236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74608" y="93162"/>
            <a:ext cx="5889312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1282 : Pierre III d’Aragon conquiert la Sicile de Charles d’Anjou</a:t>
            </a:r>
          </a:p>
          <a:p>
            <a:endParaRPr lang="fr-FR" dirty="0"/>
          </a:p>
          <a:p>
            <a:r>
              <a:rPr lang="fr-FR" sz="1700" dirty="0"/>
              <a:t>*Mars 1282 : Les </a:t>
            </a:r>
            <a:r>
              <a:rPr lang="fr-FR" sz="1700" i="1" dirty="0"/>
              <a:t>Vêpres siciliennes</a:t>
            </a:r>
            <a:r>
              <a:rPr lang="fr-FR" sz="1700" dirty="0"/>
              <a:t>…</a:t>
            </a:r>
          </a:p>
          <a:p>
            <a:r>
              <a:rPr lang="fr-FR" sz="1700" dirty="0"/>
              <a:t>Les Siciliens se révoltent contre les Angevins français</a:t>
            </a:r>
          </a:p>
          <a:p>
            <a:r>
              <a:rPr lang="fr-FR" sz="1700" dirty="0"/>
              <a:t>Ils font appel à Pierre III d’Aragon ; Et…</a:t>
            </a:r>
          </a:p>
          <a:p>
            <a:endParaRPr lang="fr-FR" sz="1700" dirty="0"/>
          </a:p>
          <a:p>
            <a:r>
              <a:rPr lang="fr-FR" sz="1700" dirty="0"/>
              <a:t>*Août 1282 : L</a:t>
            </a:r>
            <a:r>
              <a:rPr lang="fr-FR" sz="1600" dirty="0"/>
              <a:t>es armées du roi d'Aragon s’emparent de la Sicile</a:t>
            </a:r>
          </a:p>
          <a:p>
            <a:r>
              <a:rPr lang="fr-FR" sz="1700" dirty="0"/>
              <a:t>En revanche, Charles d’Anjou parvient à conserver Naples</a:t>
            </a:r>
          </a:p>
          <a:p>
            <a:endParaRPr lang="fr-FR" sz="1700" dirty="0"/>
          </a:p>
          <a:p>
            <a:r>
              <a:rPr lang="fr-FR" sz="1700" dirty="0"/>
              <a:t>*Petit aparté sur l’Aragon…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9DD48D7-6F09-07EA-07F8-3FF4FF23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6096000" y="93162"/>
            <a:ext cx="6021392" cy="5962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442BD81-C4B3-2DDE-A1AC-D3AD2358D3EB}"/>
              </a:ext>
            </a:extLst>
          </p:cNvPr>
          <p:cNvSpPr/>
          <p:nvPr/>
        </p:nvSpPr>
        <p:spPr>
          <a:xfrm>
            <a:off x="1451200" y="4060151"/>
            <a:ext cx="1507962" cy="57784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1162-96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  <a:r>
              <a:rPr lang="fr-FR" sz="1200" dirty="0">
                <a:solidFill>
                  <a:schemeClr val="tx1"/>
                </a:solidFill>
              </a:rPr>
              <a:t> 1166-96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A15D50-3274-B322-0EDC-51C40C36C1A5}"/>
              </a:ext>
            </a:extLst>
          </p:cNvPr>
          <p:cNvSpPr/>
          <p:nvPr/>
        </p:nvSpPr>
        <p:spPr>
          <a:xfrm>
            <a:off x="1449172" y="4832161"/>
            <a:ext cx="934049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1196-1213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4A2373-3981-F535-16EB-EF871D711B20}"/>
              </a:ext>
            </a:extLst>
          </p:cNvPr>
          <p:cNvSpPr/>
          <p:nvPr/>
        </p:nvSpPr>
        <p:spPr>
          <a:xfrm>
            <a:off x="1449172" y="5512236"/>
            <a:ext cx="934050" cy="5293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Jacques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1213-76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D724B85-AB05-B9A7-E8C8-BB8BC6BAF6C2}"/>
              </a:ext>
            </a:extLst>
          </p:cNvPr>
          <p:cNvCxnSpPr>
            <a:cxnSpLocks/>
            <a:stCxn id="36" idx="2"/>
            <a:endCxn id="43" idx="0"/>
          </p:cNvCxnSpPr>
          <p:nvPr/>
        </p:nvCxnSpPr>
        <p:spPr>
          <a:xfrm flipH="1">
            <a:off x="1916196" y="6041555"/>
            <a:ext cx="1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FCD18A7-1D17-EC87-9478-5FD1B8A513CC}"/>
              </a:ext>
            </a:extLst>
          </p:cNvPr>
          <p:cNvSpPr/>
          <p:nvPr/>
        </p:nvSpPr>
        <p:spPr>
          <a:xfrm>
            <a:off x="2453996" y="4831131"/>
            <a:ext cx="1207333" cy="528593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ED8F9A-98FF-2801-45D3-76C26D7EDC4A}"/>
              </a:ext>
            </a:extLst>
          </p:cNvPr>
          <p:cNvSpPr/>
          <p:nvPr/>
        </p:nvSpPr>
        <p:spPr>
          <a:xfrm>
            <a:off x="2465308" y="5511358"/>
            <a:ext cx="1207333" cy="529319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V 1209-1245</a:t>
            </a:r>
          </a:p>
        </p:txBody>
      </p:sp>
      <p:cxnSp>
        <p:nvCxnSpPr>
          <p:cNvPr id="40" name="Connecteur en angle 71">
            <a:extLst>
              <a:ext uri="{FF2B5EF4-FFF2-40B4-BE49-F238E27FC236}">
                <a16:creationId xmlns:a16="http://schemas.microsoft.com/office/drawing/2014/main" id="{F58C40E6-53D8-FDD2-4543-1FE548040775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 rot="16200000" flipH="1">
            <a:off x="2534857" y="4308324"/>
            <a:ext cx="193131" cy="8524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944A7AA-86D6-A965-F9AB-EFB6D392D6B5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3057663" y="5359724"/>
            <a:ext cx="11312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61DCF03-36A1-3CC2-E926-AAA5CF8A8643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1916197" y="5361480"/>
            <a:ext cx="0" cy="1507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8A62883-A736-47E1-1419-3FA775AD29FD}"/>
              </a:ext>
            </a:extLst>
          </p:cNvPr>
          <p:cNvSpPr/>
          <p:nvPr/>
        </p:nvSpPr>
        <p:spPr>
          <a:xfrm>
            <a:off x="1449171" y="6192311"/>
            <a:ext cx="934050" cy="563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1276-85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4AA537-1876-C24A-FEE6-9D37A6D8A880}"/>
              </a:ext>
            </a:extLst>
          </p:cNvPr>
          <p:cNvSpPr/>
          <p:nvPr/>
        </p:nvSpPr>
        <p:spPr>
          <a:xfrm>
            <a:off x="2467003" y="6192311"/>
            <a:ext cx="1183014" cy="556453"/>
          </a:xfrm>
          <a:prstGeom prst="rect">
            <a:avLst/>
          </a:prstGeom>
          <a:solidFill>
            <a:srgbClr val="FFD85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1245-67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1473470-CAC9-77AF-50B1-83A8B29D50BB}"/>
              </a:ext>
            </a:extLst>
          </p:cNvPr>
          <p:cNvCxnSpPr>
            <a:cxnSpLocks/>
            <a:stCxn id="39" idx="2"/>
            <a:endCxn id="44" idx="0"/>
          </p:cNvCxnSpPr>
          <p:nvPr/>
        </p:nvCxnSpPr>
        <p:spPr>
          <a:xfrm flipH="1">
            <a:off x="3058510" y="6040677"/>
            <a:ext cx="10465" cy="151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06E4731-93F0-E93E-0308-690D09C3F725}"/>
              </a:ext>
            </a:extLst>
          </p:cNvPr>
          <p:cNvSpPr/>
          <p:nvPr/>
        </p:nvSpPr>
        <p:spPr>
          <a:xfrm>
            <a:off x="3781075" y="6191162"/>
            <a:ext cx="1183014" cy="5564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1245-85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193D680-7C84-8BDA-0035-8D64902E15E3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 flipV="1">
            <a:off x="3650017" y="6469389"/>
            <a:ext cx="131058" cy="1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CB50518-90DC-9775-A39F-F97E26E99B67}"/>
              </a:ext>
            </a:extLst>
          </p:cNvPr>
          <p:cNvSpPr/>
          <p:nvPr/>
        </p:nvSpPr>
        <p:spPr>
          <a:xfrm>
            <a:off x="3777738" y="5511357"/>
            <a:ext cx="1183013" cy="529319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B06CE6B-D7A2-2BBD-38D9-12C55834349B}"/>
              </a:ext>
            </a:extLst>
          </p:cNvPr>
          <p:cNvCxnSpPr>
            <a:cxnSpLocks/>
            <a:stCxn id="48" idx="2"/>
            <a:endCxn id="46" idx="0"/>
          </p:cNvCxnSpPr>
          <p:nvPr/>
        </p:nvCxnSpPr>
        <p:spPr>
          <a:xfrm>
            <a:off x="4369245" y="6040676"/>
            <a:ext cx="3337" cy="1504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656C9C7-8FEC-C858-FADB-8E686047A545}"/>
              </a:ext>
            </a:extLst>
          </p:cNvPr>
          <p:cNvSpPr/>
          <p:nvPr/>
        </p:nvSpPr>
        <p:spPr>
          <a:xfrm>
            <a:off x="5047066" y="6198914"/>
            <a:ext cx="934050" cy="55645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51" name="Connecteur en angle 71">
            <a:extLst>
              <a:ext uri="{FF2B5EF4-FFF2-40B4-BE49-F238E27FC236}">
                <a16:creationId xmlns:a16="http://schemas.microsoft.com/office/drawing/2014/main" id="{BB0E8ABB-4071-2B18-1548-DD6DE5B3009D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rot="16200000" flipH="1">
            <a:off x="4862549" y="5547372"/>
            <a:ext cx="158238" cy="11448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5565986B-80E7-2ADC-1B82-3970425D432C}"/>
              </a:ext>
            </a:extLst>
          </p:cNvPr>
          <p:cNvSpPr/>
          <p:nvPr/>
        </p:nvSpPr>
        <p:spPr>
          <a:xfrm>
            <a:off x="1453128" y="3422941"/>
            <a:ext cx="1045894" cy="562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B78CEAF-5AAA-EAC6-0D45-7E426F965DFC}"/>
              </a:ext>
            </a:extLst>
          </p:cNvPr>
          <p:cNvSpPr/>
          <p:nvPr/>
        </p:nvSpPr>
        <p:spPr>
          <a:xfrm>
            <a:off x="2604123" y="3435718"/>
            <a:ext cx="1045894" cy="562826"/>
          </a:xfrm>
          <a:prstGeom prst="rect">
            <a:avLst/>
          </a:prstGeom>
          <a:solidFill>
            <a:srgbClr val="FFD85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615709-1C8B-2C15-F2D6-71FE44A9DAAA}"/>
              </a:ext>
            </a:extLst>
          </p:cNvPr>
          <p:cNvSpPr/>
          <p:nvPr/>
        </p:nvSpPr>
        <p:spPr>
          <a:xfrm>
            <a:off x="3777739" y="3443005"/>
            <a:ext cx="1045894" cy="1308096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cxnSp>
        <p:nvCxnSpPr>
          <p:cNvPr id="55" name="Connecteur en angle 71">
            <a:extLst>
              <a:ext uri="{FF2B5EF4-FFF2-40B4-BE49-F238E27FC236}">
                <a16:creationId xmlns:a16="http://schemas.microsoft.com/office/drawing/2014/main" id="{E475BC51-1EB6-FDFC-A40E-4388F763C8FB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>
          <a:xfrm rot="5400000">
            <a:off x="1963609" y="4590588"/>
            <a:ext cx="194161" cy="2889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3AC95F2-C331-FF36-F737-411A1331CCAD}"/>
              </a:ext>
            </a:extLst>
          </p:cNvPr>
          <p:cNvCxnSpPr>
            <a:cxnSpLocks/>
            <a:stCxn id="59" idx="2"/>
            <a:endCxn id="58" idx="0"/>
          </p:cNvCxnSpPr>
          <p:nvPr/>
        </p:nvCxnSpPr>
        <p:spPr>
          <a:xfrm>
            <a:off x="794965" y="5363877"/>
            <a:ext cx="72" cy="1600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A126ACC-01C4-36A6-DCD5-D8A059E62DB3}"/>
              </a:ext>
            </a:extLst>
          </p:cNvPr>
          <p:cNvSpPr/>
          <p:nvPr/>
        </p:nvSpPr>
        <p:spPr>
          <a:xfrm>
            <a:off x="333214" y="6203014"/>
            <a:ext cx="956918" cy="5446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Constance II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BB5B8E-B31B-4767-DADC-AC6CA75F65F2}"/>
              </a:ext>
            </a:extLst>
          </p:cNvPr>
          <p:cNvSpPr/>
          <p:nvPr/>
        </p:nvSpPr>
        <p:spPr>
          <a:xfrm>
            <a:off x="307779" y="5523936"/>
            <a:ext cx="974516" cy="53274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Manfred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1258-66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602AD82-3710-7ADE-56A7-55F4554FEBB4}"/>
              </a:ext>
            </a:extLst>
          </p:cNvPr>
          <p:cNvSpPr/>
          <p:nvPr/>
        </p:nvSpPr>
        <p:spPr>
          <a:xfrm>
            <a:off x="307707" y="4831130"/>
            <a:ext cx="974516" cy="53274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1212-50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922E17D8-C237-059E-D272-00E3D2FC9FD2}"/>
              </a:ext>
            </a:extLst>
          </p:cNvPr>
          <p:cNvCxnSpPr>
            <a:cxnSpLocks/>
            <a:stCxn id="58" idx="2"/>
            <a:endCxn id="57" idx="0"/>
          </p:cNvCxnSpPr>
          <p:nvPr/>
        </p:nvCxnSpPr>
        <p:spPr>
          <a:xfrm>
            <a:off x="795037" y="6056683"/>
            <a:ext cx="16636" cy="1463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4A27A16-6AF9-1E3D-409E-BB0D3F9AD07B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1290132" y="6473839"/>
            <a:ext cx="159039" cy="1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1088C3D2-1830-6B44-EC4E-0B11B7CDC678}"/>
              </a:ext>
            </a:extLst>
          </p:cNvPr>
          <p:cNvSpPr/>
          <p:nvPr/>
        </p:nvSpPr>
        <p:spPr>
          <a:xfrm>
            <a:off x="74608" y="3429000"/>
            <a:ext cx="1306433" cy="9838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HOHENSTAUFEN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Saint-Empire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1138-1250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1194-1266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3171C4C-15A8-950B-F696-C475FE4FE556}"/>
              </a:ext>
            </a:extLst>
          </p:cNvPr>
          <p:cNvSpPr/>
          <p:nvPr/>
        </p:nvSpPr>
        <p:spPr>
          <a:xfrm>
            <a:off x="4960751" y="3435718"/>
            <a:ext cx="1045894" cy="562826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35E4FF07-53BD-71CB-E359-71D7793F3334}"/>
              </a:ext>
            </a:extLst>
          </p:cNvPr>
          <p:cNvSpPr/>
          <p:nvPr/>
        </p:nvSpPr>
        <p:spPr>
          <a:xfrm>
            <a:off x="10203943" y="495322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3B6F5E1-F048-49A3-EDFB-2C22D10996F8}"/>
              </a:ext>
            </a:extLst>
          </p:cNvPr>
          <p:cNvSpPr/>
          <p:nvPr/>
        </p:nvSpPr>
        <p:spPr>
          <a:xfrm>
            <a:off x="10738750" y="3693482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AA43C86-EADC-4093-D96B-ADFB1AE5DAEF}"/>
              </a:ext>
            </a:extLst>
          </p:cNvPr>
          <p:cNvSpPr/>
          <p:nvPr/>
        </p:nvSpPr>
        <p:spPr>
          <a:xfrm>
            <a:off x="8578343" y="230035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F024AFBE-7A07-0A17-1080-8A81D8F4A7E4}"/>
              </a:ext>
            </a:extLst>
          </p:cNvPr>
          <p:cNvSpPr/>
          <p:nvPr/>
        </p:nvSpPr>
        <p:spPr>
          <a:xfrm>
            <a:off x="7884634" y="402090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2B379FB-1465-AA4B-4B9A-1015D2509532}"/>
              </a:ext>
            </a:extLst>
          </p:cNvPr>
          <p:cNvSpPr/>
          <p:nvPr/>
        </p:nvSpPr>
        <p:spPr>
          <a:xfrm>
            <a:off x="6670986" y="2543013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BFA88E4-B904-821B-5633-AB4C575A44EB}"/>
              </a:ext>
            </a:extLst>
          </p:cNvPr>
          <p:cNvSpPr/>
          <p:nvPr/>
        </p:nvSpPr>
        <p:spPr>
          <a:xfrm>
            <a:off x="6396956" y="3502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E3296A3-CA43-483A-9390-492A7F49B7FE}"/>
              </a:ext>
            </a:extLst>
          </p:cNvPr>
          <p:cNvSpPr/>
          <p:nvPr/>
        </p:nvSpPr>
        <p:spPr>
          <a:xfrm>
            <a:off x="7363279" y="369348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E92D7E3-0BAE-3734-3F0C-3287FE98BDD4}"/>
              </a:ext>
            </a:extLst>
          </p:cNvPr>
          <p:cNvSpPr/>
          <p:nvPr/>
        </p:nvSpPr>
        <p:spPr>
          <a:xfrm>
            <a:off x="7226264" y="285962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54979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A1AA2-6C63-57F1-B437-64D3F2EE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39F5C06-C168-DAB9-0E48-DA09A70E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6096000" y="93162"/>
            <a:ext cx="6021392" cy="5962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3177931-5748-5FDC-2DE6-19D739B9F4E2}"/>
              </a:ext>
            </a:extLst>
          </p:cNvPr>
          <p:cNvSpPr/>
          <p:nvPr/>
        </p:nvSpPr>
        <p:spPr>
          <a:xfrm>
            <a:off x="74607" y="93162"/>
            <a:ext cx="5981705" cy="64017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*Depuis sa naissance en 1035, le petit royaume d’Aragon</a:t>
            </a:r>
          </a:p>
          <a:p>
            <a:r>
              <a:rPr lang="fr-FR" sz="1600" dirty="0"/>
              <a:t>S’est étendu </a:t>
            </a:r>
            <a:r>
              <a:rPr lang="fr-FR" sz="1600" u="sng" dirty="0"/>
              <a:t>par des conquêtes mais aussi par des agrégations</a:t>
            </a:r>
            <a:endParaRPr lang="fr-FR" sz="1600" dirty="0"/>
          </a:p>
          <a:p>
            <a:endParaRPr lang="fr-FR" sz="1000" i="1" dirty="0"/>
          </a:p>
          <a:p>
            <a:r>
              <a:rPr lang="fr-FR" sz="1600" dirty="0"/>
              <a:t>a) 897(-1162) : Comté de Barcelone(-principauté de Catalogne)</a:t>
            </a:r>
          </a:p>
          <a:p>
            <a:r>
              <a:rPr lang="fr-FR" sz="1600" dirty="0"/>
              <a:t>b) 1035 : Royaume d’Aragon</a:t>
            </a:r>
          </a:p>
          <a:p>
            <a:r>
              <a:rPr lang="fr-FR" sz="1600" dirty="0"/>
              <a:t>c) 1137 : Les Barcelone acquiert l’Aragon</a:t>
            </a:r>
          </a:p>
          <a:p>
            <a:r>
              <a:rPr lang="fr-FR" sz="1600" dirty="0"/>
              <a:t>d) 1235-38 : Les royaumes de la Reconquista : Majorque et Valence</a:t>
            </a:r>
          </a:p>
          <a:p>
            <a:r>
              <a:rPr lang="fr-FR" sz="1600" dirty="0"/>
              <a:t>e) 1282 : La Sicile prise aux Angevins</a:t>
            </a:r>
          </a:p>
          <a:p>
            <a:r>
              <a:rPr lang="fr-FR" sz="1600" dirty="0"/>
              <a:t>NB : Plus tard, Sardaigne (1297) et Naples (1442)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r>
              <a:rPr lang="fr-FR" sz="1600" dirty="0"/>
              <a:t>Conséquence…</a:t>
            </a:r>
          </a:p>
          <a:p>
            <a:endParaRPr lang="fr-FR" sz="1600" dirty="0"/>
          </a:p>
          <a:p>
            <a:r>
              <a:rPr lang="fr-FR" sz="1600" dirty="0"/>
              <a:t>*A la fin du XIIIe siècle, </a:t>
            </a:r>
            <a:r>
              <a:rPr lang="fr-FR" sz="1600" u="sng" dirty="0"/>
              <a:t>et contrairement à la Castille plus centralisée</a:t>
            </a:r>
          </a:p>
          <a:p>
            <a:r>
              <a:rPr lang="fr-FR" sz="1600" dirty="0"/>
              <a:t>La </a:t>
            </a:r>
            <a:r>
              <a:rPr lang="fr-FR" sz="1600" i="1" dirty="0"/>
              <a:t>Couronne d’Aragon</a:t>
            </a:r>
            <a:r>
              <a:rPr lang="fr-FR" sz="1600" dirty="0"/>
              <a:t> est une puissante confédération de royaumes </a:t>
            </a:r>
          </a:p>
          <a:p>
            <a:r>
              <a:rPr lang="fr-FR" sz="1600" dirty="0"/>
              <a:t>Plusieurs royaumes liés par le </a:t>
            </a:r>
            <a:r>
              <a:rPr lang="fr-FR" sz="1600" i="1" dirty="0" err="1"/>
              <a:t>Pactisme</a:t>
            </a:r>
            <a:r>
              <a:rPr lang="fr-FR" sz="1600" i="1" dirty="0"/>
              <a:t>…</a:t>
            </a:r>
            <a:endParaRPr lang="fr-FR" sz="1600" dirty="0"/>
          </a:p>
          <a:p>
            <a:r>
              <a:rPr lang="fr-FR" sz="1600" dirty="0"/>
              <a:t>- Pour chacun, un pacte d’autonomie est conclu avec le roi</a:t>
            </a:r>
          </a:p>
          <a:p>
            <a:r>
              <a:rPr lang="fr-FR" sz="1600" dirty="0"/>
              <a:t>- Chaque royaume garde ses droits et ses </a:t>
            </a:r>
            <a:r>
              <a:rPr lang="fr-FR" sz="1600" i="1" dirty="0" err="1"/>
              <a:t>Corts</a:t>
            </a:r>
            <a:endParaRPr lang="fr-FR" sz="1600" dirty="0"/>
          </a:p>
          <a:p>
            <a:r>
              <a:rPr lang="fr-FR" sz="1600" dirty="0"/>
              <a:t>Assemblées à compétences législatives et fiscales</a:t>
            </a:r>
          </a:p>
          <a:p>
            <a:endParaRPr lang="fr-FR" sz="1600" dirty="0"/>
          </a:p>
          <a:p>
            <a:r>
              <a:rPr lang="fr-FR" sz="1600" dirty="0"/>
              <a:t>NB : </a:t>
            </a:r>
            <a:r>
              <a:rPr lang="fr-FR" sz="1600" i="1" dirty="0" err="1"/>
              <a:t>Corts</a:t>
            </a:r>
            <a:r>
              <a:rPr lang="fr-FR" sz="1600" dirty="0"/>
              <a:t> aragonais plus pérennes que les </a:t>
            </a:r>
            <a:r>
              <a:rPr lang="fr-FR" sz="1600" i="1" dirty="0"/>
              <a:t>cortès</a:t>
            </a:r>
            <a:r>
              <a:rPr lang="fr-FR" sz="1600" dirty="0"/>
              <a:t> castillanes (1188)</a:t>
            </a:r>
          </a:p>
          <a:p>
            <a:endParaRPr lang="fr-FR" sz="1600" dirty="0"/>
          </a:p>
          <a:p>
            <a:r>
              <a:rPr lang="fr-FR" sz="1600" dirty="0"/>
              <a:t>NB : Politique expansionniste de la couronne d’Aragon</a:t>
            </a:r>
          </a:p>
          <a:p>
            <a:r>
              <a:rPr lang="fr-FR" sz="1600" dirty="0"/>
              <a:t>Soutenue par les Catalans de Barcelone</a:t>
            </a:r>
          </a:p>
          <a:p>
            <a:r>
              <a:rPr lang="fr-FR" sz="1600" dirty="0"/>
              <a:t>Et non pas par les royaumes d’Aragon et de Valence</a:t>
            </a:r>
          </a:p>
          <a:p>
            <a:r>
              <a:rPr lang="fr-FR" sz="1600" dirty="0"/>
              <a:t>XIVe siècle : Barcelone à son apogée commercial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Retour au récit…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D543305-6918-32DB-8453-B709E17E25C4}"/>
              </a:ext>
            </a:extLst>
          </p:cNvPr>
          <p:cNvSpPr/>
          <p:nvPr/>
        </p:nvSpPr>
        <p:spPr>
          <a:xfrm>
            <a:off x="6670986" y="2543013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4B72599-AA4C-6F30-EE5B-35CF39CC3524}"/>
              </a:ext>
            </a:extLst>
          </p:cNvPr>
          <p:cNvSpPr/>
          <p:nvPr/>
        </p:nvSpPr>
        <p:spPr>
          <a:xfrm>
            <a:off x="10203943" y="495322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25F1B4D-0CBB-2AFA-EA3D-3A3671F7C387}"/>
              </a:ext>
            </a:extLst>
          </p:cNvPr>
          <p:cNvSpPr/>
          <p:nvPr/>
        </p:nvSpPr>
        <p:spPr>
          <a:xfrm>
            <a:off x="9157753" y="391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8CA2F5F-D961-D5BE-F023-366CB8543137}"/>
              </a:ext>
            </a:extLst>
          </p:cNvPr>
          <p:cNvSpPr/>
          <p:nvPr/>
        </p:nvSpPr>
        <p:spPr>
          <a:xfrm>
            <a:off x="6396956" y="3502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56EEFCB-B1AF-9E57-91C4-5551A61C73AD}"/>
              </a:ext>
            </a:extLst>
          </p:cNvPr>
          <p:cNvSpPr/>
          <p:nvPr/>
        </p:nvSpPr>
        <p:spPr>
          <a:xfrm>
            <a:off x="7363279" y="369348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5391272-1F25-5C36-66B6-1E1EC2414B55}"/>
              </a:ext>
            </a:extLst>
          </p:cNvPr>
          <p:cNvSpPr/>
          <p:nvPr/>
        </p:nvSpPr>
        <p:spPr>
          <a:xfrm>
            <a:off x="10738750" y="3693482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FF9B04B-A945-1848-E724-BF16FE11ADA1}"/>
              </a:ext>
            </a:extLst>
          </p:cNvPr>
          <p:cNvSpPr/>
          <p:nvPr/>
        </p:nvSpPr>
        <p:spPr>
          <a:xfrm>
            <a:off x="8578343" y="230035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231A686-CBF1-D7B7-1123-67D90B25729D}"/>
              </a:ext>
            </a:extLst>
          </p:cNvPr>
          <p:cNvSpPr/>
          <p:nvPr/>
        </p:nvSpPr>
        <p:spPr>
          <a:xfrm>
            <a:off x="7884634" y="402090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FFBD74C-EA33-78B8-84DE-05F921C44F7B}"/>
              </a:ext>
            </a:extLst>
          </p:cNvPr>
          <p:cNvSpPr/>
          <p:nvPr/>
        </p:nvSpPr>
        <p:spPr>
          <a:xfrm>
            <a:off x="7226264" y="285962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1450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D87FA2C-0FAF-2B08-824B-FECF80A15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7C71A00C-5BE7-7AAB-3BC6-B7F47AC8AB47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3EB3D28-FDBE-809A-8E04-89FB5C20D0F4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3966E42-8FB6-136C-04A5-46CF86343A2B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B310E8F-E6DC-6197-D2E5-077E4C27E634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C567431-525D-DC6C-FE83-C0040B283F9F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5C58D9D-D4CF-450C-CAF8-BF7040BC9F76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299AAC0-D58D-1517-AB7A-0636368DF470}"/>
              </a:ext>
            </a:extLst>
          </p:cNvPr>
          <p:cNvSpPr/>
          <p:nvPr/>
        </p:nvSpPr>
        <p:spPr>
          <a:xfrm>
            <a:off x="7345189" y="231429"/>
            <a:ext cx="274030" cy="242657"/>
          </a:xfrm>
          <a:prstGeom prst="ellipse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30399EE-715B-1CB2-7269-F8D6B6C54E4D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FC0D3C-3981-EEF3-3301-4EEC4510EABA}"/>
              </a:ext>
            </a:extLst>
          </p:cNvPr>
          <p:cNvSpPr/>
          <p:nvPr/>
        </p:nvSpPr>
        <p:spPr>
          <a:xfrm>
            <a:off x="8669435" y="84417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DFDF439-6D76-32DC-9F0A-85B6A2BC22AD}"/>
              </a:ext>
            </a:extLst>
          </p:cNvPr>
          <p:cNvCxnSpPr>
            <a:cxnSpLocks/>
            <a:stCxn id="71" idx="2"/>
            <a:endCxn id="73" idx="0"/>
          </p:cNvCxnSpPr>
          <p:nvPr/>
        </p:nvCxnSpPr>
        <p:spPr>
          <a:xfrm>
            <a:off x="9197946" y="647473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EA5E88B5-F9C4-75B9-0077-6BD891766578}"/>
              </a:ext>
            </a:extLst>
          </p:cNvPr>
          <p:cNvSpPr/>
          <p:nvPr/>
        </p:nvSpPr>
        <p:spPr>
          <a:xfrm>
            <a:off x="8423719" y="751112"/>
            <a:ext cx="1548454" cy="5361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14BC716B-9975-9625-064A-092FFA9E0FD3}"/>
              </a:ext>
            </a:extLst>
          </p:cNvPr>
          <p:cNvCxnSpPr>
            <a:cxnSpLocks/>
            <a:stCxn id="71" idx="2"/>
            <a:endCxn id="94" idx="0"/>
          </p:cNvCxnSpPr>
          <p:nvPr/>
        </p:nvCxnSpPr>
        <p:spPr>
          <a:xfrm rot="5400000">
            <a:off x="8489460" y="53797"/>
            <a:ext cx="114810" cy="13021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CC9C071-ADDC-EC0E-CCB4-5F31B5515974}"/>
              </a:ext>
            </a:extLst>
          </p:cNvPr>
          <p:cNvSpPr/>
          <p:nvPr/>
        </p:nvSpPr>
        <p:spPr>
          <a:xfrm>
            <a:off x="11066085" y="84417"/>
            <a:ext cx="1057022" cy="5435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Anjou-Naples-Provence-Sicile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1266-82-85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D0D3BAC-0F8C-04AA-AF79-9FA0DE0DE5BC}"/>
              </a:ext>
            </a:extLst>
          </p:cNvPr>
          <p:cNvSpPr/>
          <p:nvPr/>
        </p:nvSpPr>
        <p:spPr>
          <a:xfrm>
            <a:off x="11159984" y="742665"/>
            <a:ext cx="869223" cy="5671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1285-1309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E7D83672-1681-A794-68B2-F8CE1C34E8A0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11594596" y="627933"/>
            <a:ext cx="0" cy="1147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2A4C52F-F468-2E90-1AAE-73FA5F885F35}"/>
              </a:ext>
            </a:extLst>
          </p:cNvPr>
          <p:cNvSpPr/>
          <p:nvPr/>
        </p:nvSpPr>
        <p:spPr>
          <a:xfrm>
            <a:off x="11190780" y="1424572"/>
            <a:ext cx="885009" cy="948889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D1AFE42-4E6B-103C-6818-4481F14C030E}"/>
              </a:ext>
            </a:extLst>
          </p:cNvPr>
          <p:cNvSpPr/>
          <p:nvPr/>
        </p:nvSpPr>
        <p:spPr>
          <a:xfrm>
            <a:off x="10060987" y="742665"/>
            <a:ext cx="970916" cy="54463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2A9C53-27C7-B8A1-6AFD-F7524F43AFF8}"/>
              </a:ext>
            </a:extLst>
          </p:cNvPr>
          <p:cNvSpPr/>
          <p:nvPr/>
        </p:nvSpPr>
        <p:spPr>
          <a:xfrm>
            <a:off x="10012857" y="102837"/>
            <a:ext cx="958376" cy="5054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83" name="Connecteur en angle 71">
            <a:extLst>
              <a:ext uri="{FF2B5EF4-FFF2-40B4-BE49-F238E27FC236}">
                <a16:creationId xmlns:a16="http://schemas.microsoft.com/office/drawing/2014/main" id="{E6942D81-D919-F9A7-BFE0-456DBCF707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24599" y="20819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72584BDE-2492-8CC2-F9FE-EA9FD8F1C33A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C528D8F-F9D0-F390-237F-416847141CB3}"/>
              </a:ext>
            </a:extLst>
          </p:cNvPr>
          <p:cNvSpPr/>
          <p:nvPr/>
        </p:nvSpPr>
        <p:spPr>
          <a:xfrm>
            <a:off x="7447280" y="762283"/>
            <a:ext cx="897008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1251E6F-57EB-B746-A191-35CA78CEC92A}"/>
              </a:ext>
            </a:extLst>
          </p:cNvPr>
          <p:cNvSpPr/>
          <p:nvPr/>
        </p:nvSpPr>
        <p:spPr>
          <a:xfrm>
            <a:off x="7447280" y="143100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71623" y="40576"/>
            <a:ext cx="5558870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1284-1302 : Echec de la croisade d’Aragon de Philippe III de France ; Et malgré les traités d’Anagni et de Caltabellotta, la Sicile dissidente de Frédéric II reste aragonaise</a:t>
            </a:r>
          </a:p>
          <a:p>
            <a:endParaRPr lang="fr-FR" sz="1600" dirty="0"/>
          </a:p>
          <a:p>
            <a:r>
              <a:rPr lang="fr-FR" sz="1600" dirty="0"/>
              <a:t>Rappel : 1282 : Pierre III d’Aragon, fils de Jacques 1</a:t>
            </a:r>
            <a:r>
              <a:rPr lang="fr-FR" sz="1600" baseline="30000" dirty="0"/>
              <a:t>er</a:t>
            </a:r>
            <a:endParaRPr lang="fr-FR" sz="1600" dirty="0"/>
          </a:p>
          <a:p>
            <a:r>
              <a:rPr lang="fr-FR" sz="1600" dirty="0"/>
              <a:t>Prend la Sicile à Charles 1</a:t>
            </a:r>
            <a:r>
              <a:rPr lang="fr-FR" sz="1600" baseline="30000" dirty="0"/>
              <a:t>er</a:t>
            </a:r>
            <a:r>
              <a:rPr lang="fr-FR" sz="1600" dirty="0"/>
              <a:t> d’Anjou qui conserve Naples</a:t>
            </a:r>
          </a:p>
          <a:p>
            <a:r>
              <a:rPr lang="fr-FR" sz="1600" dirty="0"/>
              <a:t>Mais son fils Charles (II) est fait prisonnier à Barcelone…</a:t>
            </a:r>
          </a:p>
          <a:p>
            <a:endParaRPr lang="fr-FR" sz="1600" dirty="0"/>
          </a:p>
          <a:p>
            <a:r>
              <a:rPr lang="fr-FR" sz="1600" dirty="0"/>
              <a:t>*1284-85 : La </a:t>
            </a:r>
            <a:r>
              <a:rPr lang="fr-FR" sz="1600" i="1" dirty="0"/>
              <a:t>croisade d’Aragon</a:t>
            </a:r>
            <a:r>
              <a:rPr lang="fr-FR" sz="1600" dirty="0"/>
              <a:t>, de Philippe III de France ; Puis…</a:t>
            </a:r>
          </a:p>
          <a:p>
            <a:endParaRPr lang="fr-FR" sz="1600" dirty="0"/>
          </a:p>
          <a:p>
            <a:r>
              <a:rPr lang="fr-FR" sz="1600" dirty="0"/>
              <a:t>*1285 : Morts des deux 1</a:t>
            </a:r>
            <a:r>
              <a:rPr lang="fr-FR" sz="1600" baseline="30000" dirty="0"/>
              <a:t>ers</a:t>
            </a:r>
            <a:r>
              <a:rPr lang="fr-FR" sz="1600" dirty="0"/>
              <a:t> protagonistes…</a:t>
            </a:r>
          </a:p>
          <a:p>
            <a:r>
              <a:rPr lang="fr-FR" sz="1600" dirty="0"/>
              <a:t>- Pierre III ; Ses fils Alphonse III, puis </a:t>
            </a:r>
            <a:r>
              <a:rPr lang="fr-FR" sz="1600" u="sng" dirty="0"/>
              <a:t>Jacques II</a:t>
            </a:r>
            <a:r>
              <a:rPr lang="fr-FR" sz="1600" dirty="0"/>
              <a:t> (1291) lui succède</a:t>
            </a:r>
          </a:p>
          <a:p>
            <a:r>
              <a:rPr lang="fr-FR" sz="1600" dirty="0"/>
              <a:t>- Charles 1</a:t>
            </a:r>
            <a:r>
              <a:rPr lang="fr-FR" sz="1600" baseline="30000" dirty="0"/>
              <a:t>er</a:t>
            </a:r>
            <a:r>
              <a:rPr lang="fr-FR" sz="1600" dirty="0"/>
              <a:t> d’Anjou ; </a:t>
            </a:r>
            <a:r>
              <a:rPr lang="fr-FR" sz="1600" u="sng" dirty="0"/>
              <a:t>Charles II</a:t>
            </a:r>
            <a:r>
              <a:rPr lang="fr-FR" sz="1600" dirty="0"/>
              <a:t> , libéré en 1288, lui succède</a:t>
            </a:r>
          </a:p>
          <a:p>
            <a:endParaRPr lang="fr-FR" sz="1600" dirty="0"/>
          </a:p>
          <a:p>
            <a:r>
              <a:rPr lang="fr-FR" sz="1600" dirty="0"/>
              <a:t>*1291 : Pour Jacques II d’Aragon…</a:t>
            </a:r>
          </a:p>
          <a:p>
            <a:r>
              <a:rPr lang="fr-FR" sz="1600" dirty="0"/>
              <a:t>Consolider son empire maritime en Méditerranée occidentale</a:t>
            </a:r>
          </a:p>
          <a:p>
            <a:r>
              <a:rPr lang="fr-FR" sz="1600" dirty="0"/>
              <a:t>Et par conséquent, faire la paix avec les Angevins…</a:t>
            </a:r>
          </a:p>
          <a:p>
            <a:endParaRPr lang="fr-FR" sz="1600" dirty="0"/>
          </a:p>
          <a:p>
            <a:r>
              <a:rPr lang="fr-FR" sz="1600" dirty="0"/>
              <a:t>*1295 : Paix d’Anagni : Paix entre Jacques II et Charles II </a:t>
            </a:r>
            <a:r>
              <a:rPr lang="fr-FR" sz="1600" strike="sngStrike" dirty="0">
                <a:solidFill>
                  <a:srgbClr val="FF0000"/>
                </a:solidFill>
              </a:rPr>
              <a:t>d’Anjou</a:t>
            </a:r>
          </a:p>
          <a:p>
            <a:r>
              <a:rPr lang="fr-FR" sz="1600" dirty="0"/>
              <a:t>Deux points…</a:t>
            </a:r>
          </a:p>
          <a:p>
            <a:r>
              <a:rPr lang="fr-FR" sz="1600" dirty="0"/>
              <a:t>a) La Sicile sera rendue aux Angevins ; En échange…</a:t>
            </a:r>
          </a:p>
          <a:p>
            <a:r>
              <a:rPr lang="fr-FR" sz="1600" dirty="0"/>
              <a:t>b) 1297 : Jacques II reçoit du pape Boniface VIII (1294)</a:t>
            </a:r>
          </a:p>
          <a:p>
            <a:r>
              <a:rPr lang="fr-FR" sz="1600" dirty="0"/>
              <a:t>Le royaume de Sardaigne-Corse</a:t>
            </a:r>
          </a:p>
          <a:p>
            <a:r>
              <a:rPr lang="fr-FR" sz="1600" dirty="0"/>
              <a:t>NB : La Sardaigne sera conquise en 1324</a:t>
            </a:r>
          </a:p>
          <a:p>
            <a:r>
              <a:rPr lang="fr-FR" sz="1600" dirty="0"/>
              <a:t>La Corse, génoise depuis 1284, le restera jusqu’en 1768</a:t>
            </a:r>
          </a:p>
          <a:p>
            <a:endParaRPr lang="fr-FR" sz="1600" dirty="0"/>
          </a:p>
          <a:p>
            <a:r>
              <a:rPr lang="fr-FR" sz="1600" dirty="0"/>
              <a:t>*Mais, en Sicile, rien ne va se passer comme prévu</a:t>
            </a:r>
          </a:p>
        </p:txBody>
      </p:sp>
    </p:spTree>
    <p:extLst>
      <p:ext uri="{BB962C8B-B14F-4D97-AF65-F5344CB8AC3E}">
        <p14:creationId xmlns:p14="http://schemas.microsoft.com/office/powerpoint/2010/main" val="2797541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FE09-DBB9-E88F-8FB9-F0CC55303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B401F4F-3424-CCE0-C45B-F7B0EF7FB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5D09DBC-A585-EB6D-7B38-7873E8FBEC81}"/>
              </a:ext>
            </a:extLst>
          </p:cNvPr>
          <p:cNvSpPr/>
          <p:nvPr/>
        </p:nvSpPr>
        <p:spPr>
          <a:xfrm>
            <a:off x="8669435" y="84417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6F8B361A-CFD5-2E77-B6D2-9DC2B6B1FADC}"/>
              </a:ext>
            </a:extLst>
          </p:cNvPr>
          <p:cNvCxnSpPr>
            <a:cxnSpLocks/>
            <a:stCxn id="67" idx="2"/>
            <a:endCxn id="69" idx="0"/>
          </p:cNvCxnSpPr>
          <p:nvPr/>
        </p:nvCxnSpPr>
        <p:spPr>
          <a:xfrm>
            <a:off x="9197946" y="647473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E8E1BBB-E4BE-B89D-9E41-36280257A9AF}"/>
              </a:ext>
            </a:extLst>
          </p:cNvPr>
          <p:cNvSpPr/>
          <p:nvPr/>
        </p:nvSpPr>
        <p:spPr>
          <a:xfrm>
            <a:off x="8423719" y="751112"/>
            <a:ext cx="1548454" cy="5361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C57251-6F2F-5DFD-DBEE-5DAE6F33475C}"/>
              </a:ext>
            </a:extLst>
          </p:cNvPr>
          <p:cNvSpPr/>
          <p:nvPr/>
        </p:nvSpPr>
        <p:spPr>
          <a:xfrm>
            <a:off x="11066085" y="84417"/>
            <a:ext cx="1057022" cy="5435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Anjou-Naples-Provence-Sicile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1266-82-85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3A1CF02-818A-0E21-263D-1660123966CE}"/>
              </a:ext>
            </a:extLst>
          </p:cNvPr>
          <p:cNvSpPr/>
          <p:nvPr/>
        </p:nvSpPr>
        <p:spPr>
          <a:xfrm>
            <a:off x="11159984" y="742665"/>
            <a:ext cx="869223" cy="5671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1285-1309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3821C7C-FFCA-95B8-713A-2E4BEEC2B356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>
            <a:off x="11594596" y="627933"/>
            <a:ext cx="0" cy="1147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6F13EC9D-DB80-072B-22AC-68EED0D15415}"/>
              </a:ext>
            </a:extLst>
          </p:cNvPr>
          <p:cNvSpPr/>
          <p:nvPr/>
        </p:nvSpPr>
        <p:spPr>
          <a:xfrm>
            <a:off x="11190780" y="1424572"/>
            <a:ext cx="885009" cy="948889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71C15AC-DED0-2F33-CAA5-D08AB695BFDB}"/>
              </a:ext>
            </a:extLst>
          </p:cNvPr>
          <p:cNvSpPr/>
          <p:nvPr/>
        </p:nvSpPr>
        <p:spPr>
          <a:xfrm>
            <a:off x="10060987" y="742665"/>
            <a:ext cx="970916" cy="54463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6642B53-52D9-CDF5-582A-EE168EF24984}"/>
              </a:ext>
            </a:extLst>
          </p:cNvPr>
          <p:cNvSpPr/>
          <p:nvPr/>
        </p:nvSpPr>
        <p:spPr>
          <a:xfrm>
            <a:off x="10012857" y="102837"/>
            <a:ext cx="958376" cy="5054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79" name="Connecteur en angle 71">
            <a:extLst>
              <a:ext uri="{FF2B5EF4-FFF2-40B4-BE49-F238E27FC236}">
                <a16:creationId xmlns:a16="http://schemas.microsoft.com/office/drawing/2014/main" id="{49EE1B38-1DF1-6633-492C-9C73071CB0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24599" y="20819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14990183-27C6-45D9-35B2-9F8A10EB6F25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A03BA24-0FBB-E461-278B-0F5449DC81F8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F947B26-4DBB-7B43-82BA-673DEDC15FD6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8BA7F58-3EA6-00A0-4614-A5F92BE44886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4023094-6521-97C8-7507-8B94904CDBA8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82174F61-E1E5-9521-9AF2-17A806DD1F8F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57E45EE-1A6C-3B32-E208-70BB2E488AD7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3438295-4EE3-2847-EA03-F6AC1703ABFF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7B8C4CE-69AF-CE0B-7E25-4A1425BD1B9F}"/>
              </a:ext>
            </a:extLst>
          </p:cNvPr>
          <p:cNvSpPr/>
          <p:nvPr/>
        </p:nvSpPr>
        <p:spPr>
          <a:xfrm>
            <a:off x="61104" y="93162"/>
            <a:ext cx="5415946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1284-1302 : Echec de la croisade d’Aragon de Philippe III de France ; Et malgré les traités d’Anagni et de Caltabellotta, la Sicile dissidente de Frédéric II reste aragonaise</a:t>
            </a:r>
          </a:p>
          <a:p>
            <a:endParaRPr lang="fr-FR" sz="1600" dirty="0"/>
          </a:p>
          <a:p>
            <a:r>
              <a:rPr lang="fr-FR" sz="1600" dirty="0"/>
              <a:t>*1295-1302 : Sécession de la Sicile…</a:t>
            </a:r>
          </a:p>
          <a:p>
            <a:endParaRPr lang="fr-FR" sz="1600" dirty="0"/>
          </a:p>
          <a:p>
            <a:r>
              <a:rPr lang="fr-FR" sz="1600" dirty="0"/>
              <a:t>*1295 : Les Siciliens toujours anti-angevins se révoltent</a:t>
            </a:r>
          </a:p>
          <a:p>
            <a:r>
              <a:rPr lang="fr-FR" sz="1600" dirty="0"/>
              <a:t>Et ils proclament </a:t>
            </a:r>
            <a:r>
              <a:rPr lang="fr-FR" sz="1600" u="sng" dirty="0"/>
              <a:t>Frédéric II</a:t>
            </a:r>
            <a:r>
              <a:rPr lang="fr-FR" sz="1600" dirty="0"/>
              <a:t>, frère de </a:t>
            </a:r>
            <a:r>
              <a:rPr lang="fr-FR" sz="1600" u="sng" dirty="0"/>
              <a:t>Jacques II</a:t>
            </a:r>
            <a:r>
              <a:rPr lang="fr-FR" sz="1600" dirty="0"/>
              <a:t>, roi de Sicile</a:t>
            </a:r>
          </a:p>
          <a:p>
            <a:r>
              <a:rPr lang="fr-FR" sz="1600" dirty="0"/>
              <a:t>La guerre reprend…</a:t>
            </a:r>
          </a:p>
          <a:p>
            <a:endParaRPr lang="fr-FR" sz="1600" dirty="0"/>
          </a:p>
          <a:p>
            <a:r>
              <a:rPr lang="fr-FR" sz="1600" dirty="0"/>
              <a:t>*1302 : Paix de Caltabellotta : Frédéric II, roi de </a:t>
            </a:r>
            <a:r>
              <a:rPr lang="fr-FR" sz="1600" i="1" dirty="0"/>
              <a:t>Trinacrie</a:t>
            </a:r>
            <a:r>
              <a:rPr lang="fr-FR" sz="1600" dirty="0"/>
              <a:t> (Sicile) - Il épousera Eléonore, fille de </a:t>
            </a:r>
            <a:r>
              <a:rPr lang="fr-FR" sz="1600" u="sng" dirty="0"/>
              <a:t>Charles II </a:t>
            </a:r>
            <a:r>
              <a:rPr lang="fr-FR" sz="1600" i="1" u="sng" dirty="0"/>
              <a:t>d’Anjou</a:t>
            </a:r>
          </a:p>
          <a:p>
            <a:r>
              <a:rPr lang="fr-FR" sz="1600" dirty="0"/>
              <a:t>- A qui la Sicile sera rendue… après sa mort</a:t>
            </a:r>
          </a:p>
          <a:p>
            <a:endParaRPr lang="fr-FR" sz="1600" dirty="0"/>
          </a:p>
          <a:p>
            <a:r>
              <a:rPr lang="fr-FR" sz="1600" dirty="0"/>
              <a:t>*Mais en réalité, les </a:t>
            </a:r>
            <a:r>
              <a:rPr lang="fr-FR" sz="1600" i="1" dirty="0"/>
              <a:t>Angevins</a:t>
            </a:r>
            <a:r>
              <a:rPr lang="fr-FR" sz="1600" dirty="0"/>
              <a:t> ne la récupèreront jamais</a:t>
            </a:r>
          </a:p>
          <a:p>
            <a:r>
              <a:rPr lang="fr-FR" sz="1600" dirty="0"/>
              <a:t>*Brièvement, le XIVe siècle sicilien...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2C9BAF-73C8-B3CB-A83E-29EA4D9933A0}"/>
              </a:ext>
            </a:extLst>
          </p:cNvPr>
          <p:cNvSpPr/>
          <p:nvPr/>
        </p:nvSpPr>
        <p:spPr>
          <a:xfrm>
            <a:off x="7447280" y="762283"/>
            <a:ext cx="897008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96" name="Connecteur : en angle 95">
            <a:extLst>
              <a:ext uri="{FF2B5EF4-FFF2-40B4-BE49-F238E27FC236}">
                <a16:creationId xmlns:a16="http://schemas.microsoft.com/office/drawing/2014/main" id="{53CA558E-D38E-7BA1-3DF0-7225D5471BEA}"/>
              </a:ext>
            </a:extLst>
          </p:cNvPr>
          <p:cNvCxnSpPr>
            <a:cxnSpLocks/>
          </p:cNvCxnSpPr>
          <p:nvPr/>
        </p:nvCxnSpPr>
        <p:spPr>
          <a:xfrm rot="5400000">
            <a:off x="8489460" y="53797"/>
            <a:ext cx="114810" cy="13021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7F159590-24C2-8388-6812-4A28DBE66018}"/>
              </a:ext>
            </a:extLst>
          </p:cNvPr>
          <p:cNvSpPr/>
          <p:nvPr/>
        </p:nvSpPr>
        <p:spPr>
          <a:xfrm>
            <a:off x="7447280" y="143100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</p:spTree>
    <p:extLst>
      <p:ext uri="{BB962C8B-B14F-4D97-AF65-F5344CB8AC3E}">
        <p14:creationId xmlns:p14="http://schemas.microsoft.com/office/powerpoint/2010/main" val="88956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367D-1042-DB1D-CB56-1D1A0757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47FAA-98F9-1C6E-6D6F-F937F022566A}"/>
              </a:ext>
            </a:extLst>
          </p:cNvPr>
          <p:cNvSpPr/>
          <p:nvPr/>
        </p:nvSpPr>
        <p:spPr>
          <a:xfrm>
            <a:off x="90152" y="109060"/>
            <a:ext cx="5406803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*6</a:t>
            </a:r>
            <a:r>
              <a:rPr lang="fr-FR" sz="1600" baseline="30000" dirty="0"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 période : Le XIVe siècle ouest-européen</a:t>
            </a:r>
          </a:p>
          <a:p>
            <a:r>
              <a:rPr lang="fr-FR" sz="1600" dirty="0"/>
              <a:t>R</a:t>
            </a:r>
            <a:r>
              <a:rPr lang="fr-FR" sz="1600"/>
              <a:t>appels </a:t>
            </a:r>
            <a:r>
              <a:rPr lang="fr-FR" sz="1600" dirty="0"/>
              <a:t>en trois points des épisodes précédents…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1) 1337 : Au centre-ouest de l’Europe ; Début de la guerre de Cent Ans entre la France et l’Angleterre ; Trois phases…</a:t>
            </a:r>
          </a:p>
          <a:p>
            <a:endParaRPr lang="fr-FR" sz="1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/>
              <a:t>a) 1337-1360 : 1</a:t>
            </a:r>
            <a:r>
              <a:rPr lang="fr-FR" sz="1600" baseline="30000" dirty="0"/>
              <a:t>ère</a:t>
            </a:r>
            <a:r>
              <a:rPr lang="fr-FR" sz="1600" dirty="0"/>
              <a:t> phase de la guerre de Cent Ans</a:t>
            </a:r>
          </a:p>
          <a:p>
            <a:r>
              <a:rPr lang="fr-FR" sz="1600" dirty="0"/>
              <a:t>Victoires anglaises jusqu’à la paix de Brétigny</a:t>
            </a:r>
          </a:p>
          <a:p>
            <a:endParaRPr lang="fr-FR" sz="1000" dirty="0"/>
          </a:p>
          <a:p>
            <a:r>
              <a:rPr lang="fr-FR" sz="1600" dirty="0"/>
              <a:t>b) 1364-1389 : 2</a:t>
            </a:r>
            <a:r>
              <a:rPr lang="fr-FR" sz="1600" baseline="30000" dirty="0"/>
              <a:t>ème</a:t>
            </a:r>
            <a:r>
              <a:rPr lang="fr-FR" sz="1600" dirty="0"/>
              <a:t> phase de la guerre</a:t>
            </a:r>
          </a:p>
          <a:p>
            <a:r>
              <a:rPr lang="fr-FR" sz="1600" dirty="0"/>
              <a:t>Victoires françaises et conquête de la Guyenne</a:t>
            </a:r>
          </a:p>
          <a:p>
            <a:r>
              <a:rPr lang="fr-FR" sz="1600" dirty="0"/>
              <a:t>Sauf Bordeaux et Bayonne</a:t>
            </a:r>
          </a:p>
          <a:p>
            <a:endParaRPr lang="fr-FR" sz="1000" dirty="0"/>
          </a:p>
          <a:p>
            <a:r>
              <a:rPr lang="fr-FR" sz="1600" dirty="0"/>
              <a:t>c) 1389-1404 : Période de trêve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Et après un demi-siècle de conflit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Les rois de France Valois restent les maîtres de leur royaume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*Mais un royaume ravagé où éclatent des r</a:t>
            </a:r>
            <a:r>
              <a:rPr lang="fr-FR" sz="1600" dirty="0"/>
              <a:t>évoltes populaires et antifiscales ; En France donc ; Mais également en Angleterre </a:t>
            </a:r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/>
              <a:t>Ajouté à cela…</a:t>
            </a:r>
          </a:p>
          <a:p>
            <a:endParaRPr lang="fr-FR" sz="1000" dirty="0"/>
          </a:p>
          <a:p>
            <a:r>
              <a:rPr lang="fr-FR" sz="1600" dirty="0"/>
              <a:t>*En France, un roi, Charles VI (1380), qui sombre dans la folie</a:t>
            </a:r>
          </a:p>
          <a:p>
            <a:r>
              <a:rPr lang="fr-FR" sz="1600" dirty="0"/>
              <a:t>Et qui se retrouve sous la coupe de ses oncles</a:t>
            </a:r>
          </a:p>
          <a:p>
            <a:r>
              <a:rPr lang="fr-FR" sz="1600" dirty="0"/>
              <a:t>Puis de son frère, Louis d’Orléans</a:t>
            </a:r>
          </a:p>
          <a:p>
            <a:r>
              <a:rPr lang="fr-FR" sz="1600" dirty="0"/>
              <a:t>Oncles et frère, maîtres du royaume et en rivalité</a:t>
            </a:r>
          </a:p>
          <a:p>
            <a:r>
              <a:rPr lang="fr-FR" sz="1600" dirty="0"/>
              <a:t>*1404 : Guerre civile entre Armagnacs et Bourguignons ; Et…</a:t>
            </a:r>
          </a:p>
          <a:p>
            <a:r>
              <a:rPr lang="fr-FR" sz="1600" dirty="0"/>
              <a:t>*1415 : Reprise de la guerre contre les Anglais ; </a:t>
            </a:r>
            <a:r>
              <a:rPr lang="fr-FR" sz="1600" u="sng" dirty="0"/>
              <a:t>A suivre</a:t>
            </a:r>
            <a:r>
              <a:rPr lang="fr-FR" sz="1600" dirty="0"/>
              <a:t>… </a:t>
            </a:r>
          </a:p>
          <a:p>
            <a:r>
              <a:rPr lang="fr-FR" sz="1600" dirty="0"/>
              <a:t>*Et pendant ce temps…</a:t>
            </a:r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C29A1C-3880-1289-C1D2-FBEAA434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2AF403BF-A0C0-C236-6FF2-D99276EB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F512C5-BD07-8A2E-C5CA-5E318A572E4A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4B522BF-2182-BD9F-AE68-73C648CD29AC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A25C31-C167-8BBE-32B8-297617A3E58A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2676D8-C496-3AC6-4B2F-0AECF80EC2F1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99D9627-2A51-BA8F-0404-F2E52039F3C2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86BE55-C0B1-BFD0-CF03-A1A043C4FE50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FB0C60-F34E-661C-589B-B015970A838E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1BB6F87-384E-EEC8-13F8-5D56BE574199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80A354-BD16-9316-13FD-28C2E5171967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5F2CE8-823F-0A7F-5AB1-A4379103ED77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D1713A-58C2-8152-A2E0-88BB4901D687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857F992-D465-B8ED-090E-51EA8C94D1D4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38E88FF-472C-E412-B424-7AF0B6CD530D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81C9E1A-E052-8E4A-D112-ACB615163A23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C615455-5654-E597-C7D4-46D668B31CA0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388822CD-F4AD-CD86-8EF1-ED5C46FBECDA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DA785C6-2028-E3CC-C20D-B35BB9EF7884}"/>
              </a:ext>
            </a:extLst>
          </p:cNvPr>
          <p:cNvCxnSpPr>
            <a:cxnSpLocks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46F4A1C1-53CE-DBF2-BCF5-D95CB7A10C8B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520B9EA-F1BE-9227-977E-4FF31C2E85E9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D15966D-2EB6-C9F9-3C96-AE21203F079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60431DD-75A5-804C-AE1D-B7DC044064C8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7" name="Rectangle 11286">
            <a:extLst>
              <a:ext uri="{FF2B5EF4-FFF2-40B4-BE49-F238E27FC236}">
                <a16:creationId xmlns:a16="http://schemas.microsoft.com/office/drawing/2014/main" id="{9CDAE03C-CC85-8223-F393-B003F7004317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8ED40-A621-31AF-ACF1-3BF741488B59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849CC6B-3A4E-75FA-3887-B5059ED9876F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35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81829" y="52167"/>
            <a:ext cx="5187868" cy="45858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1302-1409 : La Sicile aragonaise autonome, avant d’être réintégrée au royaume d’Aragon</a:t>
            </a:r>
          </a:p>
          <a:p>
            <a:endParaRPr lang="fr-FR" sz="1600" dirty="0"/>
          </a:p>
          <a:p>
            <a:r>
              <a:rPr lang="fr-FR" sz="1600" dirty="0"/>
              <a:t>*Le XIVe siècle sicilien, en deux temps…</a:t>
            </a:r>
          </a:p>
          <a:p>
            <a:endParaRPr lang="fr-FR" sz="1600" dirty="0"/>
          </a:p>
          <a:p>
            <a:r>
              <a:rPr lang="fr-FR" sz="1600" dirty="0"/>
              <a:t>a) 1302-77 : La Sicile reste aragonaise mais autonome…</a:t>
            </a:r>
          </a:p>
          <a:p>
            <a:endParaRPr lang="fr-FR" sz="1600" dirty="0"/>
          </a:p>
          <a:p>
            <a:r>
              <a:rPr lang="fr-FR" sz="1600" dirty="0"/>
              <a:t>*1313 : Malgré le traité » de 1302</a:t>
            </a:r>
          </a:p>
          <a:p>
            <a:r>
              <a:rPr lang="fr-FR" sz="1600" dirty="0"/>
              <a:t>Frédéric II revendique</a:t>
            </a:r>
          </a:p>
          <a:p>
            <a:r>
              <a:rPr lang="fr-FR" sz="1600" dirty="0"/>
              <a:t>La succession de la Sicile pour son fils Pierre (II)</a:t>
            </a:r>
          </a:p>
          <a:p>
            <a:endParaRPr lang="fr-FR" sz="1600" dirty="0"/>
          </a:p>
          <a:p>
            <a:r>
              <a:rPr lang="fr-FR" sz="1600" dirty="0"/>
              <a:t>*Et à sa mort en…</a:t>
            </a:r>
          </a:p>
          <a:p>
            <a:r>
              <a:rPr lang="fr-FR" sz="1600" dirty="0"/>
              <a:t>1337 : Pierre II lui succède</a:t>
            </a:r>
          </a:p>
          <a:p>
            <a:endParaRPr lang="fr-FR" sz="1600" dirty="0"/>
          </a:p>
          <a:p>
            <a:r>
              <a:rPr lang="fr-FR" sz="1600" dirty="0"/>
              <a:t>*1337-77 : Règnes </a:t>
            </a:r>
            <a:r>
              <a:rPr lang="fr-FR" sz="1700" dirty="0"/>
              <a:t>de Pierre II, Louis 1</a:t>
            </a:r>
            <a:r>
              <a:rPr lang="fr-FR" sz="1700" baseline="30000" dirty="0"/>
              <a:t>er</a:t>
            </a:r>
            <a:r>
              <a:rPr lang="fr-FR" sz="1700" dirty="0"/>
              <a:t> et Frédéric III</a:t>
            </a:r>
          </a:p>
          <a:p>
            <a:endParaRPr lang="fr-FR" sz="1700" dirty="0"/>
          </a:p>
          <a:p>
            <a:r>
              <a:rPr lang="fr-FR" sz="1700" dirty="0"/>
              <a:t>*1377 : A la mort de Frédéric III</a:t>
            </a:r>
          </a:p>
          <a:p>
            <a:r>
              <a:rPr lang="fr-FR" sz="1700" dirty="0"/>
              <a:t>Sa fille </a:t>
            </a:r>
            <a:r>
              <a:rPr lang="fr-FR" sz="1700" u="sng" dirty="0"/>
              <a:t>Marie</a:t>
            </a:r>
            <a:r>
              <a:rPr lang="fr-FR" sz="1700" dirty="0"/>
              <a:t> lui succède…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680EDA0-F127-2BDE-507B-56FF2E3E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180A3F-9096-1E25-C9DC-83D47BF01973}"/>
              </a:ext>
            </a:extLst>
          </p:cNvPr>
          <p:cNvSpPr/>
          <p:nvPr/>
        </p:nvSpPr>
        <p:spPr>
          <a:xfrm>
            <a:off x="10060987" y="1387059"/>
            <a:ext cx="970916" cy="5183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57753CD-0506-8D2C-3148-AB670125B934}"/>
              </a:ext>
            </a:extLst>
          </p:cNvPr>
          <p:cNvCxnSpPr>
            <a:cxnSpLocks/>
            <a:stCxn id="61" idx="2"/>
            <a:endCxn id="16" idx="0"/>
          </p:cNvCxnSpPr>
          <p:nvPr/>
        </p:nvCxnSpPr>
        <p:spPr>
          <a:xfrm>
            <a:off x="10546445" y="1287299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FEBEB-17CE-3D75-81DD-33DBD74B4D5D}"/>
              </a:ext>
            </a:extLst>
          </p:cNvPr>
          <p:cNvSpPr/>
          <p:nvPr/>
        </p:nvSpPr>
        <p:spPr>
          <a:xfrm>
            <a:off x="10060987" y="1977906"/>
            <a:ext cx="970916" cy="387542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643B1A-9278-65DB-E228-3769FCA4598E}"/>
              </a:ext>
            </a:extLst>
          </p:cNvPr>
          <p:cNvSpPr/>
          <p:nvPr/>
        </p:nvSpPr>
        <p:spPr>
          <a:xfrm>
            <a:off x="10060987" y="2549328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1355-77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3D40FA-3D82-7E01-4ED2-702185FE7264}"/>
              </a:ext>
            </a:extLst>
          </p:cNvPr>
          <p:cNvSpPr/>
          <p:nvPr/>
        </p:nvSpPr>
        <p:spPr>
          <a:xfrm>
            <a:off x="8695134" y="1370295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9DA82A3-3325-63FB-06CD-2E827361CA37}"/>
              </a:ext>
            </a:extLst>
          </p:cNvPr>
          <p:cNvCxnSpPr>
            <a:cxnSpLocks/>
            <a:stCxn id="53" idx="2"/>
            <a:endCxn id="33" idx="0"/>
          </p:cNvCxnSpPr>
          <p:nvPr/>
        </p:nvCxnSpPr>
        <p:spPr>
          <a:xfrm flipH="1">
            <a:off x="9180592" y="1287299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E946166-9376-612B-4F61-6A729222FF97}"/>
              </a:ext>
            </a:extLst>
          </p:cNvPr>
          <p:cNvSpPr/>
          <p:nvPr/>
        </p:nvSpPr>
        <p:spPr>
          <a:xfrm>
            <a:off x="8695134" y="1976180"/>
            <a:ext cx="970916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72229F-9489-C508-9F60-11C2BFE13550}"/>
              </a:ext>
            </a:extLst>
          </p:cNvPr>
          <p:cNvSpPr/>
          <p:nvPr/>
        </p:nvSpPr>
        <p:spPr>
          <a:xfrm>
            <a:off x="7706185" y="2552124"/>
            <a:ext cx="968027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1387-96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E673298-C74E-FDCD-0AF8-C6101FCF6F4D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9180592" y="1905454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76C2845-1205-5DA4-3040-DC8EE78A1577}"/>
              </a:ext>
            </a:extLst>
          </p:cNvPr>
          <p:cNvCxnSpPr>
            <a:cxnSpLocks/>
            <a:stCxn id="18" idx="2"/>
            <a:endCxn id="32" idx="0"/>
          </p:cNvCxnSpPr>
          <p:nvPr/>
        </p:nvCxnSpPr>
        <p:spPr>
          <a:xfrm>
            <a:off x="10546445" y="2365448"/>
            <a:ext cx="0" cy="183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B6DA346-33D2-53B3-62F1-33C8DDB18FD2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10546445" y="1905454"/>
            <a:ext cx="0" cy="72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8DF0895-5660-220D-4FC4-FEB20E7A0C5B}"/>
              </a:ext>
            </a:extLst>
          </p:cNvPr>
          <p:cNvSpPr/>
          <p:nvPr/>
        </p:nvSpPr>
        <p:spPr>
          <a:xfrm>
            <a:off x="8712487" y="2550993"/>
            <a:ext cx="97091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Vieux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1396-1410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DFEB03-D11E-9AE8-588F-C9AB5FEC8429}"/>
              </a:ext>
            </a:extLst>
          </p:cNvPr>
          <p:cNvSpPr/>
          <p:nvPr/>
        </p:nvSpPr>
        <p:spPr>
          <a:xfrm>
            <a:off x="10060987" y="3058412"/>
            <a:ext cx="970916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Marie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3E0F22F-B11C-5C40-23A9-5C62F4EE79C4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>
            <a:off x="10546445" y="2940323"/>
            <a:ext cx="0" cy="1180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1DD819B-38CA-8F40-DCBD-E2B91542A61E}"/>
              </a:ext>
            </a:extLst>
          </p:cNvPr>
          <p:cNvCxnSpPr>
            <a:cxnSpLocks/>
            <a:stCxn id="35" idx="2"/>
            <a:endCxn id="40" idx="0"/>
          </p:cNvCxnSpPr>
          <p:nvPr/>
        </p:nvCxnSpPr>
        <p:spPr>
          <a:xfrm>
            <a:off x="9180592" y="2367175"/>
            <a:ext cx="17353" cy="1838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18">
            <a:extLst>
              <a:ext uri="{FF2B5EF4-FFF2-40B4-BE49-F238E27FC236}">
                <a16:creationId xmlns:a16="http://schemas.microsoft.com/office/drawing/2014/main" id="{ED0A80BA-F306-5CDB-633D-1DB5E7722B0A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rot="5400000">
            <a:off x="8592922" y="1964453"/>
            <a:ext cx="184949" cy="9903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0A10E67-8CA1-E96B-E2B0-279511B18A6B}"/>
              </a:ext>
            </a:extLst>
          </p:cNvPr>
          <p:cNvSpPr/>
          <p:nvPr/>
        </p:nvSpPr>
        <p:spPr>
          <a:xfrm>
            <a:off x="8669435" y="84417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B6E7BB2-36DB-431C-B650-9244A0BE3501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9197946" y="647473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E91B516-1A2F-6C6C-3FF9-4EB9E71B7D13}"/>
              </a:ext>
            </a:extLst>
          </p:cNvPr>
          <p:cNvSpPr/>
          <p:nvPr/>
        </p:nvSpPr>
        <p:spPr>
          <a:xfrm>
            <a:off x="8423719" y="751112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EF0185-4968-F785-FB11-17E2EF9B6EF1}"/>
              </a:ext>
            </a:extLst>
          </p:cNvPr>
          <p:cNvSpPr/>
          <p:nvPr/>
        </p:nvSpPr>
        <p:spPr>
          <a:xfrm>
            <a:off x="7447280" y="762283"/>
            <a:ext cx="897008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0422659-C18F-B2DC-DDE0-3ABD038391CD}"/>
              </a:ext>
            </a:extLst>
          </p:cNvPr>
          <p:cNvSpPr/>
          <p:nvPr/>
        </p:nvSpPr>
        <p:spPr>
          <a:xfrm>
            <a:off x="11066085" y="84417"/>
            <a:ext cx="1057022" cy="5435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Anjou-Naples-Provence-Sicile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1266-82-85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877576-0624-4D53-C86E-EBE47DCF2B99}"/>
              </a:ext>
            </a:extLst>
          </p:cNvPr>
          <p:cNvSpPr/>
          <p:nvPr/>
        </p:nvSpPr>
        <p:spPr>
          <a:xfrm>
            <a:off x="11159984" y="742665"/>
            <a:ext cx="869223" cy="56717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1285-1309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E99266C-066E-826A-EF08-1380D6A2A067}"/>
              </a:ext>
            </a:extLst>
          </p:cNvPr>
          <p:cNvCxnSpPr>
            <a:cxnSpLocks/>
            <a:stCxn id="57" idx="2"/>
            <a:endCxn id="58" idx="0"/>
          </p:cNvCxnSpPr>
          <p:nvPr/>
        </p:nvCxnSpPr>
        <p:spPr>
          <a:xfrm>
            <a:off x="11594596" y="627933"/>
            <a:ext cx="0" cy="1147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C891E5AC-74EF-8AD6-3C7A-634597A8F85B}"/>
              </a:ext>
            </a:extLst>
          </p:cNvPr>
          <p:cNvSpPr/>
          <p:nvPr/>
        </p:nvSpPr>
        <p:spPr>
          <a:xfrm>
            <a:off x="11175037" y="3030719"/>
            <a:ext cx="885009" cy="948889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DE49EE-4C1E-855A-C9E9-520B56162BF1}"/>
              </a:ext>
            </a:extLst>
          </p:cNvPr>
          <p:cNvSpPr/>
          <p:nvPr/>
        </p:nvSpPr>
        <p:spPr>
          <a:xfrm>
            <a:off x="10060987" y="742665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947793A-0E9C-C97F-1AA5-62C31EEBCFFC}"/>
              </a:ext>
            </a:extLst>
          </p:cNvPr>
          <p:cNvSpPr/>
          <p:nvPr/>
        </p:nvSpPr>
        <p:spPr>
          <a:xfrm>
            <a:off x="10012857" y="102837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63" name="Connecteur en angle 71">
            <a:extLst>
              <a:ext uri="{FF2B5EF4-FFF2-40B4-BE49-F238E27FC236}">
                <a16:creationId xmlns:a16="http://schemas.microsoft.com/office/drawing/2014/main" id="{309C609A-6A35-B455-7E6C-8031C2888EF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24599" y="20819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79493147-3EB7-9F06-C6D1-468522B11480}"/>
              </a:ext>
            </a:extLst>
          </p:cNvPr>
          <p:cNvSpPr/>
          <p:nvPr/>
        </p:nvSpPr>
        <p:spPr>
          <a:xfrm>
            <a:off x="11175037" y="2546786"/>
            <a:ext cx="855066" cy="39353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0C56BB-BEAD-DC20-260B-DFBD647734C8}"/>
              </a:ext>
            </a:extLst>
          </p:cNvPr>
          <p:cNvSpPr/>
          <p:nvPr/>
        </p:nvSpPr>
        <p:spPr>
          <a:xfrm>
            <a:off x="11159984" y="1975111"/>
            <a:ext cx="869223" cy="39033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AC6C743-9DF6-735F-A71D-6F1F0EB02A6E}"/>
              </a:ext>
            </a:extLst>
          </p:cNvPr>
          <p:cNvSpPr/>
          <p:nvPr/>
        </p:nvSpPr>
        <p:spPr>
          <a:xfrm>
            <a:off x="11175037" y="140793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Robert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5A2AD3E4-CF66-1DC8-A5FB-A29EFE2E7A03}"/>
              </a:ext>
            </a:extLst>
          </p:cNvPr>
          <p:cNvCxnSpPr>
            <a:cxnSpLocks/>
            <a:stCxn id="58" idx="2"/>
            <a:endCxn id="75" idx="0"/>
          </p:cNvCxnSpPr>
          <p:nvPr/>
        </p:nvCxnSpPr>
        <p:spPr>
          <a:xfrm flipH="1">
            <a:off x="11594595" y="1309840"/>
            <a:ext cx="1" cy="980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50C59346-AF3B-B496-1EE0-5AD30B374137}"/>
              </a:ext>
            </a:extLst>
          </p:cNvPr>
          <p:cNvCxnSpPr>
            <a:cxnSpLocks/>
            <a:stCxn id="75" idx="2"/>
            <a:endCxn id="74" idx="0"/>
          </p:cNvCxnSpPr>
          <p:nvPr/>
        </p:nvCxnSpPr>
        <p:spPr>
          <a:xfrm>
            <a:off x="11594595" y="1795259"/>
            <a:ext cx="1" cy="1798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345561B5-21B0-8093-0928-A6DA2E890C65}"/>
              </a:ext>
            </a:extLst>
          </p:cNvPr>
          <p:cNvCxnSpPr>
            <a:cxnSpLocks/>
            <a:stCxn id="74" idx="2"/>
            <a:endCxn id="73" idx="0"/>
          </p:cNvCxnSpPr>
          <p:nvPr/>
        </p:nvCxnSpPr>
        <p:spPr>
          <a:xfrm>
            <a:off x="11594596" y="2365448"/>
            <a:ext cx="7974" cy="1813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42F0CA6E-9436-6A03-9991-A1CFC739C190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EE494707-F633-C274-6891-E5358286004C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7B67CAE-2D15-4F2C-D317-C845C7934BD2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4BBC5053-0BF1-BB4E-CB45-5EDDD4CEB152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FC8C397B-260F-911B-DF38-32FDB2F68F62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1F9A8FF-7CF8-89C6-322B-E4DBE7C410D4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ACF2576-5F36-9A55-6717-2375D026B599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C5DC6D5-E919-F66D-A6A6-9E960139664B}"/>
              </a:ext>
            </a:extLst>
          </p:cNvPr>
          <p:cNvSpPr/>
          <p:nvPr/>
        </p:nvSpPr>
        <p:spPr>
          <a:xfrm>
            <a:off x="7447280" y="143100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cxnSp>
        <p:nvCxnSpPr>
          <p:cNvPr id="112" name="Connecteur : en angle 111">
            <a:extLst>
              <a:ext uri="{FF2B5EF4-FFF2-40B4-BE49-F238E27FC236}">
                <a16:creationId xmlns:a16="http://schemas.microsoft.com/office/drawing/2014/main" id="{D01B3153-543D-CD91-07AC-7D344A67E1B3}"/>
              </a:ext>
            </a:extLst>
          </p:cNvPr>
          <p:cNvCxnSpPr>
            <a:cxnSpLocks/>
          </p:cNvCxnSpPr>
          <p:nvPr/>
        </p:nvCxnSpPr>
        <p:spPr>
          <a:xfrm rot="5400000">
            <a:off x="8489460" y="53797"/>
            <a:ext cx="114810" cy="13021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73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165E0BF-2D48-4417-9502-833662807A05}"/>
              </a:ext>
            </a:extLst>
          </p:cNvPr>
          <p:cNvSpPr/>
          <p:nvPr/>
        </p:nvSpPr>
        <p:spPr>
          <a:xfrm>
            <a:off x="1650189" y="6268483"/>
            <a:ext cx="962537" cy="5027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Jeune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1390-1409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38DD9A4E-4868-4663-831A-68498F6F3743}"/>
              </a:ext>
            </a:extLst>
          </p:cNvPr>
          <p:cNvCxnSpPr>
            <a:cxnSpLocks/>
            <a:stCxn id="19" idx="2"/>
            <a:endCxn id="103" idx="0"/>
          </p:cNvCxnSpPr>
          <p:nvPr/>
        </p:nvCxnSpPr>
        <p:spPr>
          <a:xfrm>
            <a:off x="2127268" y="6194022"/>
            <a:ext cx="419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5CB72F9-ECBC-41F1-AE40-08DC5D9975FC}"/>
              </a:ext>
            </a:extLst>
          </p:cNvPr>
          <p:cNvCxnSpPr>
            <a:cxnSpLocks/>
            <a:stCxn id="20" idx="1"/>
            <a:endCxn id="103" idx="3"/>
          </p:cNvCxnSpPr>
          <p:nvPr/>
        </p:nvCxnSpPr>
        <p:spPr>
          <a:xfrm flipH="1">
            <a:off x="2612726" y="6519836"/>
            <a:ext cx="37758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290058F-B11B-DB6A-D6A7-847C669F243A}"/>
              </a:ext>
            </a:extLst>
          </p:cNvPr>
          <p:cNvSpPr/>
          <p:nvPr/>
        </p:nvSpPr>
        <p:spPr>
          <a:xfrm>
            <a:off x="2990310" y="4639092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49BE5F6-4B73-5EEF-A6D3-2FA3DFD25706}"/>
              </a:ext>
            </a:extLst>
          </p:cNvPr>
          <p:cNvCxnSpPr>
            <a:cxnSpLocks/>
            <a:stCxn id="33" idx="2"/>
            <a:endCxn id="6" idx="0"/>
          </p:cNvCxnSpPr>
          <p:nvPr/>
        </p:nvCxnSpPr>
        <p:spPr>
          <a:xfrm>
            <a:off x="3475768" y="4539332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5BD1B07-1F5A-A7C3-B2EB-5C87FC8FCEBE}"/>
              </a:ext>
            </a:extLst>
          </p:cNvPr>
          <p:cNvSpPr/>
          <p:nvPr/>
        </p:nvSpPr>
        <p:spPr>
          <a:xfrm>
            <a:off x="2990310" y="5229939"/>
            <a:ext cx="970916" cy="387542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3C017-7D08-D2DE-D397-57CA3B21B9EE}"/>
              </a:ext>
            </a:extLst>
          </p:cNvPr>
          <p:cNvSpPr/>
          <p:nvPr/>
        </p:nvSpPr>
        <p:spPr>
          <a:xfrm>
            <a:off x="2990310" y="5801361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1355-77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0ADAF-3DE5-B2C0-ABCB-8F34375B39CD}"/>
              </a:ext>
            </a:extLst>
          </p:cNvPr>
          <p:cNvSpPr/>
          <p:nvPr/>
        </p:nvSpPr>
        <p:spPr>
          <a:xfrm>
            <a:off x="1624457" y="4622328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F03D11F-E2EE-1324-3465-388FAF8B89D1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 flipH="1">
            <a:off x="2109915" y="4539332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90138-9A51-D14B-7174-F260AD8982BB}"/>
              </a:ext>
            </a:extLst>
          </p:cNvPr>
          <p:cNvSpPr/>
          <p:nvPr/>
        </p:nvSpPr>
        <p:spPr>
          <a:xfrm>
            <a:off x="1624457" y="5228213"/>
            <a:ext cx="970916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F3429-351C-7295-3D41-59BCF3E6DD47}"/>
              </a:ext>
            </a:extLst>
          </p:cNvPr>
          <p:cNvSpPr/>
          <p:nvPr/>
        </p:nvSpPr>
        <p:spPr>
          <a:xfrm>
            <a:off x="635508" y="5804157"/>
            <a:ext cx="968027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1387-96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697A6C4-B1C9-576B-9BB6-DB13A64F2800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2109915" y="5157487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300076E-BA7E-22C3-4FD5-5694105A595F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3475768" y="5617481"/>
            <a:ext cx="0" cy="183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A75398C-3990-14C1-5D63-4A7FB0B1FB07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3475768" y="5157487"/>
            <a:ext cx="0" cy="72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B1CFB55-C770-D58D-1A4F-DCC45D6609F1}"/>
              </a:ext>
            </a:extLst>
          </p:cNvPr>
          <p:cNvSpPr/>
          <p:nvPr/>
        </p:nvSpPr>
        <p:spPr>
          <a:xfrm>
            <a:off x="1641810" y="5803026"/>
            <a:ext cx="970916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Vieux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1396-1410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053CAB-50A4-7219-8311-9DD491F9D5F3}"/>
              </a:ext>
            </a:extLst>
          </p:cNvPr>
          <p:cNvSpPr/>
          <p:nvPr/>
        </p:nvSpPr>
        <p:spPr>
          <a:xfrm>
            <a:off x="2990310" y="6324338"/>
            <a:ext cx="970916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Marie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11EE8C-CA76-AD40-69FF-0E4015B570B0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>
            <a:off x="3475768" y="6192356"/>
            <a:ext cx="0" cy="131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A1FD239-2E8D-6EEC-4BC4-F272550DB71B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>
            <a:off x="2109915" y="5619208"/>
            <a:ext cx="17353" cy="1838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18">
            <a:extLst>
              <a:ext uri="{FF2B5EF4-FFF2-40B4-BE49-F238E27FC236}">
                <a16:creationId xmlns:a16="http://schemas.microsoft.com/office/drawing/2014/main" id="{DB4F1CA1-CBB9-6BD9-04D1-223EFCD717FA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rot="5400000">
            <a:off x="1522245" y="5216486"/>
            <a:ext cx="184949" cy="9903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4281164-06D2-C7FF-32DE-C36B84DDFE84}"/>
              </a:ext>
            </a:extLst>
          </p:cNvPr>
          <p:cNvSpPr/>
          <p:nvPr/>
        </p:nvSpPr>
        <p:spPr>
          <a:xfrm>
            <a:off x="1353042" y="4003145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40778F-BDFD-89FA-4E61-DF4BD8BE553E}"/>
              </a:ext>
            </a:extLst>
          </p:cNvPr>
          <p:cNvSpPr/>
          <p:nvPr/>
        </p:nvSpPr>
        <p:spPr>
          <a:xfrm>
            <a:off x="390454" y="4014316"/>
            <a:ext cx="883157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FE9B5A-70FB-3497-FC0D-12B1208668FF}"/>
              </a:ext>
            </a:extLst>
          </p:cNvPr>
          <p:cNvSpPr/>
          <p:nvPr/>
        </p:nvSpPr>
        <p:spPr>
          <a:xfrm>
            <a:off x="2990310" y="3994698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5BCF09-2F0E-3B27-50C9-BEC0050939DE}"/>
              </a:ext>
            </a:extLst>
          </p:cNvPr>
          <p:cNvSpPr/>
          <p:nvPr/>
        </p:nvSpPr>
        <p:spPr>
          <a:xfrm>
            <a:off x="4045896" y="4003145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36" name="Connecteur en angle 71">
            <a:extLst>
              <a:ext uri="{FF2B5EF4-FFF2-40B4-BE49-F238E27FC236}">
                <a16:creationId xmlns:a16="http://schemas.microsoft.com/office/drawing/2014/main" id="{6CFBB767-90E2-DA39-A469-45616AD483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53922" y="3272852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75B83BF-7FC5-6202-228A-AE0B53709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83698404-DE65-AAC7-66AC-A2EB325B64DC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8E86B80-A30C-96DB-DC8A-D8D3E537A8E5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A73CC10-62AA-D2E4-7C56-72542033512D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C5A3AEF-52D8-9D06-A8A3-6ED8DEA837CB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47A2BD0-1627-4D2C-ABEA-354B6D140839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1BC0832D-6052-C792-755C-DBE011353F3C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48355" y="57098"/>
            <a:ext cx="5517966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1390-1409 : La Sicile réintègre l’Aragon…</a:t>
            </a:r>
          </a:p>
          <a:p>
            <a:endParaRPr lang="fr-FR" sz="1600" dirty="0"/>
          </a:p>
          <a:p>
            <a:r>
              <a:rPr lang="fr-FR" sz="1600" dirty="0"/>
              <a:t>*1390 : Marie de Sicile épouse son cousin Martin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  <a:r>
              <a:rPr lang="fr-FR" sz="1600" i="1" dirty="0"/>
              <a:t>le Jeune</a:t>
            </a:r>
            <a:endParaRPr lang="fr-FR" sz="1600" dirty="0"/>
          </a:p>
          <a:p>
            <a:r>
              <a:rPr lang="fr-FR" sz="1600" dirty="0"/>
              <a:t>Neveu du roi d’Aragon, Jean 1</a:t>
            </a:r>
            <a:r>
              <a:rPr lang="fr-FR" sz="1600" baseline="30000" dirty="0"/>
              <a:t>er</a:t>
            </a:r>
            <a:r>
              <a:rPr lang="fr-FR" sz="1600" dirty="0"/>
              <a:t> ; Martin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  <a:r>
              <a:rPr lang="fr-FR" sz="1600" i="1" dirty="0"/>
              <a:t>le Jeune</a:t>
            </a:r>
            <a:r>
              <a:rPr lang="fr-FR" sz="1600" dirty="0"/>
              <a:t>, roi de Sicile</a:t>
            </a:r>
          </a:p>
          <a:p>
            <a:endParaRPr lang="fr-FR" sz="1600" dirty="0"/>
          </a:p>
          <a:p>
            <a:r>
              <a:rPr lang="fr-FR" sz="1600" dirty="0"/>
              <a:t>*1401-09 : Après la mort de Marie ; Puis de Martin</a:t>
            </a:r>
          </a:p>
          <a:p>
            <a:r>
              <a:rPr lang="fr-FR" sz="1600" dirty="0"/>
              <a:t>Son père </a:t>
            </a:r>
            <a:r>
              <a:rPr lang="fr-FR" sz="1600" u="sng" dirty="0"/>
              <a:t>Martin 1</a:t>
            </a:r>
            <a:r>
              <a:rPr lang="fr-FR" sz="1600" u="sng" baseline="30000" dirty="0"/>
              <a:t>er</a:t>
            </a:r>
            <a:r>
              <a:rPr lang="fr-FR" sz="1600" u="sng" dirty="0"/>
              <a:t> </a:t>
            </a:r>
            <a:r>
              <a:rPr lang="fr-FR" sz="1600" i="1" u="sng" dirty="0"/>
              <a:t>le Vieux</a:t>
            </a:r>
            <a:r>
              <a:rPr lang="fr-FR" sz="1600" dirty="0"/>
              <a:t>, déjà roi d’Aragon depuis 1396</a:t>
            </a:r>
          </a:p>
          <a:p>
            <a:r>
              <a:rPr lang="fr-FR" sz="1600" dirty="0"/>
              <a:t>Devient roi de Sicile</a:t>
            </a:r>
          </a:p>
          <a:p>
            <a:endParaRPr lang="fr-FR" sz="1600" u="sng" dirty="0"/>
          </a:p>
          <a:p>
            <a:r>
              <a:rPr lang="fr-FR" sz="1600" dirty="0"/>
              <a:t>*1409 : </a:t>
            </a:r>
            <a:r>
              <a:rPr lang="fr-FR" sz="1600" u="sng" dirty="0"/>
              <a:t>Avec Martin </a:t>
            </a:r>
            <a:r>
              <a:rPr lang="fr-FR" sz="1600" i="1" u="sng" dirty="0"/>
              <a:t>le Vieux</a:t>
            </a:r>
            <a:r>
              <a:rPr lang="fr-FR" sz="1600" u="sng" dirty="0"/>
              <a:t>, la Sicile est réintégrée à l’Aragon</a:t>
            </a:r>
          </a:p>
          <a:p>
            <a:endParaRPr lang="fr-FR" sz="1600" dirty="0"/>
          </a:p>
          <a:p>
            <a:r>
              <a:rPr lang="fr-FR" sz="1600" dirty="0"/>
              <a:t>*Autre sécession-réintégration au XIVe siècle ; Celle du…</a:t>
            </a:r>
          </a:p>
          <a:p>
            <a:r>
              <a:rPr lang="fr-FR" sz="1600" dirty="0"/>
              <a:t>Royaume de Majorque-Roussillon ; En trois temps…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19BD7DE-8933-88FC-75DF-16B078A142D9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4D399DDF-0E30-971E-D91D-E524AB4CBE5C}"/>
              </a:ext>
            </a:extLst>
          </p:cNvPr>
          <p:cNvCxnSpPr>
            <a:cxnSpLocks/>
          </p:cNvCxnSpPr>
          <p:nvPr/>
        </p:nvCxnSpPr>
        <p:spPr>
          <a:xfrm flipV="1">
            <a:off x="7020009" y="2976880"/>
            <a:ext cx="244391" cy="12285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DDE7871E-AB0F-4A38-3280-7BEB2D37B098}"/>
              </a:ext>
            </a:extLst>
          </p:cNvPr>
          <p:cNvCxnSpPr>
            <a:cxnSpLocks/>
          </p:cNvCxnSpPr>
          <p:nvPr/>
        </p:nvCxnSpPr>
        <p:spPr>
          <a:xfrm flipV="1">
            <a:off x="7264400" y="2534036"/>
            <a:ext cx="354819" cy="44284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CC1D1385-1FC3-0621-0E49-AAA9DEA55996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5908F20-154E-2A14-4332-2F7D946F400E}"/>
              </a:ext>
            </a:extLst>
          </p:cNvPr>
          <p:cNvSpPr/>
          <p:nvPr/>
        </p:nvSpPr>
        <p:spPr>
          <a:xfrm>
            <a:off x="7127539" y="285426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CA16777-59A4-E0A7-EBB0-0ADCF804C042}"/>
              </a:ext>
            </a:extLst>
          </p:cNvPr>
          <p:cNvSpPr/>
          <p:nvPr/>
        </p:nvSpPr>
        <p:spPr>
          <a:xfrm>
            <a:off x="7522847" y="239614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82" name="Image 81" descr="Une image contenant texte, capture d’écran, Police, carte&#10;&#10;Le contenu généré par l’IA peut être incorrect.">
            <a:extLst>
              <a:ext uri="{FF2B5EF4-FFF2-40B4-BE49-F238E27FC236}">
                <a16:creationId xmlns:a16="http://schemas.microsoft.com/office/drawing/2014/main" id="{84AD44BA-9641-88A6-A6A0-476843721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04163"/>
            <a:ext cx="2070712" cy="3892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EDF9F59-5BB8-8C7C-07F2-7301BA354B6C}"/>
              </a:ext>
            </a:extLst>
          </p:cNvPr>
          <p:cNvCxnSpPr>
            <a:cxnSpLocks/>
          </p:cNvCxnSpPr>
          <p:nvPr/>
        </p:nvCxnSpPr>
        <p:spPr>
          <a:xfrm flipH="1" flipV="1">
            <a:off x="11286486" y="1686625"/>
            <a:ext cx="23779" cy="134982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5DFB9E05-FABA-0F7A-BAAE-06C21113F3E7}"/>
              </a:ext>
            </a:extLst>
          </p:cNvPr>
          <p:cNvCxnSpPr>
            <a:cxnSpLocks/>
          </p:cNvCxnSpPr>
          <p:nvPr/>
        </p:nvCxnSpPr>
        <p:spPr>
          <a:xfrm flipV="1">
            <a:off x="11310265" y="968633"/>
            <a:ext cx="284785" cy="71799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0F8804AC-8B54-EFEF-3061-BFFD0BAA2150}"/>
              </a:ext>
            </a:extLst>
          </p:cNvPr>
          <p:cNvSpPr/>
          <p:nvPr/>
        </p:nvSpPr>
        <p:spPr>
          <a:xfrm>
            <a:off x="11133516" y="291512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55213A1-4398-1C53-3552-E49624C53989}"/>
              </a:ext>
            </a:extLst>
          </p:cNvPr>
          <p:cNvSpPr/>
          <p:nvPr/>
        </p:nvSpPr>
        <p:spPr>
          <a:xfrm>
            <a:off x="11149471" y="156529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A4A7B2A-2195-2AC9-49B2-72C11A2C0F51}"/>
              </a:ext>
            </a:extLst>
          </p:cNvPr>
          <p:cNvSpPr/>
          <p:nvPr/>
        </p:nvSpPr>
        <p:spPr>
          <a:xfrm>
            <a:off x="11458035" y="84730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E7DEA7-4EA1-8E54-56F4-CAE2D4B52CDD}"/>
              </a:ext>
            </a:extLst>
          </p:cNvPr>
          <p:cNvSpPr/>
          <p:nvPr/>
        </p:nvSpPr>
        <p:spPr>
          <a:xfrm>
            <a:off x="1598758" y="3336450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2702D06-C1FB-25B4-D782-62236FCA41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127269" y="3899506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EB3112CA-D693-BE6C-22E4-28CA7A0C2C72}"/>
              </a:ext>
            </a:extLst>
          </p:cNvPr>
          <p:cNvCxnSpPr>
            <a:cxnSpLocks/>
            <a:stCxn id="2" idx="2"/>
          </p:cNvCxnSpPr>
          <p:nvPr/>
        </p:nvCxnSpPr>
        <p:spPr>
          <a:xfrm rot="5400000">
            <a:off x="1422246" y="3309293"/>
            <a:ext cx="114810" cy="12952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C614F-9E1D-34DE-BC2E-CAA904B94F09}"/>
              </a:ext>
            </a:extLst>
          </p:cNvPr>
          <p:cNvSpPr/>
          <p:nvPr/>
        </p:nvSpPr>
        <p:spPr>
          <a:xfrm>
            <a:off x="398635" y="3406138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</p:spTree>
    <p:extLst>
      <p:ext uri="{BB962C8B-B14F-4D97-AF65-F5344CB8AC3E}">
        <p14:creationId xmlns:p14="http://schemas.microsoft.com/office/powerpoint/2010/main" val="231992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72923-DE8D-3812-99E2-B4F37D4F7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BD9CCAA-0556-04CD-C857-CF53683ED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C5016A7C-60E0-C06F-6EC6-FD0C807F2B0D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6B2C0B9-24E3-2108-1354-D38C3DC10118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7D12A42-0172-2D7D-45BA-CA8B6DAB5CDE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78285E1-5E11-A92F-C393-72E210E4AD1F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6C0E519-D6A2-52EE-C8CD-6CACDA9706BA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A19BDB0-84DF-65C8-B5AC-B0A53A248F16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95C9C5-247E-24A4-A43B-9D8C30D63F23}"/>
              </a:ext>
            </a:extLst>
          </p:cNvPr>
          <p:cNvSpPr/>
          <p:nvPr/>
        </p:nvSpPr>
        <p:spPr>
          <a:xfrm>
            <a:off x="2657432" y="5724472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B8D4F3D-31EB-2CFB-5D56-1E5EFB11E2F8}"/>
              </a:ext>
            </a:extLst>
          </p:cNvPr>
          <p:cNvCxnSpPr>
            <a:cxnSpLocks/>
            <a:stCxn id="78" idx="2"/>
            <a:endCxn id="49" idx="0"/>
          </p:cNvCxnSpPr>
          <p:nvPr/>
        </p:nvCxnSpPr>
        <p:spPr>
          <a:xfrm>
            <a:off x="3142890" y="5624712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BA75A8A-45B5-FDC8-D80B-D3EEA9443E2A}"/>
              </a:ext>
            </a:extLst>
          </p:cNvPr>
          <p:cNvSpPr/>
          <p:nvPr/>
        </p:nvSpPr>
        <p:spPr>
          <a:xfrm>
            <a:off x="2657432" y="6315319"/>
            <a:ext cx="970916" cy="387542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41C2AA7-4ACA-4B68-6F74-EA3498CE3529}"/>
              </a:ext>
            </a:extLst>
          </p:cNvPr>
          <p:cNvSpPr/>
          <p:nvPr/>
        </p:nvSpPr>
        <p:spPr>
          <a:xfrm>
            <a:off x="1291579" y="5707708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509A970-8A1F-D400-4D2E-2DDE75EACF67}"/>
              </a:ext>
            </a:extLst>
          </p:cNvPr>
          <p:cNvCxnSpPr>
            <a:cxnSpLocks/>
            <a:stCxn id="72" idx="2"/>
            <a:endCxn id="53" idx="0"/>
          </p:cNvCxnSpPr>
          <p:nvPr/>
        </p:nvCxnSpPr>
        <p:spPr>
          <a:xfrm flipH="1">
            <a:off x="1777037" y="5624712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5B958E7F-F19A-9C78-0687-D5B2CC94085A}"/>
              </a:ext>
            </a:extLst>
          </p:cNvPr>
          <p:cNvSpPr/>
          <p:nvPr/>
        </p:nvSpPr>
        <p:spPr>
          <a:xfrm>
            <a:off x="1291579" y="6313593"/>
            <a:ext cx="970916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E1007F1-F795-8470-1B1C-887DC27EBCE3}"/>
              </a:ext>
            </a:extLst>
          </p:cNvPr>
          <p:cNvCxnSpPr>
            <a:cxnSpLocks/>
            <a:stCxn id="53" idx="2"/>
            <a:endCxn id="57" idx="0"/>
          </p:cNvCxnSpPr>
          <p:nvPr/>
        </p:nvCxnSpPr>
        <p:spPr>
          <a:xfrm>
            <a:off x="1777037" y="6242867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528F8244-CEC2-8935-7B79-95F01A9E5B78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3142890" y="6242867"/>
            <a:ext cx="0" cy="72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39CC374-0F65-3FEA-C17A-AF7AF5E92F6E}"/>
              </a:ext>
            </a:extLst>
          </p:cNvPr>
          <p:cNvSpPr/>
          <p:nvPr/>
        </p:nvSpPr>
        <p:spPr>
          <a:xfrm>
            <a:off x="1020164" y="5088525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D6DE09-4531-4CDC-168A-0CAA77AA8CAC}"/>
              </a:ext>
            </a:extLst>
          </p:cNvPr>
          <p:cNvSpPr/>
          <p:nvPr/>
        </p:nvSpPr>
        <p:spPr>
          <a:xfrm>
            <a:off x="0" y="5099696"/>
            <a:ext cx="940733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80C9A37-DD06-402E-85E8-DB24CFE2AF3A}"/>
              </a:ext>
            </a:extLst>
          </p:cNvPr>
          <p:cNvSpPr/>
          <p:nvPr/>
        </p:nvSpPr>
        <p:spPr>
          <a:xfrm>
            <a:off x="2657432" y="5080078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914FFBF-210A-664A-CE63-124E79479A53}"/>
              </a:ext>
            </a:extLst>
          </p:cNvPr>
          <p:cNvSpPr/>
          <p:nvPr/>
        </p:nvSpPr>
        <p:spPr>
          <a:xfrm>
            <a:off x="3711087" y="5080078"/>
            <a:ext cx="79765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Sanche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1311-24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AE09EA7-1079-43BC-041A-60EC3B801E1E}"/>
              </a:ext>
            </a:extLst>
          </p:cNvPr>
          <p:cNvSpPr/>
          <p:nvPr/>
        </p:nvSpPr>
        <p:spPr>
          <a:xfrm>
            <a:off x="4591482" y="5719903"/>
            <a:ext cx="711025" cy="522963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1324-49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5FC1BF2A-2737-B4DD-AF0E-B08F48C9E682}"/>
              </a:ext>
            </a:extLst>
          </p:cNvPr>
          <p:cNvCxnSpPr>
            <a:cxnSpLocks/>
            <a:stCxn id="91" idx="2"/>
            <a:endCxn id="88" idx="0"/>
          </p:cNvCxnSpPr>
          <p:nvPr/>
        </p:nvCxnSpPr>
        <p:spPr>
          <a:xfrm>
            <a:off x="4946995" y="5624712"/>
            <a:ext cx="0" cy="95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B1173C62-DFD2-A7AD-606F-8BA594E83D70}"/>
              </a:ext>
            </a:extLst>
          </p:cNvPr>
          <p:cNvSpPr/>
          <p:nvPr/>
        </p:nvSpPr>
        <p:spPr>
          <a:xfrm>
            <a:off x="4591482" y="5080078"/>
            <a:ext cx="71102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9692C8D-B160-540D-17A4-43DB21F9BD2A}"/>
              </a:ext>
            </a:extLst>
          </p:cNvPr>
          <p:cNvSpPr/>
          <p:nvPr/>
        </p:nvSpPr>
        <p:spPr>
          <a:xfrm>
            <a:off x="104867" y="58846"/>
            <a:ext cx="5894773" cy="38010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6) 1276-1349 : Le royaume de Majorque-Roussillon autonome, avant d’être réintégré au royaume d’Aragon</a:t>
            </a:r>
          </a:p>
          <a:p>
            <a:endParaRPr lang="fr-FR" sz="1400" dirty="0"/>
          </a:p>
          <a:p>
            <a:r>
              <a:rPr lang="fr-FR" sz="1600" dirty="0"/>
              <a:t>a) Rappel : 1276 : Mort de Jacques 1</a:t>
            </a:r>
            <a:r>
              <a:rPr lang="fr-FR" sz="1600" baseline="30000" dirty="0"/>
              <a:t>er</a:t>
            </a:r>
            <a:r>
              <a:rPr lang="fr-FR" sz="1600" dirty="0"/>
              <a:t> d’Aragon, </a:t>
            </a:r>
            <a:r>
              <a:rPr lang="fr-FR" sz="1600" i="1" dirty="0"/>
              <a:t>le Conquérant</a:t>
            </a:r>
          </a:p>
          <a:p>
            <a:r>
              <a:rPr lang="fr-FR" sz="1600" dirty="0"/>
              <a:t>- Son fils Pierre III hérite de l’Aragon</a:t>
            </a:r>
          </a:p>
          <a:p>
            <a:r>
              <a:rPr lang="fr-FR" sz="1600" dirty="0"/>
              <a:t>- Son autre fils Jacques II du royaume de Majorque-Roussillon</a:t>
            </a:r>
          </a:p>
          <a:p>
            <a:r>
              <a:rPr lang="fr-FR" sz="1500" dirty="0"/>
              <a:t>Et de la seigneurie</a:t>
            </a:r>
            <a:r>
              <a:rPr lang="fr-FR" sz="1500" baseline="30000" dirty="0"/>
              <a:t> </a:t>
            </a:r>
            <a:r>
              <a:rPr lang="fr-FR" sz="1500" dirty="0"/>
              <a:t>de Montpellier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*Jacques II installe sa capitale à Perpignan ; Pour Pierre III, réunifier…</a:t>
            </a:r>
          </a:p>
          <a:p>
            <a:r>
              <a:rPr lang="fr-FR" sz="1600" dirty="0"/>
              <a:t>NB : 1289 : Jacques II fonde l’université de Montpellier</a:t>
            </a:r>
          </a:p>
          <a:p>
            <a:endParaRPr lang="fr-FR" sz="1600" dirty="0"/>
          </a:p>
          <a:p>
            <a:r>
              <a:rPr lang="fr-FR" sz="1600" dirty="0"/>
              <a:t>*1284-85 : Lors de la </a:t>
            </a:r>
            <a:r>
              <a:rPr lang="fr-FR" sz="1600" i="1" dirty="0"/>
              <a:t>croisade d’Aragon</a:t>
            </a:r>
            <a:r>
              <a:rPr lang="fr-FR" sz="1600" dirty="0"/>
              <a:t>, contre son frère Pierre III</a:t>
            </a:r>
          </a:p>
          <a:p>
            <a:r>
              <a:rPr lang="fr-FR" sz="1600" dirty="0"/>
              <a:t>Jacques II prend le parti de Philippe III de France ; En représailles…</a:t>
            </a:r>
          </a:p>
          <a:p>
            <a:endParaRPr lang="fr-FR" sz="800" dirty="0"/>
          </a:p>
          <a:p>
            <a:r>
              <a:rPr lang="fr-FR" sz="1600" dirty="0"/>
              <a:t>*1285 : Son neveu Alphonse III d’Aragon envahit Majorque (1)</a:t>
            </a:r>
          </a:p>
          <a:p>
            <a:r>
              <a:rPr lang="fr-FR" sz="1600" dirty="0"/>
              <a:t>Avant de la restituer en 1298…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22DE9E3-CD7B-D1C4-A802-36B521BD38C9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CB9E6C62-B805-720A-39E0-1F5CDF37D136}"/>
              </a:ext>
            </a:extLst>
          </p:cNvPr>
          <p:cNvCxnSpPr>
            <a:cxnSpLocks/>
          </p:cNvCxnSpPr>
          <p:nvPr/>
        </p:nvCxnSpPr>
        <p:spPr>
          <a:xfrm flipV="1">
            <a:off x="7020009" y="2976880"/>
            <a:ext cx="244391" cy="12285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BC7C0C60-7676-ED81-DACF-9BF00FB4F561}"/>
              </a:ext>
            </a:extLst>
          </p:cNvPr>
          <p:cNvCxnSpPr>
            <a:cxnSpLocks/>
          </p:cNvCxnSpPr>
          <p:nvPr/>
        </p:nvCxnSpPr>
        <p:spPr>
          <a:xfrm flipV="1">
            <a:off x="7264400" y="2534036"/>
            <a:ext cx="354819" cy="44284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F68B845E-F2AA-A16B-F73C-E7EC68D92D1A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912781E-594B-BB69-1DB0-A481F6B4CBA0}"/>
              </a:ext>
            </a:extLst>
          </p:cNvPr>
          <p:cNvSpPr/>
          <p:nvPr/>
        </p:nvSpPr>
        <p:spPr>
          <a:xfrm>
            <a:off x="7127539" y="285426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A40AC411-CDEB-BD39-6A7F-DEF70342DC1F}"/>
              </a:ext>
            </a:extLst>
          </p:cNvPr>
          <p:cNvSpPr/>
          <p:nvPr/>
        </p:nvSpPr>
        <p:spPr>
          <a:xfrm>
            <a:off x="7522847" y="239614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120" name="Image 119" descr="Une image contenant texte, capture d’écran, Police, carte&#10;&#10;Le contenu généré par l’IA peut être incorrect.">
            <a:extLst>
              <a:ext uri="{FF2B5EF4-FFF2-40B4-BE49-F238E27FC236}">
                <a16:creationId xmlns:a16="http://schemas.microsoft.com/office/drawing/2014/main" id="{7BEAF43F-7B58-33C7-FDA4-DAAB0A15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04163"/>
            <a:ext cx="2070712" cy="3892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40D18B4B-9805-D259-664E-278FE9BC5547}"/>
              </a:ext>
            </a:extLst>
          </p:cNvPr>
          <p:cNvCxnSpPr>
            <a:cxnSpLocks/>
          </p:cNvCxnSpPr>
          <p:nvPr/>
        </p:nvCxnSpPr>
        <p:spPr>
          <a:xfrm flipH="1" flipV="1">
            <a:off x="11286486" y="1686625"/>
            <a:ext cx="23779" cy="134982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8E74ED16-8D56-F754-EFA5-FA79962E79F2}"/>
              </a:ext>
            </a:extLst>
          </p:cNvPr>
          <p:cNvCxnSpPr>
            <a:cxnSpLocks/>
          </p:cNvCxnSpPr>
          <p:nvPr/>
        </p:nvCxnSpPr>
        <p:spPr>
          <a:xfrm flipV="1">
            <a:off x="11310265" y="968633"/>
            <a:ext cx="284785" cy="71799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B88743C2-12A5-F948-3508-715607BAA007}"/>
              </a:ext>
            </a:extLst>
          </p:cNvPr>
          <p:cNvSpPr/>
          <p:nvPr/>
        </p:nvSpPr>
        <p:spPr>
          <a:xfrm>
            <a:off x="11133516" y="291512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12C4031-4310-C05D-A7B4-22182D9D4EB9}"/>
              </a:ext>
            </a:extLst>
          </p:cNvPr>
          <p:cNvSpPr/>
          <p:nvPr/>
        </p:nvSpPr>
        <p:spPr>
          <a:xfrm>
            <a:off x="11149471" y="156529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BB51543A-E6B9-34B2-1EB7-BFF3E401A46A}"/>
              </a:ext>
            </a:extLst>
          </p:cNvPr>
          <p:cNvSpPr/>
          <p:nvPr/>
        </p:nvSpPr>
        <p:spPr>
          <a:xfrm>
            <a:off x="11458035" y="84730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427583-058A-5E34-05FF-54BC7AF709F9}"/>
              </a:ext>
            </a:extLst>
          </p:cNvPr>
          <p:cNvSpPr/>
          <p:nvPr/>
        </p:nvSpPr>
        <p:spPr>
          <a:xfrm>
            <a:off x="1265880" y="4421830"/>
            <a:ext cx="1057022" cy="563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5006486-AC7B-2F11-740C-6F5100BB8A8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794391" y="4984886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C7DD230E-8BCE-E8E9-F3C7-6CE3736FF88B}"/>
              </a:ext>
            </a:extLst>
          </p:cNvPr>
          <p:cNvCxnSpPr>
            <a:cxnSpLocks/>
            <a:stCxn id="2" idx="2"/>
          </p:cNvCxnSpPr>
          <p:nvPr/>
        </p:nvCxnSpPr>
        <p:spPr>
          <a:xfrm rot="5400000">
            <a:off x="1074974" y="4380279"/>
            <a:ext cx="114810" cy="132402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F3A4051-C11C-76D1-06FF-2744F3F25AAB}"/>
              </a:ext>
            </a:extLst>
          </p:cNvPr>
          <p:cNvSpPr/>
          <p:nvPr/>
        </p:nvSpPr>
        <p:spPr>
          <a:xfrm>
            <a:off x="238372" y="3868915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cxnSp>
        <p:nvCxnSpPr>
          <p:cNvPr id="6" name="Connecteur en angle 71">
            <a:extLst>
              <a:ext uri="{FF2B5EF4-FFF2-40B4-BE49-F238E27FC236}">
                <a16:creationId xmlns:a16="http://schemas.microsoft.com/office/drawing/2014/main" id="{66D5189C-07A9-FFC6-3D07-7562FFA5D5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1044" y="4358232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0ECC47E-3880-D847-B678-F39E4B722CB3}"/>
              </a:ext>
            </a:extLst>
          </p:cNvPr>
          <p:cNvSpPr/>
          <p:nvPr/>
        </p:nvSpPr>
        <p:spPr>
          <a:xfrm>
            <a:off x="3711087" y="4421830"/>
            <a:ext cx="970916" cy="5630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1276-1311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FB253-8B8C-C649-1FF6-35FCC72DF4E4}"/>
              </a:ext>
            </a:extLst>
          </p:cNvPr>
          <p:cNvSpPr/>
          <p:nvPr/>
        </p:nvSpPr>
        <p:spPr>
          <a:xfrm>
            <a:off x="1265880" y="3841891"/>
            <a:ext cx="1057022" cy="50547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68ED393-D1A1-BBDE-6FE9-41AC201816A1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16200000" flipH="1">
            <a:off x="2958238" y="3183522"/>
            <a:ext cx="74461" cy="24021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AFCC924-AE80-2663-5422-5A4491577D17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1794391" y="4347369"/>
            <a:ext cx="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DB206-84CC-EDAC-C4B4-3F5E183C1EF0}"/>
              </a:ext>
            </a:extLst>
          </p:cNvPr>
          <p:cNvSpPr/>
          <p:nvPr/>
        </p:nvSpPr>
        <p:spPr>
          <a:xfrm>
            <a:off x="3711087" y="3828386"/>
            <a:ext cx="958376" cy="505477"/>
          </a:xfrm>
          <a:prstGeom prst="rect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1276-1349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99AA37F-6429-0B56-DC62-C9768031434F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4524174" y="4657257"/>
            <a:ext cx="95192" cy="7504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5BEFB902-5F4A-045F-A804-96E70BCE549B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4105634" y="4989167"/>
            <a:ext cx="95192" cy="866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F1F96E0-FB6A-12DF-374A-8E48EA834CE9}"/>
              </a:ext>
            </a:extLst>
          </p:cNvPr>
          <p:cNvSpPr/>
          <p:nvPr/>
        </p:nvSpPr>
        <p:spPr>
          <a:xfrm>
            <a:off x="2641742" y="4454981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</p:spTree>
    <p:extLst>
      <p:ext uri="{BB962C8B-B14F-4D97-AF65-F5344CB8AC3E}">
        <p14:creationId xmlns:p14="http://schemas.microsoft.com/office/powerpoint/2010/main" val="3855775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2684C-BD05-C809-FF35-BC088092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234153-E5B3-E09D-D8BB-92063C1BD95F}"/>
              </a:ext>
            </a:extLst>
          </p:cNvPr>
          <p:cNvSpPr/>
          <p:nvPr/>
        </p:nvSpPr>
        <p:spPr>
          <a:xfrm>
            <a:off x="104868" y="58846"/>
            <a:ext cx="5240204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1276-1349 : Le royaume de Majorque-Roussillon autonome, avant d’être réintégré au royaume d’Aragon</a:t>
            </a:r>
          </a:p>
          <a:p>
            <a:endParaRPr lang="fr-FR" sz="1600" dirty="0"/>
          </a:p>
          <a:p>
            <a:r>
              <a:rPr lang="fr-FR" sz="1600" dirty="0"/>
              <a:t>b) 1311 : Mort de Jacques II ; Son fils Sanche 1</a:t>
            </a:r>
            <a:r>
              <a:rPr lang="fr-FR" sz="1600" baseline="30000" dirty="0"/>
              <a:t>er</a:t>
            </a:r>
            <a:r>
              <a:rPr lang="fr-FR" sz="1600" dirty="0"/>
              <a:t> lui succède</a:t>
            </a:r>
          </a:p>
          <a:p>
            <a:r>
              <a:rPr lang="fr-FR" sz="1600" dirty="0"/>
              <a:t>*1324 : Mort de Sanche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</a:p>
          <a:p>
            <a:r>
              <a:rPr lang="fr-FR" sz="1600" dirty="0"/>
              <a:t>Son neveu </a:t>
            </a:r>
            <a:r>
              <a:rPr lang="fr-FR" sz="1600" u="sng" dirty="0"/>
              <a:t>Jacques III</a:t>
            </a:r>
            <a:r>
              <a:rPr lang="fr-FR" sz="1600" dirty="0"/>
              <a:t> lui succède ; Mais…</a:t>
            </a:r>
          </a:p>
          <a:p>
            <a:endParaRPr lang="fr-FR" sz="1600" dirty="0"/>
          </a:p>
          <a:p>
            <a:r>
              <a:rPr lang="fr-FR" sz="1600" dirty="0"/>
              <a:t>*1340 : Alliance Philippe VI de France-Pierre IV d’Aragon</a:t>
            </a:r>
          </a:p>
          <a:p>
            <a:r>
              <a:rPr lang="fr-FR" sz="1600" dirty="0"/>
              <a:t>Jacques III se retrouve isolé et encerclé…</a:t>
            </a:r>
          </a:p>
          <a:p>
            <a:endParaRPr lang="fr-FR" sz="1600" dirty="0"/>
          </a:p>
          <a:p>
            <a:r>
              <a:rPr lang="fr-FR" sz="1600" dirty="0"/>
              <a:t>*1343-44 : Pierre IV d’Aragon envahit Majorque (2)</a:t>
            </a:r>
          </a:p>
          <a:p>
            <a:r>
              <a:rPr lang="fr-FR" sz="1600" dirty="0"/>
              <a:t>Puis le Roussillon et la Cerdagne</a:t>
            </a:r>
          </a:p>
          <a:p>
            <a:r>
              <a:rPr lang="fr-FR" sz="1600" dirty="0"/>
              <a:t>Jacques III s ’enfuit à Montpellier ; Et enfin…</a:t>
            </a:r>
          </a:p>
        </p:txBody>
      </p:sp>
      <p:pic>
        <p:nvPicPr>
          <p:cNvPr id="11" name="Image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E63EB68-2AB5-FF18-28A9-9E52E58D2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B9679FD8-B897-2B53-274E-354079F7265E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DB96192-33A8-3790-4FDE-159EF499B8AB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569D3B5-2281-00A3-9F26-53E57DA684F5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18C3B6-E6EA-1837-5D14-1EE8DAE5F1E9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3119D65-5789-5BD3-CA8E-D5EFEC5FF6CA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5084CA-D566-32C6-B114-5B05B6566363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pic>
        <p:nvPicPr>
          <p:cNvPr id="59" name="Image 58" descr="Une image contenant texte, capture d’écran, Police, carte&#10;&#10;Le contenu généré par l’IA peut être incorrect.">
            <a:extLst>
              <a:ext uri="{FF2B5EF4-FFF2-40B4-BE49-F238E27FC236}">
                <a16:creationId xmlns:a16="http://schemas.microsoft.com/office/drawing/2014/main" id="{B3F6C7AB-738B-3227-4C99-E95CBF571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04163"/>
            <a:ext cx="2070712" cy="3892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4D49F4E-A778-4297-33B1-E0A0974852F1}"/>
              </a:ext>
            </a:extLst>
          </p:cNvPr>
          <p:cNvCxnSpPr>
            <a:cxnSpLocks/>
          </p:cNvCxnSpPr>
          <p:nvPr/>
        </p:nvCxnSpPr>
        <p:spPr>
          <a:xfrm flipH="1" flipV="1">
            <a:off x="11286486" y="1686625"/>
            <a:ext cx="23779" cy="134982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45C51A3D-5847-6388-0D15-FF85E5BA1285}"/>
              </a:ext>
            </a:extLst>
          </p:cNvPr>
          <p:cNvCxnSpPr>
            <a:cxnSpLocks/>
          </p:cNvCxnSpPr>
          <p:nvPr/>
        </p:nvCxnSpPr>
        <p:spPr>
          <a:xfrm flipV="1">
            <a:off x="11310265" y="968633"/>
            <a:ext cx="284785" cy="71799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3A365E11-C3F1-67DD-B3A9-B46862B7BA7C}"/>
              </a:ext>
            </a:extLst>
          </p:cNvPr>
          <p:cNvSpPr/>
          <p:nvPr/>
        </p:nvSpPr>
        <p:spPr>
          <a:xfrm>
            <a:off x="11133516" y="291512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2BEBE05-D0EE-9F0F-F344-35E8B5BBB7DB}"/>
              </a:ext>
            </a:extLst>
          </p:cNvPr>
          <p:cNvSpPr/>
          <p:nvPr/>
        </p:nvSpPr>
        <p:spPr>
          <a:xfrm>
            <a:off x="11149471" y="156529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03C697A-5CEA-D048-8EEF-04D29ABFBA89}"/>
              </a:ext>
            </a:extLst>
          </p:cNvPr>
          <p:cNvSpPr/>
          <p:nvPr/>
        </p:nvSpPr>
        <p:spPr>
          <a:xfrm>
            <a:off x="11458035" y="84730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A3B59D8-1F4C-E881-5581-10E99049B312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59EF5306-51DC-0F9C-EB5F-2AEA9ACFC57C}"/>
              </a:ext>
            </a:extLst>
          </p:cNvPr>
          <p:cNvCxnSpPr>
            <a:cxnSpLocks/>
          </p:cNvCxnSpPr>
          <p:nvPr/>
        </p:nvCxnSpPr>
        <p:spPr>
          <a:xfrm flipV="1">
            <a:off x="7020009" y="2976880"/>
            <a:ext cx="244391" cy="12285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E39C985F-71C2-DB34-EA7B-7A2931C364A1}"/>
              </a:ext>
            </a:extLst>
          </p:cNvPr>
          <p:cNvCxnSpPr>
            <a:cxnSpLocks/>
          </p:cNvCxnSpPr>
          <p:nvPr/>
        </p:nvCxnSpPr>
        <p:spPr>
          <a:xfrm flipV="1">
            <a:off x="7264400" y="2534036"/>
            <a:ext cx="354819" cy="44284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0D3300C2-28A9-99AD-1799-3EA218403599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C415691-3B0B-DC5F-4FDD-79EF7C7F40A7}"/>
              </a:ext>
            </a:extLst>
          </p:cNvPr>
          <p:cNvSpPr/>
          <p:nvPr/>
        </p:nvSpPr>
        <p:spPr>
          <a:xfrm>
            <a:off x="7127539" y="285426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8CFCE8FE-E7A5-A5B9-53E1-9AADA178F057}"/>
              </a:ext>
            </a:extLst>
          </p:cNvPr>
          <p:cNvSpPr/>
          <p:nvPr/>
        </p:nvSpPr>
        <p:spPr>
          <a:xfrm>
            <a:off x="7522847" y="239614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ED16399-A55A-6FD8-18C0-DD58CCAF86B2}"/>
              </a:ext>
            </a:extLst>
          </p:cNvPr>
          <p:cNvSpPr/>
          <p:nvPr/>
        </p:nvSpPr>
        <p:spPr>
          <a:xfrm>
            <a:off x="2657432" y="5724472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D5794851-056C-6CB8-8A4D-E8CDC42EA879}"/>
              </a:ext>
            </a:extLst>
          </p:cNvPr>
          <p:cNvCxnSpPr>
            <a:cxnSpLocks/>
            <a:stCxn id="138" idx="2"/>
            <a:endCxn id="124" idx="0"/>
          </p:cNvCxnSpPr>
          <p:nvPr/>
        </p:nvCxnSpPr>
        <p:spPr>
          <a:xfrm>
            <a:off x="3142890" y="5624712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28F5F82-25F7-D711-FFE2-E50779E14163}"/>
              </a:ext>
            </a:extLst>
          </p:cNvPr>
          <p:cNvSpPr/>
          <p:nvPr/>
        </p:nvSpPr>
        <p:spPr>
          <a:xfrm>
            <a:off x="2657432" y="6315319"/>
            <a:ext cx="970916" cy="387542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CDED5D3-CF6F-D8D9-631A-F98AD89F9A34}"/>
              </a:ext>
            </a:extLst>
          </p:cNvPr>
          <p:cNvSpPr/>
          <p:nvPr/>
        </p:nvSpPr>
        <p:spPr>
          <a:xfrm>
            <a:off x="1291579" y="5707708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D53941C3-FF36-33CB-5E48-C1CAD71060F6}"/>
              </a:ext>
            </a:extLst>
          </p:cNvPr>
          <p:cNvCxnSpPr>
            <a:cxnSpLocks/>
            <a:stCxn id="134" idx="2"/>
            <a:endCxn id="127" idx="0"/>
          </p:cNvCxnSpPr>
          <p:nvPr/>
        </p:nvCxnSpPr>
        <p:spPr>
          <a:xfrm flipH="1">
            <a:off x="1777037" y="5624712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AC048B-43E6-69D0-35F2-0EE7ABA5D3A2}"/>
              </a:ext>
            </a:extLst>
          </p:cNvPr>
          <p:cNvSpPr/>
          <p:nvPr/>
        </p:nvSpPr>
        <p:spPr>
          <a:xfrm>
            <a:off x="1291579" y="6313593"/>
            <a:ext cx="970916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B74C1811-35DE-1AF5-6FE9-D3D1BC0D04C6}"/>
              </a:ext>
            </a:extLst>
          </p:cNvPr>
          <p:cNvCxnSpPr>
            <a:cxnSpLocks/>
            <a:stCxn id="127" idx="2"/>
            <a:endCxn id="129" idx="0"/>
          </p:cNvCxnSpPr>
          <p:nvPr/>
        </p:nvCxnSpPr>
        <p:spPr>
          <a:xfrm>
            <a:off x="1777037" y="6242867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978D65C0-E1AB-0F27-6ADE-1251C1D61987}"/>
              </a:ext>
            </a:extLst>
          </p:cNvPr>
          <p:cNvCxnSpPr>
            <a:cxnSpLocks/>
            <a:stCxn id="124" idx="2"/>
            <a:endCxn id="126" idx="0"/>
          </p:cNvCxnSpPr>
          <p:nvPr/>
        </p:nvCxnSpPr>
        <p:spPr>
          <a:xfrm>
            <a:off x="3142890" y="6242867"/>
            <a:ext cx="0" cy="72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FD45126-9BE0-253C-87C8-0E97B0142896}"/>
              </a:ext>
            </a:extLst>
          </p:cNvPr>
          <p:cNvSpPr/>
          <p:nvPr/>
        </p:nvSpPr>
        <p:spPr>
          <a:xfrm>
            <a:off x="1265880" y="4421830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64E8175-CB9F-8E55-F2A6-4858BF2EEB97}"/>
              </a:ext>
            </a:extLst>
          </p:cNvPr>
          <p:cNvCxnSpPr>
            <a:cxnSpLocks/>
            <a:stCxn id="132" idx="2"/>
            <a:endCxn id="134" idx="0"/>
          </p:cNvCxnSpPr>
          <p:nvPr/>
        </p:nvCxnSpPr>
        <p:spPr>
          <a:xfrm>
            <a:off x="1794391" y="4984886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A891B6F-8958-88D1-6C2A-A62FEFA7208E}"/>
              </a:ext>
            </a:extLst>
          </p:cNvPr>
          <p:cNvSpPr/>
          <p:nvPr/>
        </p:nvSpPr>
        <p:spPr>
          <a:xfrm>
            <a:off x="1020164" y="5088525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4A285ED-29A1-CF05-84C5-08E21358D1B7}"/>
              </a:ext>
            </a:extLst>
          </p:cNvPr>
          <p:cNvSpPr/>
          <p:nvPr/>
        </p:nvSpPr>
        <p:spPr>
          <a:xfrm>
            <a:off x="0" y="5099696"/>
            <a:ext cx="940733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136" name="Connecteur : en angle 135">
            <a:extLst>
              <a:ext uri="{FF2B5EF4-FFF2-40B4-BE49-F238E27FC236}">
                <a16:creationId xmlns:a16="http://schemas.microsoft.com/office/drawing/2014/main" id="{AAD46151-0F33-2982-A568-E6975CC38C66}"/>
              </a:ext>
            </a:extLst>
          </p:cNvPr>
          <p:cNvCxnSpPr>
            <a:cxnSpLocks/>
            <a:stCxn id="132" idx="2"/>
            <a:endCxn id="135" idx="0"/>
          </p:cNvCxnSpPr>
          <p:nvPr/>
        </p:nvCxnSpPr>
        <p:spPr>
          <a:xfrm rot="5400000">
            <a:off x="1074974" y="4380279"/>
            <a:ext cx="114810" cy="132402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62CED27-F00E-8DAC-4258-B16CFA8A75B1}"/>
              </a:ext>
            </a:extLst>
          </p:cNvPr>
          <p:cNvSpPr/>
          <p:nvPr/>
        </p:nvSpPr>
        <p:spPr>
          <a:xfrm>
            <a:off x="238372" y="3868915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E3D1030-44BB-1778-E010-2C8772AD8392}"/>
              </a:ext>
            </a:extLst>
          </p:cNvPr>
          <p:cNvSpPr/>
          <p:nvPr/>
        </p:nvSpPr>
        <p:spPr>
          <a:xfrm>
            <a:off x="2657432" y="5080078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cxnSp>
        <p:nvCxnSpPr>
          <p:cNvPr id="139" name="Connecteur en angle 71">
            <a:extLst>
              <a:ext uri="{FF2B5EF4-FFF2-40B4-BE49-F238E27FC236}">
                <a16:creationId xmlns:a16="http://schemas.microsoft.com/office/drawing/2014/main" id="{784CC477-0418-0111-F690-2BE4E932B9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1044" y="4358232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7F4CF98-7224-F3DC-FEDE-20C0749900C5}"/>
              </a:ext>
            </a:extLst>
          </p:cNvPr>
          <p:cNvSpPr/>
          <p:nvPr/>
        </p:nvSpPr>
        <p:spPr>
          <a:xfrm>
            <a:off x="3711087" y="4421830"/>
            <a:ext cx="970916" cy="563056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1276-1311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8F33690-A7B6-5ED6-A9C7-5B947FF1F1BD}"/>
              </a:ext>
            </a:extLst>
          </p:cNvPr>
          <p:cNvSpPr/>
          <p:nvPr/>
        </p:nvSpPr>
        <p:spPr>
          <a:xfrm>
            <a:off x="1265880" y="3841891"/>
            <a:ext cx="1057022" cy="50547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142" name="Connecteur : en angle 141">
            <a:extLst>
              <a:ext uri="{FF2B5EF4-FFF2-40B4-BE49-F238E27FC236}">
                <a16:creationId xmlns:a16="http://schemas.microsoft.com/office/drawing/2014/main" id="{CB549ED5-7D1B-684D-8802-D4FA95BFE0D0}"/>
              </a:ext>
            </a:extLst>
          </p:cNvPr>
          <p:cNvCxnSpPr>
            <a:cxnSpLocks/>
            <a:stCxn id="141" idx="2"/>
            <a:endCxn id="140" idx="0"/>
          </p:cNvCxnSpPr>
          <p:nvPr/>
        </p:nvCxnSpPr>
        <p:spPr>
          <a:xfrm rot="16200000" flipH="1">
            <a:off x="2958238" y="3183522"/>
            <a:ext cx="74461" cy="24021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C4CF9F93-F41C-49AB-0117-75658E0085F1}"/>
              </a:ext>
            </a:extLst>
          </p:cNvPr>
          <p:cNvCxnSpPr>
            <a:cxnSpLocks/>
            <a:stCxn id="141" idx="2"/>
            <a:endCxn id="132" idx="0"/>
          </p:cNvCxnSpPr>
          <p:nvPr/>
        </p:nvCxnSpPr>
        <p:spPr>
          <a:xfrm>
            <a:off x="1794391" y="4347369"/>
            <a:ext cx="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D03FE93-2790-580B-5F7B-D7EC8FBA5E37}"/>
              </a:ext>
            </a:extLst>
          </p:cNvPr>
          <p:cNvSpPr/>
          <p:nvPr/>
        </p:nvSpPr>
        <p:spPr>
          <a:xfrm>
            <a:off x="3711087" y="5080078"/>
            <a:ext cx="79765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Sanche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1311-24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50E7869-8844-704B-B5DE-E6E9D16A2662}"/>
              </a:ext>
            </a:extLst>
          </p:cNvPr>
          <p:cNvSpPr/>
          <p:nvPr/>
        </p:nvSpPr>
        <p:spPr>
          <a:xfrm>
            <a:off x="4591482" y="5719903"/>
            <a:ext cx="711025" cy="5229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1324-49</a:t>
            </a: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D308FEB2-1C0C-F69C-5784-3EE607FCA51A}"/>
              </a:ext>
            </a:extLst>
          </p:cNvPr>
          <p:cNvCxnSpPr>
            <a:cxnSpLocks/>
            <a:stCxn id="148" idx="2"/>
            <a:endCxn id="145" idx="0"/>
          </p:cNvCxnSpPr>
          <p:nvPr/>
        </p:nvCxnSpPr>
        <p:spPr>
          <a:xfrm>
            <a:off x="4946995" y="5624712"/>
            <a:ext cx="0" cy="95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0295EFC-A5FC-F77D-9DCA-6F770AE2F701}"/>
              </a:ext>
            </a:extLst>
          </p:cNvPr>
          <p:cNvSpPr/>
          <p:nvPr/>
        </p:nvSpPr>
        <p:spPr>
          <a:xfrm>
            <a:off x="3711087" y="3828386"/>
            <a:ext cx="958376" cy="505477"/>
          </a:xfrm>
          <a:prstGeom prst="rect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1276-1349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E768985-9D33-A19D-2DCE-C74AC9E434B1}"/>
              </a:ext>
            </a:extLst>
          </p:cNvPr>
          <p:cNvSpPr/>
          <p:nvPr/>
        </p:nvSpPr>
        <p:spPr>
          <a:xfrm>
            <a:off x="4591482" y="5080078"/>
            <a:ext cx="71102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149" name="Connecteur : en angle 148">
            <a:extLst>
              <a:ext uri="{FF2B5EF4-FFF2-40B4-BE49-F238E27FC236}">
                <a16:creationId xmlns:a16="http://schemas.microsoft.com/office/drawing/2014/main" id="{7389B036-6BEC-B456-ACEC-D4A5AC4CF62F}"/>
              </a:ext>
            </a:extLst>
          </p:cNvPr>
          <p:cNvCxnSpPr>
            <a:cxnSpLocks/>
            <a:stCxn id="140" idx="2"/>
            <a:endCxn id="148" idx="0"/>
          </p:cNvCxnSpPr>
          <p:nvPr/>
        </p:nvCxnSpPr>
        <p:spPr>
          <a:xfrm rot="16200000" flipH="1">
            <a:off x="4524174" y="4657257"/>
            <a:ext cx="95192" cy="7504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 : en angle 149">
            <a:extLst>
              <a:ext uri="{FF2B5EF4-FFF2-40B4-BE49-F238E27FC236}">
                <a16:creationId xmlns:a16="http://schemas.microsoft.com/office/drawing/2014/main" id="{98F18F5D-D57F-4EA8-91EB-4DE61E167019}"/>
              </a:ext>
            </a:extLst>
          </p:cNvPr>
          <p:cNvCxnSpPr>
            <a:cxnSpLocks/>
            <a:stCxn id="140" idx="2"/>
            <a:endCxn id="144" idx="0"/>
          </p:cNvCxnSpPr>
          <p:nvPr/>
        </p:nvCxnSpPr>
        <p:spPr>
          <a:xfrm rot="5400000">
            <a:off x="4105634" y="4989167"/>
            <a:ext cx="95192" cy="866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C8BBAA1-1363-9C43-BC6E-798347BCF2B4}"/>
              </a:ext>
            </a:extLst>
          </p:cNvPr>
          <p:cNvSpPr/>
          <p:nvPr/>
        </p:nvSpPr>
        <p:spPr>
          <a:xfrm>
            <a:off x="2641742" y="4454981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</p:spTree>
    <p:extLst>
      <p:ext uri="{BB962C8B-B14F-4D97-AF65-F5344CB8AC3E}">
        <p14:creationId xmlns:p14="http://schemas.microsoft.com/office/powerpoint/2010/main" val="631055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F29F3-2F57-A730-A9D5-D25DF5B0D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28F3A-B410-C9FF-AF81-33658E5A9881}"/>
              </a:ext>
            </a:extLst>
          </p:cNvPr>
          <p:cNvSpPr/>
          <p:nvPr/>
        </p:nvSpPr>
        <p:spPr>
          <a:xfrm>
            <a:off x="104868" y="58846"/>
            <a:ext cx="5240204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1276-1349 : Le royaume de Majorque-Roussillon autonome, avant d’être réintégré au royaume d’Aragon</a:t>
            </a:r>
          </a:p>
          <a:p>
            <a:endParaRPr lang="fr-FR" sz="1600" dirty="0"/>
          </a:p>
          <a:p>
            <a:r>
              <a:rPr lang="fr-FR" sz="1600" dirty="0"/>
              <a:t>c) 1349 : </a:t>
            </a:r>
            <a:r>
              <a:rPr lang="fr-FR" sz="1600" u="sng" dirty="0"/>
              <a:t>Jacques III</a:t>
            </a:r>
            <a:r>
              <a:rPr lang="fr-FR" sz="1600" dirty="0"/>
              <a:t> tente de reconquérir son royaume</a:t>
            </a:r>
          </a:p>
          <a:p>
            <a:r>
              <a:rPr lang="fr-FR" sz="1600" dirty="0"/>
              <a:t>Pour cela, il vend Montpellier à la France de Philippe VI</a:t>
            </a:r>
          </a:p>
          <a:p>
            <a:r>
              <a:rPr lang="fr-FR" sz="1600" dirty="0"/>
              <a:t>Avant d’être tué en voulant reconquérir Majorque</a:t>
            </a:r>
          </a:p>
          <a:p>
            <a:r>
              <a:rPr lang="fr-FR" sz="1600" dirty="0"/>
              <a:t>NB : 1349 : Philippe VI annexe le Dauphiné</a:t>
            </a:r>
          </a:p>
          <a:p>
            <a:r>
              <a:rPr lang="fr-FR" sz="1600" dirty="0"/>
              <a:t>NB : Son fils Jacques (IV) prisonnier à Barcelone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*La Couronne d’Aragon ; Epilogue…</a:t>
            </a:r>
          </a:p>
        </p:txBody>
      </p:sp>
      <p:pic>
        <p:nvPicPr>
          <p:cNvPr id="11" name="Image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CC8C998-C8C2-5D2C-53C8-A34AC1532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6" t="9955" r="45294" b="32642"/>
          <a:stretch>
            <a:fillRect/>
          </a:stretch>
        </p:blipFill>
        <p:spPr>
          <a:xfrm>
            <a:off x="5390556" y="93162"/>
            <a:ext cx="6726836" cy="666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15237CD0-A4AC-91BD-96B3-56DFE7B891D2}"/>
              </a:ext>
            </a:extLst>
          </p:cNvPr>
          <p:cNvSpPr/>
          <p:nvPr/>
        </p:nvSpPr>
        <p:spPr>
          <a:xfrm>
            <a:off x="6244032" y="287446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070CBFA-048D-1C8B-2C65-7C423CDB6ED4}"/>
              </a:ext>
            </a:extLst>
          </p:cNvPr>
          <p:cNvSpPr/>
          <p:nvPr/>
        </p:nvSpPr>
        <p:spPr>
          <a:xfrm>
            <a:off x="9972173" y="550186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F47BDE3-6844-9F96-6953-93D6B0EF1F1C}"/>
              </a:ext>
            </a:extLst>
          </p:cNvPr>
          <p:cNvSpPr/>
          <p:nvPr/>
        </p:nvSpPr>
        <p:spPr>
          <a:xfrm>
            <a:off x="8817201" y="432670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6B0BFEA-2B40-1C7F-3DC3-70EEC66FC645}"/>
              </a:ext>
            </a:extLst>
          </p:cNvPr>
          <p:cNvSpPr/>
          <p:nvPr/>
        </p:nvSpPr>
        <p:spPr>
          <a:xfrm>
            <a:off x="10561110" y="4131423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21699F6-C66E-2B49-9247-0C43F94FFD41}"/>
              </a:ext>
            </a:extLst>
          </p:cNvPr>
          <p:cNvSpPr/>
          <p:nvPr/>
        </p:nvSpPr>
        <p:spPr>
          <a:xfrm>
            <a:off x="6745979" y="322979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FA4EB3C-F59F-3744-396A-56A0A6FAD719}"/>
              </a:ext>
            </a:extLst>
          </p:cNvPr>
          <p:cNvSpPr/>
          <p:nvPr/>
        </p:nvSpPr>
        <p:spPr>
          <a:xfrm>
            <a:off x="8128430" y="253403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21499EA-5AEA-349D-96D0-0A22C82475A4}"/>
              </a:ext>
            </a:extLst>
          </p:cNvPr>
          <p:cNvSpPr/>
          <p:nvPr/>
        </p:nvSpPr>
        <p:spPr>
          <a:xfrm>
            <a:off x="5770009" y="396272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pic>
        <p:nvPicPr>
          <p:cNvPr id="59" name="Image 58" descr="Une image contenant texte, capture d’écran, Police, carte&#10;&#10;Le contenu généré par l’IA peut être incorrect.">
            <a:extLst>
              <a:ext uri="{FF2B5EF4-FFF2-40B4-BE49-F238E27FC236}">
                <a16:creationId xmlns:a16="http://schemas.microsoft.com/office/drawing/2014/main" id="{74526BA0-AF46-FF15-71D6-46F5626F0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04163"/>
            <a:ext cx="2070712" cy="3892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05A39166-2275-1ACF-A671-4CF854F70B8A}"/>
              </a:ext>
            </a:extLst>
          </p:cNvPr>
          <p:cNvCxnSpPr>
            <a:cxnSpLocks/>
          </p:cNvCxnSpPr>
          <p:nvPr/>
        </p:nvCxnSpPr>
        <p:spPr>
          <a:xfrm flipH="1" flipV="1">
            <a:off x="11286486" y="1686625"/>
            <a:ext cx="23779" cy="134982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47F635C-9131-A4CF-439A-50B1D2182B07}"/>
              </a:ext>
            </a:extLst>
          </p:cNvPr>
          <p:cNvCxnSpPr>
            <a:cxnSpLocks/>
          </p:cNvCxnSpPr>
          <p:nvPr/>
        </p:nvCxnSpPr>
        <p:spPr>
          <a:xfrm flipV="1">
            <a:off x="11310265" y="968633"/>
            <a:ext cx="284785" cy="71799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C5578474-159F-5A5A-7C42-5986CEB83598}"/>
              </a:ext>
            </a:extLst>
          </p:cNvPr>
          <p:cNvSpPr/>
          <p:nvPr/>
        </p:nvSpPr>
        <p:spPr>
          <a:xfrm>
            <a:off x="11133516" y="291512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6E598DF-D608-C5D2-4E69-99C1F2AFB574}"/>
              </a:ext>
            </a:extLst>
          </p:cNvPr>
          <p:cNvSpPr/>
          <p:nvPr/>
        </p:nvSpPr>
        <p:spPr>
          <a:xfrm>
            <a:off x="11149471" y="156529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6A83515-FE6D-EBC7-DF38-03E3F9366065}"/>
              </a:ext>
            </a:extLst>
          </p:cNvPr>
          <p:cNvSpPr/>
          <p:nvPr/>
        </p:nvSpPr>
        <p:spPr>
          <a:xfrm>
            <a:off x="11458035" y="84730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B4029B4-BAE3-6EDD-4C2C-9E44CD2C836A}"/>
              </a:ext>
            </a:extLst>
          </p:cNvPr>
          <p:cNvSpPr/>
          <p:nvPr/>
        </p:nvSpPr>
        <p:spPr>
          <a:xfrm>
            <a:off x="1359875" y="6164277"/>
            <a:ext cx="962537" cy="6144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Jeune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1390-1409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BC06282B-40F0-E724-3C0C-DF4EAA732EDE}"/>
              </a:ext>
            </a:extLst>
          </p:cNvPr>
          <p:cNvCxnSpPr>
            <a:cxnSpLocks/>
            <a:stCxn id="91" idx="2"/>
            <a:endCxn id="73" idx="0"/>
          </p:cNvCxnSpPr>
          <p:nvPr/>
        </p:nvCxnSpPr>
        <p:spPr>
          <a:xfrm>
            <a:off x="1836954" y="6089816"/>
            <a:ext cx="419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43204113-80A5-1E76-5AF4-9A2EE1BE6625}"/>
              </a:ext>
            </a:extLst>
          </p:cNvPr>
          <p:cNvCxnSpPr>
            <a:cxnSpLocks/>
            <a:stCxn id="92" idx="1"/>
            <a:endCxn id="73" idx="3"/>
          </p:cNvCxnSpPr>
          <p:nvPr/>
        </p:nvCxnSpPr>
        <p:spPr>
          <a:xfrm flipH="1">
            <a:off x="2322412" y="6471487"/>
            <a:ext cx="377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FC825AE3-13EF-9C07-BF1B-15CA017B1D30}"/>
              </a:ext>
            </a:extLst>
          </p:cNvPr>
          <p:cNvSpPr/>
          <p:nvPr/>
        </p:nvSpPr>
        <p:spPr>
          <a:xfrm>
            <a:off x="2699996" y="4534886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55906BAC-79CD-6A3F-8707-CCE6AA7F00F0}"/>
              </a:ext>
            </a:extLst>
          </p:cNvPr>
          <p:cNvCxnSpPr>
            <a:cxnSpLocks/>
            <a:stCxn id="102" idx="2"/>
            <a:endCxn id="78" idx="0"/>
          </p:cNvCxnSpPr>
          <p:nvPr/>
        </p:nvCxnSpPr>
        <p:spPr>
          <a:xfrm>
            <a:off x="3185454" y="4435126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4D05C8E-2A74-CA66-C401-35E36248BBDB}"/>
              </a:ext>
            </a:extLst>
          </p:cNvPr>
          <p:cNvSpPr/>
          <p:nvPr/>
        </p:nvSpPr>
        <p:spPr>
          <a:xfrm>
            <a:off x="2699996" y="5125733"/>
            <a:ext cx="970916" cy="387542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685BF5E-796E-F886-56D2-9A9A0A56F7F8}"/>
              </a:ext>
            </a:extLst>
          </p:cNvPr>
          <p:cNvSpPr/>
          <p:nvPr/>
        </p:nvSpPr>
        <p:spPr>
          <a:xfrm>
            <a:off x="2699996" y="5697155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1355-77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47DABCE-9B4F-2C8A-C0DD-8D2168022DD7}"/>
              </a:ext>
            </a:extLst>
          </p:cNvPr>
          <p:cNvSpPr/>
          <p:nvPr/>
        </p:nvSpPr>
        <p:spPr>
          <a:xfrm>
            <a:off x="1334143" y="4518122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8FBF44ED-CF66-D023-BBD5-344ADEA94296}"/>
              </a:ext>
            </a:extLst>
          </p:cNvPr>
          <p:cNvCxnSpPr>
            <a:cxnSpLocks/>
            <a:stCxn id="98" idx="2"/>
            <a:endCxn id="82" idx="0"/>
          </p:cNvCxnSpPr>
          <p:nvPr/>
        </p:nvCxnSpPr>
        <p:spPr>
          <a:xfrm flipH="1">
            <a:off x="1819601" y="4435126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8F9038F6-7BB3-44FD-2206-4A51CD432618}"/>
              </a:ext>
            </a:extLst>
          </p:cNvPr>
          <p:cNvSpPr/>
          <p:nvPr/>
        </p:nvSpPr>
        <p:spPr>
          <a:xfrm>
            <a:off x="1334143" y="5124007"/>
            <a:ext cx="970916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C0B172-BC14-94A7-DD2B-FE06ED134D05}"/>
              </a:ext>
            </a:extLst>
          </p:cNvPr>
          <p:cNvSpPr/>
          <p:nvPr/>
        </p:nvSpPr>
        <p:spPr>
          <a:xfrm>
            <a:off x="345194" y="5699951"/>
            <a:ext cx="968027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1387-96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2B2E1A2-4FF4-1F34-B8AE-4BF89F245FFF}"/>
              </a:ext>
            </a:extLst>
          </p:cNvPr>
          <p:cNvCxnSpPr>
            <a:cxnSpLocks/>
            <a:stCxn id="82" idx="2"/>
            <a:endCxn id="86" idx="0"/>
          </p:cNvCxnSpPr>
          <p:nvPr/>
        </p:nvCxnSpPr>
        <p:spPr>
          <a:xfrm>
            <a:off x="1819601" y="5053281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09F81BA7-2D17-CC3F-058A-A81911300210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3185454" y="5513275"/>
            <a:ext cx="0" cy="183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A597C66-31C8-E22B-FE10-0F741ED7ACEF}"/>
              </a:ext>
            </a:extLst>
          </p:cNvPr>
          <p:cNvCxnSpPr>
            <a:cxnSpLocks/>
            <a:stCxn id="78" idx="2"/>
            <a:endCxn id="80" idx="0"/>
          </p:cNvCxnSpPr>
          <p:nvPr/>
        </p:nvCxnSpPr>
        <p:spPr>
          <a:xfrm>
            <a:off x="3185454" y="5053281"/>
            <a:ext cx="0" cy="72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384DCFE-196E-E5C3-B93E-C336DCEC649A}"/>
              </a:ext>
            </a:extLst>
          </p:cNvPr>
          <p:cNvSpPr/>
          <p:nvPr/>
        </p:nvSpPr>
        <p:spPr>
          <a:xfrm>
            <a:off x="1351496" y="5698820"/>
            <a:ext cx="97091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Vieux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1396-1410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A9D4594-B5FF-5074-A660-55671AF2861A}"/>
              </a:ext>
            </a:extLst>
          </p:cNvPr>
          <p:cNvSpPr/>
          <p:nvPr/>
        </p:nvSpPr>
        <p:spPr>
          <a:xfrm>
            <a:off x="2699996" y="6275989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Marie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10E4D6F1-6090-49E6-2E49-CADE4A3AEDAC}"/>
              </a:ext>
            </a:extLst>
          </p:cNvPr>
          <p:cNvCxnSpPr>
            <a:cxnSpLocks/>
            <a:stCxn id="81" idx="2"/>
            <a:endCxn id="92" idx="0"/>
          </p:cNvCxnSpPr>
          <p:nvPr/>
        </p:nvCxnSpPr>
        <p:spPr>
          <a:xfrm>
            <a:off x="3185454" y="6088150"/>
            <a:ext cx="0" cy="1878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F5EEF3D-1E1F-D389-AB57-7E7DB3AEDB6D}"/>
              </a:ext>
            </a:extLst>
          </p:cNvPr>
          <p:cNvCxnSpPr>
            <a:cxnSpLocks/>
            <a:stCxn id="86" idx="2"/>
            <a:endCxn id="91" idx="0"/>
          </p:cNvCxnSpPr>
          <p:nvPr/>
        </p:nvCxnSpPr>
        <p:spPr>
          <a:xfrm>
            <a:off x="1819601" y="5515002"/>
            <a:ext cx="17353" cy="1838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en angle 18">
            <a:extLst>
              <a:ext uri="{FF2B5EF4-FFF2-40B4-BE49-F238E27FC236}">
                <a16:creationId xmlns:a16="http://schemas.microsoft.com/office/drawing/2014/main" id="{B660ECB6-CFC1-8662-5C92-91533351AE58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 rot="5400000">
            <a:off x="1231931" y="5112280"/>
            <a:ext cx="184949" cy="9903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F9614ECC-B642-03CE-A812-9E2C279CC79E}"/>
              </a:ext>
            </a:extLst>
          </p:cNvPr>
          <p:cNvSpPr/>
          <p:nvPr/>
        </p:nvSpPr>
        <p:spPr>
          <a:xfrm>
            <a:off x="1308444" y="3232244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DA1C63FB-665A-10DF-6216-CB7746B84A9F}"/>
              </a:ext>
            </a:extLst>
          </p:cNvPr>
          <p:cNvCxnSpPr>
            <a:cxnSpLocks/>
            <a:stCxn id="96" idx="2"/>
            <a:endCxn id="98" idx="0"/>
          </p:cNvCxnSpPr>
          <p:nvPr/>
        </p:nvCxnSpPr>
        <p:spPr>
          <a:xfrm>
            <a:off x="1836955" y="3795300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2FAD0489-8083-B30E-F502-1702F6A866B4}"/>
              </a:ext>
            </a:extLst>
          </p:cNvPr>
          <p:cNvSpPr/>
          <p:nvPr/>
        </p:nvSpPr>
        <p:spPr>
          <a:xfrm>
            <a:off x="1062728" y="3898939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C001B2E-59E6-E20A-0553-787DD2B8D1D2}"/>
              </a:ext>
            </a:extLst>
          </p:cNvPr>
          <p:cNvSpPr/>
          <p:nvPr/>
        </p:nvSpPr>
        <p:spPr>
          <a:xfrm>
            <a:off x="42564" y="3910110"/>
            <a:ext cx="940733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100" name="Connecteur : en angle 99">
            <a:extLst>
              <a:ext uri="{FF2B5EF4-FFF2-40B4-BE49-F238E27FC236}">
                <a16:creationId xmlns:a16="http://schemas.microsoft.com/office/drawing/2014/main" id="{87A4E5E3-3453-81C1-1FBF-969E0886084B}"/>
              </a:ext>
            </a:extLst>
          </p:cNvPr>
          <p:cNvCxnSpPr>
            <a:cxnSpLocks/>
            <a:stCxn id="96" idx="2"/>
            <a:endCxn id="99" idx="0"/>
          </p:cNvCxnSpPr>
          <p:nvPr/>
        </p:nvCxnSpPr>
        <p:spPr>
          <a:xfrm rot="5400000">
            <a:off x="1117538" y="3190693"/>
            <a:ext cx="114810" cy="132402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6CD33EF-0DE7-CADD-73A0-8092AF61BD8D}"/>
              </a:ext>
            </a:extLst>
          </p:cNvPr>
          <p:cNvSpPr/>
          <p:nvPr/>
        </p:nvSpPr>
        <p:spPr>
          <a:xfrm>
            <a:off x="280936" y="2679329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F1816F7-CE0A-EFA3-DD73-AD01AC49B830}"/>
              </a:ext>
            </a:extLst>
          </p:cNvPr>
          <p:cNvSpPr/>
          <p:nvPr/>
        </p:nvSpPr>
        <p:spPr>
          <a:xfrm>
            <a:off x="2699996" y="3890492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cxnSp>
        <p:nvCxnSpPr>
          <p:cNvPr id="104" name="Connecteur en angle 71">
            <a:extLst>
              <a:ext uri="{FF2B5EF4-FFF2-40B4-BE49-F238E27FC236}">
                <a16:creationId xmlns:a16="http://schemas.microsoft.com/office/drawing/2014/main" id="{F0538546-BC33-36B7-25B0-786D1064D7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63608" y="3168646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D52C924-0A3F-7AA2-655B-D04C54982EF4}"/>
              </a:ext>
            </a:extLst>
          </p:cNvPr>
          <p:cNvSpPr/>
          <p:nvPr/>
        </p:nvSpPr>
        <p:spPr>
          <a:xfrm>
            <a:off x="3753651" y="3232244"/>
            <a:ext cx="970916" cy="563056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1276-1311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2452179-DFD6-CF00-A69A-DFF1EE4BAC6E}"/>
              </a:ext>
            </a:extLst>
          </p:cNvPr>
          <p:cNvSpPr/>
          <p:nvPr/>
        </p:nvSpPr>
        <p:spPr>
          <a:xfrm>
            <a:off x="1308444" y="2652305"/>
            <a:ext cx="1057022" cy="50547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108" name="Connecteur : en angle 107">
            <a:extLst>
              <a:ext uri="{FF2B5EF4-FFF2-40B4-BE49-F238E27FC236}">
                <a16:creationId xmlns:a16="http://schemas.microsoft.com/office/drawing/2014/main" id="{9226E6E8-F3AF-1894-1F9D-EDBB11732EDB}"/>
              </a:ext>
            </a:extLst>
          </p:cNvPr>
          <p:cNvCxnSpPr>
            <a:cxnSpLocks/>
            <a:stCxn id="107" idx="2"/>
            <a:endCxn id="105" idx="0"/>
          </p:cNvCxnSpPr>
          <p:nvPr/>
        </p:nvCxnSpPr>
        <p:spPr>
          <a:xfrm rot="16200000" flipH="1">
            <a:off x="3000802" y="1993936"/>
            <a:ext cx="74461" cy="24021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748B83E9-8716-F12C-535C-531756FF6B5A}"/>
              </a:ext>
            </a:extLst>
          </p:cNvPr>
          <p:cNvCxnSpPr>
            <a:cxnSpLocks/>
            <a:stCxn id="107" idx="2"/>
            <a:endCxn id="96" idx="0"/>
          </p:cNvCxnSpPr>
          <p:nvPr/>
        </p:nvCxnSpPr>
        <p:spPr>
          <a:xfrm>
            <a:off x="1836955" y="3157783"/>
            <a:ext cx="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7FC5621-2743-E78C-80ED-D362ACD60BC7}"/>
              </a:ext>
            </a:extLst>
          </p:cNvPr>
          <p:cNvSpPr/>
          <p:nvPr/>
        </p:nvSpPr>
        <p:spPr>
          <a:xfrm>
            <a:off x="3753651" y="3890492"/>
            <a:ext cx="79765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Sanche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1311-24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59325A7-A1A2-58A4-1F6B-854B7E47373D}"/>
              </a:ext>
            </a:extLst>
          </p:cNvPr>
          <p:cNvSpPr/>
          <p:nvPr/>
        </p:nvSpPr>
        <p:spPr>
          <a:xfrm>
            <a:off x="4634046" y="4530317"/>
            <a:ext cx="711025" cy="5229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1324-49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F219ABD-35CC-74F4-67EE-B14F9DBE9277}"/>
              </a:ext>
            </a:extLst>
          </p:cNvPr>
          <p:cNvCxnSpPr>
            <a:cxnSpLocks/>
            <a:stCxn id="114" idx="2"/>
            <a:endCxn id="111" idx="0"/>
          </p:cNvCxnSpPr>
          <p:nvPr/>
        </p:nvCxnSpPr>
        <p:spPr>
          <a:xfrm>
            <a:off x="4989559" y="4435126"/>
            <a:ext cx="0" cy="95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53965DD-F5DA-16CE-4C49-7B8F97C569E8}"/>
              </a:ext>
            </a:extLst>
          </p:cNvPr>
          <p:cNvSpPr/>
          <p:nvPr/>
        </p:nvSpPr>
        <p:spPr>
          <a:xfrm>
            <a:off x="3753651" y="2638800"/>
            <a:ext cx="958376" cy="505477"/>
          </a:xfrm>
          <a:prstGeom prst="rect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1276-1349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D2B5E6F-639A-8F5C-7758-C698BAB1D83C}"/>
              </a:ext>
            </a:extLst>
          </p:cNvPr>
          <p:cNvSpPr/>
          <p:nvPr/>
        </p:nvSpPr>
        <p:spPr>
          <a:xfrm>
            <a:off x="4634046" y="3890492"/>
            <a:ext cx="71102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115" name="Connecteur : en angle 114">
            <a:extLst>
              <a:ext uri="{FF2B5EF4-FFF2-40B4-BE49-F238E27FC236}">
                <a16:creationId xmlns:a16="http://schemas.microsoft.com/office/drawing/2014/main" id="{28963A3C-4187-F7B5-85D1-450418C10DFC}"/>
              </a:ext>
            </a:extLst>
          </p:cNvPr>
          <p:cNvCxnSpPr>
            <a:cxnSpLocks/>
            <a:stCxn id="105" idx="2"/>
            <a:endCxn id="114" idx="0"/>
          </p:cNvCxnSpPr>
          <p:nvPr/>
        </p:nvCxnSpPr>
        <p:spPr>
          <a:xfrm rot="16200000" flipH="1">
            <a:off x="4566738" y="3467671"/>
            <a:ext cx="95192" cy="7504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 : en angle 115">
            <a:extLst>
              <a:ext uri="{FF2B5EF4-FFF2-40B4-BE49-F238E27FC236}">
                <a16:creationId xmlns:a16="http://schemas.microsoft.com/office/drawing/2014/main" id="{6A40DC05-EACF-453B-DCF5-D7B09F414EBB}"/>
              </a:ext>
            </a:extLst>
          </p:cNvPr>
          <p:cNvCxnSpPr>
            <a:cxnSpLocks/>
            <a:stCxn id="105" idx="2"/>
            <a:endCxn id="110" idx="0"/>
          </p:cNvCxnSpPr>
          <p:nvPr/>
        </p:nvCxnSpPr>
        <p:spPr>
          <a:xfrm rot="5400000">
            <a:off x="4148198" y="3799581"/>
            <a:ext cx="95192" cy="866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098953A-376E-FC60-4FD7-01E5DE8DB017}"/>
              </a:ext>
            </a:extLst>
          </p:cNvPr>
          <p:cNvSpPr/>
          <p:nvPr/>
        </p:nvSpPr>
        <p:spPr>
          <a:xfrm>
            <a:off x="2684306" y="3265395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AFBF210-1618-04A7-716C-6328F077BA32}"/>
              </a:ext>
            </a:extLst>
          </p:cNvPr>
          <p:cNvCxnSpPr>
            <a:cxnSpLocks/>
          </p:cNvCxnSpPr>
          <p:nvPr/>
        </p:nvCxnSpPr>
        <p:spPr>
          <a:xfrm flipV="1">
            <a:off x="7020009" y="2976880"/>
            <a:ext cx="244391" cy="12285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B79FA2-E563-273A-80AB-8AF3540EBB6E}"/>
              </a:ext>
            </a:extLst>
          </p:cNvPr>
          <p:cNvCxnSpPr>
            <a:cxnSpLocks/>
          </p:cNvCxnSpPr>
          <p:nvPr/>
        </p:nvCxnSpPr>
        <p:spPr>
          <a:xfrm flipV="1">
            <a:off x="7264400" y="2534036"/>
            <a:ext cx="354819" cy="44284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8F1EE54-068F-9886-FB20-A5056CBA388E}"/>
              </a:ext>
            </a:extLst>
          </p:cNvPr>
          <p:cNvSpPr/>
          <p:nvPr/>
        </p:nvSpPr>
        <p:spPr>
          <a:xfrm>
            <a:off x="6843260" y="408405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DF3CB3-0204-9FBF-5CAF-53E3C4FB2A3D}"/>
              </a:ext>
            </a:extLst>
          </p:cNvPr>
          <p:cNvSpPr/>
          <p:nvPr/>
        </p:nvSpPr>
        <p:spPr>
          <a:xfrm>
            <a:off x="7127539" y="285426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590772-4A63-1FC3-8BEC-89E158F9BEA7}"/>
              </a:ext>
            </a:extLst>
          </p:cNvPr>
          <p:cNvSpPr/>
          <p:nvPr/>
        </p:nvSpPr>
        <p:spPr>
          <a:xfrm>
            <a:off x="7522847" y="239614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7370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268CD-C09B-25E8-FF99-3362F95C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E55886C5-74FD-3FBB-9F64-943177A4D070}"/>
              </a:ext>
            </a:extLst>
          </p:cNvPr>
          <p:cNvSpPr/>
          <p:nvPr/>
        </p:nvSpPr>
        <p:spPr>
          <a:xfrm>
            <a:off x="8107400" y="3759674"/>
            <a:ext cx="962537" cy="6144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Jeune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1390-1409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6A2F2251-04AB-3E0D-BCB1-883DC98DB774}"/>
              </a:ext>
            </a:extLst>
          </p:cNvPr>
          <p:cNvCxnSpPr>
            <a:cxnSpLocks/>
            <a:stCxn id="19" idx="2"/>
            <a:endCxn id="103" idx="0"/>
          </p:cNvCxnSpPr>
          <p:nvPr/>
        </p:nvCxnSpPr>
        <p:spPr>
          <a:xfrm>
            <a:off x="8584479" y="3685213"/>
            <a:ext cx="419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FF6587E-2A52-A959-B93A-F7AA2BE0317E}"/>
              </a:ext>
            </a:extLst>
          </p:cNvPr>
          <p:cNvCxnSpPr>
            <a:cxnSpLocks/>
            <a:stCxn id="20" idx="1"/>
            <a:endCxn id="103" idx="3"/>
          </p:cNvCxnSpPr>
          <p:nvPr/>
        </p:nvCxnSpPr>
        <p:spPr>
          <a:xfrm flipH="1">
            <a:off x="9069937" y="4066884"/>
            <a:ext cx="377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F04067E-D2A2-6999-96C0-E3E2317ECA6B}"/>
              </a:ext>
            </a:extLst>
          </p:cNvPr>
          <p:cNvSpPr/>
          <p:nvPr/>
        </p:nvSpPr>
        <p:spPr>
          <a:xfrm>
            <a:off x="5192734" y="3937967"/>
            <a:ext cx="955976" cy="513617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Castille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C2875F-13F3-8892-72EB-9B8687DCC296}"/>
              </a:ext>
            </a:extLst>
          </p:cNvPr>
          <p:cNvSpPr/>
          <p:nvPr/>
        </p:nvSpPr>
        <p:spPr>
          <a:xfrm>
            <a:off x="5198982" y="4576164"/>
            <a:ext cx="964668" cy="543827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Castille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1406-54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4EDE35A-78D0-1008-AA12-A01DF4DB3566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5670722" y="4451584"/>
            <a:ext cx="10594" cy="1245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79FF562-E955-D88D-1B36-481A8E1547E5}"/>
              </a:ext>
            </a:extLst>
          </p:cNvPr>
          <p:cNvSpPr/>
          <p:nvPr/>
        </p:nvSpPr>
        <p:spPr>
          <a:xfrm>
            <a:off x="6212723" y="3919507"/>
            <a:ext cx="1003452" cy="56239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Ferdinand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1412-16</a:t>
            </a:r>
          </a:p>
        </p:txBody>
      </p:sp>
      <p:cxnSp>
        <p:nvCxnSpPr>
          <p:cNvPr id="41" name="Connecteur en angle 18">
            <a:extLst>
              <a:ext uri="{FF2B5EF4-FFF2-40B4-BE49-F238E27FC236}">
                <a16:creationId xmlns:a16="http://schemas.microsoft.com/office/drawing/2014/main" id="{698FCBA9-39F3-79F2-BF9A-75D6C0738218}"/>
              </a:ext>
            </a:extLst>
          </p:cNvPr>
          <p:cNvCxnSpPr>
            <a:cxnSpLocks/>
            <a:stCxn id="42" idx="2"/>
            <a:endCxn id="40" idx="0"/>
          </p:cNvCxnSpPr>
          <p:nvPr/>
        </p:nvCxnSpPr>
        <p:spPr>
          <a:xfrm rot="16200000" flipH="1">
            <a:off x="6074605" y="3279663"/>
            <a:ext cx="235960" cy="10437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90BEF30-D3F1-3DFB-4C85-DFE02BB9AAC9}"/>
              </a:ext>
            </a:extLst>
          </p:cNvPr>
          <p:cNvSpPr/>
          <p:nvPr/>
        </p:nvSpPr>
        <p:spPr>
          <a:xfrm>
            <a:off x="5192734" y="3279071"/>
            <a:ext cx="955976" cy="404476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1379-90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6C803DF-F28A-1572-7708-5FCB8AE5A298}"/>
              </a:ext>
            </a:extLst>
          </p:cNvPr>
          <p:cNvCxnSpPr>
            <a:cxnSpLocks/>
            <a:stCxn id="42" idx="2"/>
            <a:endCxn id="37" idx="0"/>
          </p:cNvCxnSpPr>
          <p:nvPr/>
        </p:nvCxnSpPr>
        <p:spPr>
          <a:xfrm>
            <a:off x="5670722" y="3683547"/>
            <a:ext cx="0" cy="2544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88911AD-1008-B1AA-A130-57AA2E8C935E}"/>
              </a:ext>
            </a:extLst>
          </p:cNvPr>
          <p:cNvCxnSpPr>
            <a:cxnSpLocks/>
            <a:stCxn id="42" idx="3"/>
            <a:endCxn id="24" idx="1"/>
          </p:cNvCxnSpPr>
          <p:nvPr/>
        </p:nvCxnSpPr>
        <p:spPr>
          <a:xfrm flipV="1">
            <a:off x="6148710" y="3480097"/>
            <a:ext cx="90753" cy="1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61B2D94-2F54-B406-BCB1-B025C88A3F14}"/>
              </a:ext>
            </a:extLst>
          </p:cNvPr>
          <p:cNvSpPr/>
          <p:nvPr/>
        </p:nvSpPr>
        <p:spPr>
          <a:xfrm>
            <a:off x="5192734" y="2811489"/>
            <a:ext cx="97365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1369-79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486EA6D-1B4B-0A82-01DD-B15541806287}"/>
              </a:ext>
            </a:extLst>
          </p:cNvPr>
          <p:cNvCxnSpPr>
            <a:cxnSpLocks/>
            <a:stCxn id="50" idx="2"/>
            <a:endCxn id="42" idx="0"/>
          </p:cNvCxnSpPr>
          <p:nvPr/>
        </p:nvCxnSpPr>
        <p:spPr>
          <a:xfrm flipH="1">
            <a:off x="5670722" y="3202827"/>
            <a:ext cx="8840" cy="76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CDE528F-B42D-FB4C-F243-EA558BDF59B3}"/>
              </a:ext>
            </a:extLst>
          </p:cNvPr>
          <p:cNvSpPr/>
          <p:nvPr/>
        </p:nvSpPr>
        <p:spPr>
          <a:xfrm>
            <a:off x="6219967" y="4578939"/>
            <a:ext cx="1003451" cy="543827"/>
          </a:xfrm>
          <a:prstGeom prst="rect">
            <a:avLst/>
          </a:prstGeom>
          <a:solidFill>
            <a:srgbClr val="CDF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Aragon-Sicile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1416-58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B6713D37-BFF9-A88F-D647-891C0185BF90}"/>
              </a:ext>
            </a:extLst>
          </p:cNvPr>
          <p:cNvCxnSpPr>
            <a:cxnSpLocks/>
            <a:stCxn id="40" idx="2"/>
            <a:endCxn id="2" idx="0"/>
          </p:cNvCxnSpPr>
          <p:nvPr/>
        </p:nvCxnSpPr>
        <p:spPr>
          <a:xfrm>
            <a:off x="6714449" y="4481901"/>
            <a:ext cx="7244" cy="97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D06FCAD-24BF-D51D-9F87-A51217705700}"/>
              </a:ext>
            </a:extLst>
          </p:cNvPr>
          <p:cNvSpPr/>
          <p:nvPr/>
        </p:nvSpPr>
        <p:spPr>
          <a:xfrm>
            <a:off x="9447521" y="2130283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C9A920B-4E1C-1B7F-C20A-3EA0100F5AFE}"/>
              </a:ext>
            </a:extLst>
          </p:cNvPr>
          <p:cNvCxnSpPr>
            <a:cxnSpLocks/>
            <a:stCxn id="33" idx="2"/>
            <a:endCxn id="6" idx="0"/>
          </p:cNvCxnSpPr>
          <p:nvPr/>
        </p:nvCxnSpPr>
        <p:spPr>
          <a:xfrm>
            <a:off x="9932979" y="2030523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5E4E80-0BC5-85BB-F7DC-6DB6C6B2F8D2}"/>
              </a:ext>
            </a:extLst>
          </p:cNvPr>
          <p:cNvSpPr/>
          <p:nvPr/>
        </p:nvSpPr>
        <p:spPr>
          <a:xfrm>
            <a:off x="9447521" y="2722855"/>
            <a:ext cx="970916" cy="38754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C4457-2F0E-5D25-5D43-40F104ED586F}"/>
              </a:ext>
            </a:extLst>
          </p:cNvPr>
          <p:cNvSpPr/>
          <p:nvPr/>
        </p:nvSpPr>
        <p:spPr>
          <a:xfrm>
            <a:off x="9447521" y="3324927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1355-77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D634B-10AD-AC79-EC20-7C9C722F2D40}"/>
              </a:ext>
            </a:extLst>
          </p:cNvPr>
          <p:cNvSpPr/>
          <p:nvPr/>
        </p:nvSpPr>
        <p:spPr>
          <a:xfrm>
            <a:off x="8081668" y="2113519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6A07294-269F-899C-95B8-4D4AC0FC8E9E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 flipH="1">
            <a:off x="8567126" y="2030523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E3470-E683-76D1-442F-3309AE05F675}"/>
              </a:ext>
            </a:extLst>
          </p:cNvPr>
          <p:cNvSpPr/>
          <p:nvPr/>
        </p:nvSpPr>
        <p:spPr>
          <a:xfrm>
            <a:off x="8081668" y="2719404"/>
            <a:ext cx="970916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5C75D-5E19-D58A-3016-92455D138237}"/>
              </a:ext>
            </a:extLst>
          </p:cNvPr>
          <p:cNvSpPr/>
          <p:nvPr/>
        </p:nvSpPr>
        <p:spPr>
          <a:xfrm>
            <a:off x="7092719" y="3295348"/>
            <a:ext cx="968027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1387-96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D984551-16E2-EE84-85E6-FCE8C9F8609C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8567126" y="2648678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8AB71B4-71D8-802C-9F34-E45AC68C7D2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9932979" y="3110399"/>
            <a:ext cx="0" cy="2145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08C03AB-4240-4C26-6225-2DD2F16313F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9932979" y="2648678"/>
            <a:ext cx="0" cy="741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2D8F6D-0594-7B37-5581-88AAFD0CE8D9}"/>
              </a:ext>
            </a:extLst>
          </p:cNvPr>
          <p:cNvSpPr/>
          <p:nvPr/>
        </p:nvSpPr>
        <p:spPr>
          <a:xfrm>
            <a:off x="8099021" y="3294217"/>
            <a:ext cx="970916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Vieux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1396-1410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B75FF-1A2F-C094-91B0-16874F0EE254}"/>
              </a:ext>
            </a:extLst>
          </p:cNvPr>
          <p:cNvSpPr/>
          <p:nvPr/>
        </p:nvSpPr>
        <p:spPr>
          <a:xfrm>
            <a:off x="9447521" y="3871386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Marie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28AF29D-1E70-3CA5-76FC-5BC68E73AD40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>
            <a:off x="9932979" y="3715922"/>
            <a:ext cx="0" cy="1554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8F9ABAA-863B-7B12-23B2-5293A4A6CC87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>
            <a:off x="8567126" y="3110399"/>
            <a:ext cx="17353" cy="1838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18">
            <a:extLst>
              <a:ext uri="{FF2B5EF4-FFF2-40B4-BE49-F238E27FC236}">
                <a16:creationId xmlns:a16="http://schemas.microsoft.com/office/drawing/2014/main" id="{32E13087-1F52-8E0F-0993-FEB605A3B578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rot="5400000">
            <a:off x="7979456" y="2707677"/>
            <a:ext cx="184949" cy="9903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6CFF08C-86C1-69D2-3E2A-92F260CC31C5}"/>
              </a:ext>
            </a:extLst>
          </p:cNvPr>
          <p:cNvSpPr/>
          <p:nvPr/>
        </p:nvSpPr>
        <p:spPr>
          <a:xfrm>
            <a:off x="6239463" y="3284599"/>
            <a:ext cx="798904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Eléonore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5DD7F07-A545-289E-885F-F788961FFBCC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6638915" y="3177867"/>
            <a:ext cx="14489" cy="106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18">
            <a:extLst>
              <a:ext uri="{FF2B5EF4-FFF2-40B4-BE49-F238E27FC236}">
                <a16:creationId xmlns:a16="http://schemas.microsoft.com/office/drawing/2014/main" id="{E72AD719-1FFD-9EC3-4244-F6AEE5591A47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5400000">
            <a:off x="7515921" y="2233394"/>
            <a:ext cx="174200" cy="19282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F93D651-E660-B409-DE74-D757AEA00567}"/>
              </a:ext>
            </a:extLst>
          </p:cNvPr>
          <p:cNvSpPr/>
          <p:nvPr/>
        </p:nvSpPr>
        <p:spPr>
          <a:xfrm>
            <a:off x="8055969" y="827641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31DCCAC-F23F-2302-984F-C513C3CB802F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8584480" y="1390697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C27592D-075C-CFDF-7006-F272E0549BAA}"/>
              </a:ext>
            </a:extLst>
          </p:cNvPr>
          <p:cNvSpPr/>
          <p:nvPr/>
        </p:nvSpPr>
        <p:spPr>
          <a:xfrm>
            <a:off x="7810253" y="1494336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7A7455-802D-D6E5-3170-BCFE41EFED3B}"/>
              </a:ext>
            </a:extLst>
          </p:cNvPr>
          <p:cNvSpPr/>
          <p:nvPr/>
        </p:nvSpPr>
        <p:spPr>
          <a:xfrm>
            <a:off x="6528851" y="1505507"/>
            <a:ext cx="1201971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C23C58FD-37DC-0D3A-3A9F-ECAB22D78FED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5400000">
            <a:off x="7799754" y="720781"/>
            <a:ext cx="114810" cy="145464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B387B9E-8F91-CB28-CD97-4DCF88225365}"/>
              </a:ext>
            </a:extLst>
          </p:cNvPr>
          <p:cNvSpPr/>
          <p:nvPr/>
        </p:nvSpPr>
        <p:spPr>
          <a:xfrm>
            <a:off x="9447521" y="1485889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858E32-5A95-65F9-B793-1FBFB39F6A2D}"/>
              </a:ext>
            </a:extLst>
          </p:cNvPr>
          <p:cNvSpPr/>
          <p:nvPr/>
        </p:nvSpPr>
        <p:spPr>
          <a:xfrm>
            <a:off x="9447521" y="846061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36" name="Connecteur en angle 71">
            <a:extLst>
              <a:ext uri="{FF2B5EF4-FFF2-40B4-BE49-F238E27FC236}">
                <a16:creationId xmlns:a16="http://schemas.microsoft.com/office/drawing/2014/main" id="{0A054D43-26BA-AFD6-A819-28D65ADDEA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11133" y="764043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CF20599-C943-CA60-1133-B118E7C204F6}"/>
              </a:ext>
            </a:extLst>
          </p:cNvPr>
          <p:cNvSpPr/>
          <p:nvPr/>
        </p:nvSpPr>
        <p:spPr>
          <a:xfrm>
            <a:off x="10507227" y="846061"/>
            <a:ext cx="970916" cy="563056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1276-1311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97B614-3B20-D3B7-F2EE-CFEBF24C1085}"/>
              </a:ext>
            </a:extLst>
          </p:cNvPr>
          <p:cNvSpPr/>
          <p:nvPr/>
        </p:nvSpPr>
        <p:spPr>
          <a:xfrm>
            <a:off x="10507227" y="1504309"/>
            <a:ext cx="79765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Sanche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1311-24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A059D6-8581-1FF3-21FE-74FC436F795B}"/>
              </a:ext>
            </a:extLst>
          </p:cNvPr>
          <p:cNvSpPr/>
          <p:nvPr/>
        </p:nvSpPr>
        <p:spPr>
          <a:xfrm>
            <a:off x="11387622" y="2144134"/>
            <a:ext cx="711025" cy="522963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1324-49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D4D4AFC-1019-F24B-B163-522C8935FB84}"/>
              </a:ext>
            </a:extLst>
          </p:cNvPr>
          <p:cNvCxnSpPr>
            <a:cxnSpLocks/>
            <a:stCxn id="48" idx="2"/>
            <a:endCxn id="45" idx="0"/>
          </p:cNvCxnSpPr>
          <p:nvPr/>
        </p:nvCxnSpPr>
        <p:spPr>
          <a:xfrm>
            <a:off x="11743135" y="2048943"/>
            <a:ext cx="0" cy="95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644A74C-215A-1EB8-7E2C-D7E9CCEF7DD1}"/>
              </a:ext>
            </a:extLst>
          </p:cNvPr>
          <p:cNvSpPr/>
          <p:nvPr/>
        </p:nvSpPr>
        <p:spPr>
          <a:xfrm>
            <a:off x="10519767" y="210124"/>
            <a:ext cx="958376" cy="505477"/>
          </a:xfrm>
          <a:prstGeom prst="rect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1276-1349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A66C83-F08A-1D5F-E138-9A3713190630}"/>
              </a:ext>
            </a:extLst>
          </p:cNvPr>
          <p:cNvSpPr/>
          <p:nvPr/>
        </p:nvSpPr>
        <p:spPr>
          <a:xfrm>
            <a:off x="11387622" y="1504309"/>
            <a:ext cx="71102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4A7C7956-1CB1-9058-FEAB-A6F1DC0BCA14}"/>
              </a:ext>
            </a:extLst>
          </p:cNvPr>
          <p:cNvCxnSpPr>
            <a:cxnSpLocks/>
            <a:stCxn id="3" idx="2"/>
            <a:endCxn id="48" idx="0"/>
          </p:cNvCxnSpPr>
          <p:nvPr/>
        </p:nvCxnSpPr>
        <p:spPr>
          <a:xfrm rot="16200000" flipH="1">
            <a:off x="11320314" y="1081488"/>
            <a:ext cx="95192" cy="7504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42BEE8BF-7CEC-C3A9-24F2-E08088AFF4A1}"/>
              </a:ext>
            </a:extLst>
          </p:cNvPr>
          <p:cNvCxnSpPr>
            <a:cxnSpLocks/>
            <a:stCxn id="3" idx="2"/>
            <a:endCxn id="44" idx="0"/>
          </p:cNvCxnSpPr>
          <p:nvPr/>
        </p:nvCxnSpPr>
        <p:spPr>
          <a:xfrm rot="5400000">
            <a:off x="10901774" y="1413398"/>
            <a:ext cx="95192" cy="866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7328B12-8960-66BC-E435-CFDB87BE660B}"/>
              </a:ext>
            </a:extLst>
          </p:cNvPr>
          <p:cNvSpPr/>
          <p:nvPr/>
        </p:nvSpPr>
        <p:spPr>
          <a:xfrm>
            <a:off x="7245363" y="163007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13CAD6A-3F63-B061-4836-EB54A66C9EE5}"/>
              </a:ext>
            </a:extLst>
          </p:cNvPr>
          <p:cNvSpPr/>
          <p:nvPr/>
        </p:nvSpPr>
        <p:spPr>
          <a:xfrm>
            <a:off x="8281784" y="128704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955E8E57-3101-633D-52DB-23EB4664FDEA}"/>
              </a:ext>
            </a:extLst>
          </p:cNvPr>
          <p:cNvCxnSpPr>
            <a:cxnSpLocks/>
            <a:stCxn id="56" idx="2"/>
            <a:endCxn id="3" idx="0"/>
          </p:cNvCxnSpPr>
          <p:nvPr/>
        </p:nvCxnSpPr>
        <p:spPr>
          <a:xfrm rot="16200000" flipH="1">
            <a:off x="9824340" y="-322285"/>
            <a:ext cx="154301" cy="218239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 : en angle 60">
            <a:extLst>
              <a:ext uri="{FF2B5EF4-FFF2-40B4-BE49-F238E27FC236}">
                <a16:creationId xmlns:a16="http://schemas.microsoft.com/office/drawing/2014/main" id="{61753A92-167C-5664-B561-73CFF46DE82E}"/>
              </a:ext>
            </a:extLst>
          </p:cNvPr>
          <p:cNvCxnSpPr>
            <a:cxnSpLocks/>
            <a:stCxn id="56" idx="2"/>
            <a:endCxn id="27" idx="0"/>
          </p:cNvCxnSpPr>
          <p:nvPr/>
        </p:nvCxnSpPr>
        <p:spPr>
          <a:xfrm rot="5400000">
            <a:off x="8629448" y="646793"/>
            <a:ext cx="135881" cy="2258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F60443E-A916-2786-0EE1-F2B5CBF8FF36}"/>
              </a:ext>
            </a:extLst>
          </p:cNvPr>
          <p:cNvSpPr/>
          <p:nvPr/>
        </p:nvSpPr>
        <p:spPr>
          <a:xfrm>
            <a:off x="71908" y="127322"/>
            <a:ext cx="5030073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7) 1410-1412 : Fin de la maison de Barcelone ; Les </a:t>
            </a:r>
            <a:r>
              <a:rPr lang="fr-FR" sz="1600" b="1" dirty="0" err="1"/>
              <a:t>Trastamare</a:t>
            </a:r>
            <a:r>
              <a:rPr lang="fr-FR" sz="1600" b="1" dirty="0"/>
              <a:t>, maîtres de la Castille et de l’Aragon</a:t>
            </a:r>
          </a:p>
          <a:p>
            <a:endParaRPr lang="fr-FR" sz="1600" dirty="0"/>
          </a:p>
          <a:p>
            <a:r>
              <a:rPr lang="fr-FR" sz="1600" dirty="0"/>
              <a:t>*1349 et 1409 : Majorque et Sicile réintégrées à l’Aragon Mais l’année suivante…</a:t>
            </a:r>
          </a:p>
          <a:p>
            <a:endParaRPr lang="fr-FR" sz="1600" dirty="0"/>
          </a:p>
          <a:p>
            <a:r>
              <a:rPr lang="fr-FR" sz="1600" dirty="0"/>
              <a:t>*1410 : L’Aragon réunifiée passe</a:t>
            </a:r>
          </a:p>
          <a:p>
            <a:r>
              <a:rPr lang="fr-FR" sz="1600" dirty="0"/>
              <a:t>Aux mains des </a:t>
            </a:r>
            <a:r>
              <a:rPr lang="fr-FR" sz="1600" dirty="0" err="1"/>
              <a:t>Trastamare</a:t>
            </a:r>
            <a:r>
              <a:rPr lang="fr-FR" sz="1600" dirty="0"/>
              <a:t> de Castille…</a:t>
            </a:r>
          </a:p>
          <a:p>
            <a:endParaRPr lang="fr-FR" sz="1600" dirty="0"/>
          </a:p>
          <a:p>
            <a:r>
              <a:rPr lang="fr-FR" sz="1600" dirty="0"/>
              <a:t>*1410 : Mort de </a:t>
            </a:r>
            <a:r>
              <a:rPr lang="fr-FR" sz="1600" u="sng" dirty="0"/>
              <a:t>Martin 1</a:t>
            </a:r>
            <a:r>
              <a:rPr lang="fr-FR" sz="1600" u="sng" baseline="30000" dirty="0"/>
              <a:t>er</a:t>
            </a:r>
            <a:r>
              <a:rPr lang="fr-FR" sz="1600" u="sng" dirty="0"/>
              <a:t> </a:t>
            </a:r>
            <a:r>
              <a:rPr lang="fr-FR" sz="1600" i="1" u="sng" dirty="0"/>
              <a:t>le Vieux</a:t>
            </a:r>
            <a:r>
              <a:rPr lang="fr-FR" sz="1600" dirty="0"/>
              <a:t>, sans héritier</a:t>
            </a:r>
          </a:p>
          <a:p>
            <a:endParaRPr lang="fr-FR" sz="1600" dirty="0"/>
          </a:p>
          <a:p>
            <a:r>
              <a:rPr lang="fr-FR" sz="1600" dirty="0"/>
              <a:t>*1412 : </a:t>
            </a:r>
            <a:r>
              <a:rPr lang="fr-FR" sz="1600" u="sng" dirty="0"/>
              <a:t>Ferdinand 1</a:t>
            </a:r>
            <a:r>
              <a:rPr lang="fr-FR" sz="1600" u="sng" baseline="30000" dirty="0"/>
              <a:t>er</a:t>
            </a:r>
            <a:r>
              <a:rPr lang="fr-FR" sz="1600" u="sng" dirty="0"/>
              <a:t> de </a:t>
            </a:r>
            <a:r>
              <a:rPr lang="fr-FR" sz="1600" u="sng" dirty="0" err="1"/>
              <a:t>Trastamare</a:t>
            </a:r>
            <a:r>
              <a:rPr lang="fr-FR" sz="1600" dirty="0"/>
              <a:t>, son neveu</a:t>
            </a:r>
          </a:p>
          <a:p>
            <a:r>
              <a:rPr lang="fr-FR" sz="1600" dirty="0"/>
              <a:t>Et frère de Henri III de Castille</a:t>
            </a:r>
          </a:p>
          <a:p>
            <a:r>
              <a:rPr lang="fr-FR" sz="1600" dirty="0"/>
              <a:t>Devient roi d’Aragon-Sicile-Majorque</a:t>
            </a:r>
          </a:p>
          <a:p>
            <a:endParaRPr lang="fr-FR" sz="1600" dirty="0"/>
          </a:p>
          <a:p>
            <a:r>
              <a:rPr lang="fr-FR" sz="1600" dirty="0"/>
              <a:t>*1410-12 : Sur le trône aragonais</a:t>
            </a:r>
          </a:p>
          <a:p>
            <a:r>
              <a:rPr lang="fr-FR" sz="1600" dirty="0"/>
              <a:t>Fin de la maison de Barcelone ; Et avec Ferdinand 1</a:t>
            </a:r>
            <a:r>
              <a:rPr lang="fr-FR" sz="1600" baseline="30000" dirty="0"/>
              <a:t>er</a:t>
            </a:r>
            <a:r>
              <a:rPr lang="fr-FR" sz="1600" dirty="0"/>
              <a:t>…</a:t>
            </a:r>
          </a:p>
          <a:p>
            <a:r>
              <a:rPr lang="fr-FR" sz="1600" dirty="0"/>
              <a:t>Les </a:t>
            </a:r>
            <a:r>
              <a:rPr lang="fr-FR" sz="1600" dirty="0" err="1"/>
              <a:t>Trastamare</a:t>
            </a:r>
            <a:r>
              <a:rPr lang="fr-FR" sz="1600" dirty="0"/>
              <a:t>, maîtres de la Castille et de l’Aragon</a:t>
            </a:r>
          </a:p>
          <a:p>
            <a:endParaRPr lang="fr-FR" sz="1600" dirty="0"/>
          </a:p>
          <a:p>
            <a:r>
              <a:rPr lang="fr-FR" sz="1600" dirty="0"/>
              <a:t>*1412 : Bilan </a:t>
            </a:r>
            <a:r>
              <a:rPr lang="fr-FR" sz="1600" i="1" dirty="0"/>
              <a:t>ibérique</a:t>
            </a:r>
            <a:r>
              <a:rPr lang="fr-FR" sz="1600" dirty="0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12002-304B-0F85-FD56-0131B01BCBC2}"/>
              </a:ext>
            </a:extLst>
          </p:cNvPr>
          <p:cNvSpPr/>
          <p:nvPr/>
        </p:nvSpPr>
        <p:spPr>
          <a:xfrm>
            <a:off x="5189994" y="2154832"/>
            <a:ext cx="973656" cy="606074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1369-1504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F8A4489-A062-3F4C-8D4D-D942DCC4C794}"/>
              </a:ext>
            </a:extLst>
          </p:cNvPr>
          <p:cNvSpPr/>
          <p:nvPr/>
        </p:nvSpPr>
        <p:spPr>
          <a:xfrm>
            <a:off x="6243800" y="2152335"/>
            <a:ext cx="1056934" cy="947316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Aragon-Sicile </a:t>
            </a:r>
            <a:r>
              <a:rPr lang="fr-FR" sz="1200" dirty="0">
                <a:solidFill>
                  <a:schemeClr val="tx1"/>
                </a:solidFill>
              </a:rPr>
              <a:t>1412-1516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1442-1516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EEBF602-7541-8AEF-717E-8D810256473C}"/>
              </a:ext>
            </a:extLst>
          </p:cNvPr>
          <p:cNvSpPr/>
          <p:nvPr/>
        </p:nvSpPr>
        <p:spPr>
          <a:xfrm>
            <a:off x="6044559" y="3368526"/>
            <a:ext cx="281104" cy="2768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448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4A461-022D-9C8A-6CF6-C2C56718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C98F71F7-ABDB-2D5A-A496-42AC5EBBAA62}"/>
              </a:ext>
            </a:extLst>
          </p:cNvPr>
          <p:cNvSpPr/>
          <p:nvPr/>
        </p:nvSpPr>
        <p:spPr>
          <a:xfrm>
            <a:off x="8119472" y="5405594"/>
            <a:ext cx="962537" cy="61441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Jeune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1390-1409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93D171B7-AC2E-F69F-672F-1B017D0BED43}"/>
              </a:ext>
            </a:extLst>
          </p:cNvPr>
          <p:cNvCxnSpPr>
            <a:cxnSpLocks/>
            <a:stCxn id="19" idx="2"/>
            <a:endCxn id="103" idx="0"/>
          </p:cNvCxnSpPr>
          <p:nvPr/>
        </p:nvCxnSpPr>
        <p:spPr>
          <a:xfrm>
            <a:off x="8596551" y="5331133"/>
            <a:ext cx="4190" cy="74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320DF88-4020-879D-C799-A5972AF2D2E7}"/>
              </a:ext>
            </a:extLst>
          </p:cNvPr>
          <p:cNvCxnSpPr>
            <a:cxnSpLocks/>
            <a:stCxn id="20" idx="1"/>
            <a:endCxn id="103" idx="3"/>
          </p:cNvCxnSpPr>
          <p:nvPr/>
        </p:nvCxnSpPr>
        <p:spPr>
          <a:xfrm flipH="1">
            <a:off x="9082009" y="5712804"/>
            <a:ext cx="377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C4546FF-6AC0-ED4F-1E3A-69D180F256CB}"/>
              </a:ext>
            </a:extLst>
          </p:cNvPr>
          <p:cNvSpPr/>
          <p:nvPr/>
        </p:nvSpPr>
        <p:spPr>
          <a:xfrm>
            <a:off x="5204806" y="5583887"/>
            <a:ext cx="955976" cy="513617"/>
          </a:xfrm>
          <a:prstGeom prst="rect">
            <a:avLst/>
          </a:prstGeom>
          <a:solidFill>
            <a:srgbClr val="79D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Castille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1390-1406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E0C00B-C4F4-B217-EAC1-51311088FDE9}"/>
              </a:ext>
            </a:extLst>
          </p:cNvPr>
          <p:cNvSpPr/>
          <p:nvPr/>
        </p:nvSpPr>
        <p:spPr>
          <a:xfrm>
            <a:off x="5211054" y="6222085"/>
            <a:ext cx="964668" cy="451646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1406-54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2E95140-6BDF-C239-074A-B377A0CA26A8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5682794" y="6097504"/>
            <a:ext cx="10594" cy="1245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23F6B31-1085-F4B5-DB00-218FA6CF880F}"/>
              </a:ext>
            </a:extLst>
          </p:cNvPr>
          <p:cNvSpPr/>
          <p:nvPr/>
        </p:nvSpPr>
        <p:spPr>
          <a:xfrm>
            <a:off x="6224795" y="5565427"/>
            <a:ext cx="1003452" cy="562394"/>
          </a:xfrm>
          <a:prstGeom prst="rect">
            <a:avLst/>
          </a:prstGeom>
          <a:solidFill>
            <a:srgbClr val="CDF2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Ferdinand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1412-16</a:t>
            </a:r>
          </a:p>
        </p:txBody>
      </p:sp>
      <p:cxnSp>
        <p:nvCxnSpPr>
          <p:cNvPr id="41" name="Connecteur en angle 18">
            <a:extLst>
              <a:ext uri="{FF2B5EF4-FFF2-40B4-BE49-F238E27FC236}">
                <a16:creationId xmlns:a16="http://schemas.microsoft.com/office/drawing/2014/main" id="{CBE03821-C6FE-DF5D-94D4-2A622E645046}"/>
              </a:ext>
            </a:extLst>
          </p:cNvPr>
          <p:cNvCxnSpPr>
            <a:cxnSpLocks/>
            <a:stCxn id="42" idx="2"/>
            <a:endCxn id="40" idx="0"/>
          </p:cNvCxnSpPr>
          <p:nvPr/>
        </p:nvCxnSpPr>
        <p:spPr>
          <a:xfrm rot="16200000" flipH="1">
            <a:off x="6086677" y="4925583"/>
            <a:ext cx="235960" cy="10437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25EBDA0-7F63-1ACA-A5F5-8238C4CC3175}"/>
              </a:ext>
            </a:extLst>
          </p:cNvPr>
          <p:cNvSpPr/>
          <p:nvPr/>
        </p:nvSpPr>
        <p:spPr>
          <a:xfrm>
            <a:off x="5204806" y="4924991"/>
            <a:ext cx="955976" cy="404476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1379-90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3351D5D-205A-A758-9DB7-BA5C15859BFE}"/>
              </a:ext>
            </a:extLst>
          </p:cNvPr>
          <p:cNvCxnSpPr>
            <a:cxnSpLocks/>
            <a:stCxn id="42" idx="2"/>
            <a:endCxn id="37" idx="0"/>
          </p:cNvCxnSpPr>
          <p:nvPr/>
        </p:nvCxnSpPr>
        <p:spPr>
          <a:xfrm>
            <a:off x="5682794" y="5329467"/>
            <a:ext cx="0" cy="2544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6C07A36-7FB1-D5A2-A07D-C3BA5E691BFC}"/>
              </a:ext>
            </a:extLst>
          </p:cNvPr>
          <p:cNvCxnSpPr>
            <a:cxnSpLocks/>
            <a:stCxn id="42" idx="3"/>
            <a:endCxn id="24" idx="1"/>
          </p:cNvCxnSpPr>
          <p:nvPr/>
        </p:nvCxnSpPr>
        <p:spPr>
          <a:xfrm flipV="1">
            <a:off x="6160782" y="5126017"/>
            <a:ext cx="90753" cy="12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850C287-D4AA-E3CA-C049-3D5E694389F6}"/>
              </a:ext>
            </a:extLst>
          </p:cNvPr>
          <p:cNvSpPr/>
          <p:nvPr/>
        </p:nvSpPr>
        <p:spPr>
          <a:xfrm>
            <a:off x="5204806" y="4457409"/>
            <a:ext cx="973656" cy="391338"/>
          </a:xfrm>
          <a:prstGeom prst="rect">
            <a:avLst/>
          </a:prstGeom>
          <a:solidFill>
            <a:srgbClr val="79D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1369-79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889448BB-FE0D-A3A7-D682-FFF14AB5FC9C}"/>
              </a:ext>
            </a:extLst>
          </p:cNvPr>
          <p:cNvCxnSpPr>
            <a:cxnSpLocks/>
            <a:stCxn id="50" idx="2"/>
            <a:endCxn id="42" idx="0"/>
          </p:cNvCxnSpPr>
          <p:nvPr/>
        </p:nvCxnSpPr>
        <p:spPr>
          <a:xfrm flipH="1">
            <a:off x="5682794" y="4848747"/>
            <a:ext cx="8840" cy="76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94D07EB-DCF3-E64F-AAA5-D6CD790F8B6A}"/>
              </a:ext>
            </a:extLst>
          </p:cNvPr>
          <p:cNvSpPr/>
          <p:nvPr/>
        </p:nvSpPr>
        <p:spPr>
          <a:xfrm>
            <a:off x="6232039" y="6224859"/>
            <a:ext cx="1003451" cy="448872"/>
          </a:xfrm>
          <a:prstGeom prst="rect">
            <a:avLst/>
          </a:prstGeom>
          <a:solidFill>
            <a:srgbClr val="CDF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1416-58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C725641-93FC-8763-CDA6-9C12E746BC7D}"/>
              </a:ext>
            </a:extLst>
          </p:cNvPr>
          <p:cNvCxnSpPr>
            <a:cxnSpLocks/>
            <a:stCxn id="40" idx="2"/>
            <a:endCxn id="2" idx="0"/>
          </p:cNvCxnSpPr>
          <p:nvPr/>
        </p:nvCxnSpPr>
        <p:spPr>
          <a:xfrm>
            <a:off x="6726521" y="6127821"/>
            <a:ext cx="7244" cy="97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D31071B-8FE7-0DFD-4CA5-616A4B4D4F6B}"/>
              </a:ext>
            </a:extLst>
          </p:cNvPr>
          <p:cNvSpPr/>
          <p:nvPr/>
        </p:nvSpPr>
        <p:spPr>
          <a:xfrm>
            <a:off x="9459593" y="3776203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4B5415D-30DC-5C2A-BAE4-979950FB76C9}"/>
              </a:ext>
            </a:extLst>
          </p:cNvPr>
          <p:cNvCxnSpPr>
            <a:cxnSpLocks/>
            <a:stCxn id="33" idx="2"/>
            <a:endCxn id="6" idx="0"/>
          </p:cNvCxnSpPr>
          <p:nvPr/>
        </p:nvCxnSpPr>
        <p:spPr>
          <a:xfrm>
            <a:off x="9945051" y="3676443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810298F-0002-69EB-5B3B-26E9A748B404}"/>
              </a:ext>
            </a:extLst>
          </p:cNvPr>
          <p:cNvSpPr/>
          <p:nvPr/>
        </p:nvSpPr>
        <p:spPr>
          <a:xfrm>
            <a:off x="9459593" y="4368775"/>
            <a:ext cx="970916" cy="38754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1342-55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960C73-3FBF-7A57-4D8D-E5156DA6CF6C}"/>
              </a:ext>
            </a:extLst>
          </p:cNvPr>
          <p:cNvSpPr/>
          <p:nvPr/>
        </p:nvSpPr>
        <p:spPr>
          <a:xfrm>
            <a:off x="9459593" y="4970847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1355-77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5FC6A-885B-1AFC-E75C-ADCF16E750DF}"/>
              </a:ext>
            </a:extLst>
          </p:cNvPr>
          <p:cNvSpPr/>
          <p:nvPr/>
        </p:nvSpPr>
        <p:spPr>
          <a:xfrm>
            <a:off x="8093740" y="3759439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9A34492-53C8-97E4-9C39-4278A7BA1ADF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 flipH="1">
            <a:off x="8579198" y="3676443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F76D3B0-8B13-4D19-2FF4-FD0059ADBE4A}"/>
              </a:ext>
            </a:extLst>
          </p:cNvPr>
          <p:cNvSpPr/>
          <p:nvPr/>
        </p:nvSpPr>
        <p:spPr>
          <a:xfrm>
            <a:off x="8093740" y="4365324"/>
            <a:ext cx="970916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1336-87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60EF9-7D2B-F043-F57A-600F4B2AA697}"/>
              </a:ext>
            </a:extLst>
          </p:cNvPr>
          <p:cNvSpPr/>
          <p:nvPr/>
        </p:nvSpPr>
        <p:spPr>
          <a:xfrm>
            <a:off x="7104791" y="4941268"/>
            <a:ext cx="968027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1387-96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E8B1D47-99B8-4537-CCDD-3986B8463AC7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8579198" y="4294598"/>
            <a:ext cx="0" cy="707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E43039-1E06-E59F-218A-EBCAAA51A41A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9945051" y="4756319"/>
            <a:ext cx="0" cy="2145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3DA83FA-D536-AC4B-140E-45A300168BF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9945051" y="4294598"/>
            <a:ext cx="0" cy="741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BCD9761-8619-2C38-2223-876C457E9B56}"/>
              </a:ext>
            </a:extLst>
          </p:cNvPr>
          <p:cNvSpPr/>
          <p:nvPr/>
        </p:nvSpPr>
        <p:spPr>
          <a:xfrm>
            <a:off x="8111093" y="4940137"/>
            <a:ext cx="970916" cy="390996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Martin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Vieux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1396-1410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C3050C-F3F7-E253-0E76-990F0393DA93}"/>
              </a:ext>
            </a:extLst>
          </p:cNvPr>
          <p:cNvSpPr/>
          <p:nvPr/>
        </p:nvSpPr>
        <p:spPr>
          <a:xfrm>
            <a:off x="9459593" y="5517306"/>
            <a:ext cx="970916" cy="3909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Marie 1</a:t>
            </a:r>
            <a:r>
              <a:rPr lang="fr-FR" sz="1000" baseline="30000" dirty="0">
                <a:solidFill>
                  <a:schemeClr val="tx1"/>
                </a:solidFill>
              </a:rPr>
              <a:t>ère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C1D63AC-DE20-5A40-FB53-6D8585F19812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>
            <a:off x="9945051" y="5361842"/>
            <a:ext cx="0" cy="1554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3DF2DEE-E39C-1715-2CAE-51F9C3E26C1D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>
            <a:off x="8579198" y="4756319"/>
            <a:ext cx="17353" cy="1838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18">
            <a:extLst>
              <a:ext uri="{FF2B5EF4-FFF2-40B4-BE49-F238E27FC236}">
                <a16:creationId xmlns:a16="http://schemas.microsoft.com/office/drawing/2014/main" id="{AA5FB379-EEB9-D78D-7780-DE8C59390D05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rot="5400000">
            <a:off x="7991528" y="4353597"/>
            <a:ext cx="184949" cy="9903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A50B8FA-1052-E9FD-D361-015759E8ECC8}"/>
              </a:ext>
            </a:extLst>
          </p:cNvPr>
          <p:cNvSpPr/>
          <p:nvPr/>
        </p:nvSpPr>
        <p:spPr>
          <a:xfrm>
            <a:off x="6251535" y="4930519"/>
            <a:ext cx="798904" cy="3909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Eléonore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87D27D-5F1D-8792-19A4-4108ACF30682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6650987" y="4823787"/>
            <a:ext cx="14489" cy="106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18">
            <a:extLst>
              <a:ext uri="{FF2B5EF4-FFF2-40B4-BE49-F238E27FC236}">
                <a16:creationId xmlns:a16="http://schemas.microsoft.com/office/drawing/2014/main" id="{35F5F44A-4A10-A8B6-5A14-606F33381FB9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5400000">
            <a:off x="7527993" y="3879314"/>
            <a:ext cx="174200" cy="19282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DAB0224-57AA-3B95-26D1-82623708BD64}"/>
              </a:ext>
            </a:extLst>
          </p:cNvPr>
          <p:cNvSpPr/>
          <p:nvPr/>
        </p:nvSpPr>
        <p:spPr>
          <a:xfrm>
            <a:off x="8068041" y="2473561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3C4E1AB-C3A7-80A0-F0D3-1EFCF57B3773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8596552" y="3036617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2C63D29-E6EA-DCC6-4052-4D5270857629}"/>
              </a:ext>
            </a:extLst>
          </p:cNvPr>
          <p:cNvSpPr/>
          <p:nvPr/>
        </p:nvSpPr>
        <p:spPr>
          <a:xfrm>
            <a:off x="7822325" y="3140256"/>
            <a:ext cx="1548454" cy="5361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DFF659-6BDF-C20F-F8F1-FA546BCEBE86}"/>
              </a:ext>
            </a:extLst>
          </p:cNvPr>
          <p:cNvSpPr/>
          <p:nvPr/>
        </p:nvSpPr>
        <p:spPr>
          <a:xfrm>
            <a:off x="6540923" y="3151427"/>
            <a:ext cx="1201971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C5D878F4-420B-E963-19AA-00EC8C7BEB20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5400000">
            <a:off x="7811826" y="2366701"/>
            <a:ext cx="114810" cy="145464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FAA0805-5275-BD95-6E12-787B9F77599F}"/>
              </a:ext>
            </a:extLst>
          </p:cNvPr>
          <p:cNvSpPr/>
          <p:nvPr/>
        </p:nvSpPr>
        <p:spPr>
          <a:xfrm>
            <a:off x="9459593" y="3131809"/>
            <a:ext cx="970916" cy="544634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65C5D1-E3DA-BF28-D0B3-708C9A1B7151}"/>
              </a:ext>
            </a:extLst>
          </p:cNvPr>
          <p:cNvSpPr/>
          <p:nvPr/>
        </p:nvSpPr>
        <p:spPr>
          <a:xfrm>
            <a:off x="9459593" y="2491981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36" name="Connecteur en angle 71">
            <a:extLst>
              <a:ext uri="{FF2B5EF4-FFF2-40B4-BE49-F238E27FC236}">
                <a16:creationId xmlns:a16="http://schemas.microsoft.com/office/drawing/2014/main" id="{3B019279-02D7-0B9E-CD6B-801C3E48A79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23205" y="2409963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E5E2D4E-125F-AC9C-3D88-246A097AEF9D}"/>
              </a:ext>
            </a:extLst>
          </p:cNvPr>
          <p:cNvSpPr/>
          <p:nvPr/>
        </p:nvSpPr>
        <p:spPr>
          <a:xfrm>
            <a:off x="10519299" y="2491981"/>
            <a:ext cx="970916" cy="563056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1276-1311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B9470D-AFEE-8444-66A2-F68769ABD22B}"/>
              </a:ext>
            </a:extLst>
          </p:cNvPr>
          <p:cNvSpPr/>
          <p:nvPr/>
        </p:nvSpPr>
        <p:spPr>
          <a:xfrm>
            <a:off x="10519299" y="3150229"/>
            <a:ext cx="79765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Sanche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1311-24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C62A55-9BD0-77CE-AF5C-3C090801F19D}"/>
              </a:ext>
            </a:extLst>
          </p:cNvPr>
          <p:cNvSpPr/>
          <p:nvPr/>
        </p:nvSpPr>
        <p:spPr>
          <a:xfrm>
            <a:off x="11399694" y="3790054"/>
            <a:ext cx="711025" cy="522963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1324-49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275E663-C5D9-5371-C4D2-740D16A3F03A}"/>
              </a:ext>
            </a:extLst>
          </p:cNvPr>
          <p:cNvCxnSpPr>
            <a:cxnSpLocks/>
            <a:stCxn id="48" idx="2"/>
            <a:endCxn id="45" idx="0"/>
          </p:cNvCxnSpPr>
          <p:nvPr/>
        </p:nvCxnSpPr>
        <p:spPr>
          <a:xfrm>
            <a:off x="11755207" y="3694863"/>
            <a:ext cx="0" cy="95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8E674BA-DC1D-3592-438D-D14B8AFA2334}"/>
              </a:ext>
            </a:extLst>
          </p:cNvPr>
          <p:cNvSpPr/>
          <p:nvPr/>
        </p:nvSpPr>
        <p:spPr>
          <a:xfrm>
            <a:off x="10531839" y="1856044"/>
            <a:ext cx="958376" cy="505477"/>
          </a:xfrm>
          <a:prstGeom prst="rect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1276-1349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460497-AF81-65A7-2341-65E0DFFBF33E}"/>
              </a:ext>
            </a:extLst>
          </p:cNvPr>
          <p:cNvSpPr/>
          <p:nvPr/>
        </p:nvSpPr>
        <p:spPr>
          <a:xfrm>
            <a:off x="11399694" y="3150229"/>
            <a:ext cx="711026" cy="544634"/>
          </a:xfrm>
          <a:prstGeom prst="rect">
            <a:avLst/>
          </a:prstGeom>
          <a:solidFill>
            <a:srgbClr val="FFE9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931B23C5-B77D-1136-B086-50CA706DCD04}"/>
              </a:ext>
            </a:extLst>
          </p:cNvPr>
          <p:cNvCxnSpPr>
            <a:cxnSpLocks/>
            <a:stCxn id="3" idx="2"/>
            <a:endCxn id="48" idx="0"/>
          </p:cNvCxnSpPr>
          <p:nvPr/>
        </p:nvCxnSpPr>
        <p:spPr>
          <a:xfrm rot="16200000" flipH="1">
            <a:off x="11332386" y="2727408"/>
            <a:ext cx="95192" cy="7504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46E1210C-ADEB-D05B-4A34-721B263E9185}"/>
              </a:ext>
            </a:extLst>
          </p:cNvPr>
          <p:cNvCxnSpPr>
            <a:cxnSpLocks/>
            <a:stCxn id="3" idx="2"/>
            <a:endCxn id="44" idx="0"/>
          </p:cNvCxnSpPr>
          <p:nvPr/>
        </p:nvCxnSpPr>
        <p:spPr>
          <a:xfrm rot="5400000">
            <a:off x="10913846" y="3059318"/>
            <a:ext cx="95192" cy="866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20E021C6-A8BB-DB2A-5AE4-ABB692279F63}"/>
              </a:ext>
            </a:extLst>
          </p:cNvPr>
          <p:cNvSpPr/>
          <p:nvPr/>
        </p:nvSpPr>
        <p:spPr>
          <a:xfrm>
            <a:off x="7257435" y="1808927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E966F3-9676-D0EB-E225-8EB4141CE14E}"/>
              </a:ext>
            </a:extLst>
          </p:cNvPr>
          <p:cNvSpPr/>
          <p:nvPr/>
        </p:nvSpPr>
        <p:spPr>
          <a:xfrm>
            <a:off x="8293856" y="1774624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067556B9-96BE-0FCF-6364-E34EC718F360}"/>
              </a:ext>
            </a:extLst>
          </p:cNvPr>
          <p:cNvCxnSpPr>
            <a:cxnSpLocks/>
            <a:stCxn id="56" idx="2"/>
            <a:endCxn id="3" idx="0"/>
          </p:cNvCxnSpPr>
          <p:nvPr/>
        </p:nvCxnSpPr>
        <p:spPr>
          <a:xfrm rot="16200000" flipH="1">
            <a:off x="9836412" y="1323635"/>
            <a:ext cx="154301" cy="218239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 : en angle 60">
            <a:extLst>
              <a:ext uri="{FF2B5EF4-FFF2-40B4-BE49-F238E27FC236}">
                <a16:creationId xmlns:a16="http://schemas.microsoft.com/office/drawing/2014/main" id="{6A1A2C87-29D0-45FC-9E45-CAA9F130EA11}"/>
              </a:ext>
            </a:extLst>
          </p:cNvPr>
          <p:cNvCxnSpPr>
            <a:cxnSpLocks/>
            <a:stCxn id="56" idx="2"/>
            <a:endCxn id="27" idx="0"/>
          </p:cNvCxnSpPr>
          <p:nvPr/>
        </p:nvCxnSpPr>
        <p:spPr>
          <a:xfrm rot="5400000">
            <a:off x="8641520" y="2292713"/>
            <a:ext cx="135881" cy="2258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A4A22462-6EC0-7D4A-E4F4-D56A28F52927}"/>
              </a:ext>
            </a:extLst>
          </p:cNvPr>
          <p:cNvSpPr/>
          <p:nvPr/>
        </p:nvSpPr>
        <p:spPr>
          <a:xfrm>
            <a:off x="61327" y="55166"/>
            <a:ext cx="705156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*1412 : Bilan </a:t>
            </a:r>
            <a:r>
              <a:rPr lang="fr-FR" sz="1600" i="1" dirty="0"/>
              <a:t>ibérique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*1385 : Echec de l’union Castille-Portugal ; En revanche…</a:t>
            </a:r>
          </a:p>
          <a:p>
            <a:r>
              <a:rPr lang="fr-FR" sz="1600" dirty="0"/>
              <a:t>*1412 : Union dynastique de la Castille et de l’Aragon ; En attendant…</a:t>
            </a:r>
          </a:p>
          <a:p>
            <a:r>
              <a:rPr lang="fr-FR" sz="1600" dirty="0"/>
              <a:t>*1469 : L’union personnelle définitive par le mariage</a:t>
            </a:r>
          </a:p>
          <a:p>
            <a:r>
              <a:rPr lang="fr-FR" sz="1600" dirty="0"/>
              <a:t>Des </a:t>
            </a:r>
            <a:r>
              <a:rPr lang="fr-FR" sz="1600" dirty="0" err="1"/>
              <a:t>Trastamare</a:t>
            </a:r>
            <a:r>
              <a:rPr lang="fr-FR" sz="1600" dirty="0"/>
              <a:t> Ferdinand d’Aragon et Isabelle de Castille ; </a:t>
            </a:r>
            <a:r>
              <a:rPr lang="fr-FR" sz="1600" u="sng" dirty="0"/>
              <a:t>A suivre</a:t>
            </a:r>
            <a:r>
              <a:rPr lang="fr-FR" sz="1600" dirty="0"/>
              <a:t>….</a:t>
            </a:r>
          </a:p>
          <a:p>
            <a:endParaRPr lang="fr-FR" sz="1600" dirty="0"/>
          </a:p>
          <a:p>
            <a:r>
              <a:rPr lang="fr-FR" sz="1600" dirty="0"/>
              <a:t>*Mais en attendant, l’Empire angevin, rival de l’Aragon</a:t>
            </a:r>
          </a:p>
          <a:p>
            <a:r>
              <a:rPr lang="fr-FR" sz="1600" dirty="0"/>
              <a:t>Retour en 1302 ; A Naples et en Provence…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0FD52E-E2EC-C941-6352-9FC93C6EC0FA}"/>
              </a:ext>
            </a:extLst>
          </p:cNvPr>
          <p:cNvSpPr/>
          <p:nvPr/>
        </p:nvSpPr>
        <p:spPr>
          <a:xfrm>
            <a:off x="5202066" y="3800752"/>
            <a:ext cx="973656" cy="606074"/>
          </a:xfrm>
          <a:prstGeom prst="rect">
            <a:avLst/>
          </a:prstGeom>
          <a:solidFill>
            <a:srgbClr val="79D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1369-1504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FB98CDA-0C02-1816-DEEE-9118409EB94C}"/>
              </a:ext>
            </a:extLst>
          </p:cNvPr>
          <p:cNvSpPr/>
          <p:nvPr/>
        </p:nvSpPr>
        <p:spPr>
          <a:xfrm>
            <a:off x="6255872" y="3798255"/>
            <a:ext cx="1056934" cy="947316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TRASTAMARE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Aragon-Sicile </a:t>
            </a:r>
            <a:r>
              <a:rPr lang="fr-FR" sz="1200" dirty="0">
                <a:solidFill>
                  <a:schemeClr val="tx1"/>
                </a:solidFill>
              </a:rPr>
              <a:t>1412-1516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1442-1516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898636-A46C-9F21-5B7A-69DE563613EF}"/>
              </a:ext>
            </a:extLst>
          </p:cNvPr>
          <p:cNvSpPr/>
          <p:nvPr/>
        </p:nvSpPr>
        <p:spPr>
          <a:xfrm>
            <a:off x="3985611" y="3634960"/>
            <a:ext cx="114458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1357-67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89EE6E-D868-DD0C-6FE3-99B9DDB99918}"/>
              </a:ext>
            </a:extLst>
          </p:cNvPr>
          <p:cNvSpPr/>
          <p:nvPr/>
        </p:nvSpPr>
        <p:spPr>
          <a:xfrm>
            <a:off x="3985610" y="4335671"/>
            <a:ext cx="1132497" cy="45164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1367-83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A7900AF-D967-A6D6-9568-364282DDE99B}"/>
              </a:ext>
            </a:extLst>
          </p:cNvPr>
          <p:cNvCxnSpPr>
            <a:cxnSpLocks/>
            <a:stCxn id="32" idx="2"/>
            <a:endCxn id="59" idx="0"/>
          </p:cNvCxnSpPr>
          <p:nvPr/>
        </p:nvCxnSpPr>
        <p:spPr>
          <a:xfrm flipH="1">
            <a:off x="4551859" y="4086606"/>
            <a:ext cx="6046" cy="249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158A9A59-E4CC-D9FF-B976-984DC2348464}"/>
              </a:ext>
            </a:extLst>
          </p:cNvPr>
          <p:cNvSpPr/>
          <p:nvPr/>
        </p:nvSpPr>
        <p:spPr>
          <a:xfrm>
            <a:off x="2661470" y="4335671"/>
            <a:ext cx="1142123" cy="451646"/>
          </a:xfrm>
          <a:prstGeom prst="rect">
            <a:avLst/>
          </a:prstGeom>
          <a:solidFill>
            <a:srgbClr val="FF9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1383-1433</a:t>
            </a:r>
          </a:p>
        </p:txBody>
      </p:sp>
      <p:cxnSp>
        <p:nvCxnSpPr>
          <p:cNvPr id="63" name="Connecteur : en angle 62">
            <a:extLst>
              <a:ext uri="{FF2B5EF4-FFF2-40B4-BE49-F238E27FC236}">
                <a16:creationId xmlns:a16="http://schemas.microsoft.com/office/drawing/2014/main" id="{094615CB-DC33-BA31-8D91-6B825703531B}"/>
              </a:ext>
            </a:extLst>
          </p:cNvPr>
          <p:cNvCxnSpPr>
            <a:cxnSpLocks/>
            <a:stCxn id="32" idx="2"/>
            <a:endCxn id="62" idx="0"/>
          </p:cNvCxnSpPr>
          <p:nvPr/>
        </p:nvCxnSpPr>
        <p:spPr>
          <a:xfrm rot="5400000">
            <a:off x="3770687" y="3548452"/>
            <a:ext cx="249065" cy="132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1550E25-D750-8785-2EAD-650FEAFBCCBB}"/>
              </a:ext>
            </a:extLst>
          </p:cNvPr>
          <p:cNvSpPr/>
          <p:nvPr/>
        </p:nvSpPr>
        <p:spPr>
          <a:xfrm>
            <a:off x="4011828" y="2997458"/>
            <a:ext cx="1132497" cy="57047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B842044-3792-02B5-F8B5-01BF88852E0F}"/>
              </a:ext>
            </a:extLst>
          </p:cNvPr>
          <p:cNvSpPr/>
          <p:nvPr/>
        </p:nvSpPr>
        <p:spPr>
          <a:xfrm>
            <a:off x="2661470" y="4934358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08EF4D9-F17E-EA34-297D-F12E7A83339B}"/>
              </a:ext>
            </a:extLst>
          </p:cNvPr>
          <p:cNvSpPr/>
          <p:nvPr/>
        </p:nvSpPr>
        <p:spPr>
          <a:xfrm>
            <a:off x="2661469" y="5606811"/>
            <a:ext cx="114458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F0E99BF5-B342-B322-E813-5793B16157AA}"/>
              </a:ext>
            </a:extLst>
          </p:cNvPr>
          <p:cNvCxnSpPr>
            <a:cxnSpLocks/>
            <a:stCxn id="62" idx="2"/>
            <a:endCxn id="66" idx="0"/>
          </p:cNvCxnSpPr>
          <p:nvPr/>
        </p:nvCxnSpPr>
        <p:spPr>
          <a:xfrm>
            <a:off x="3232532" y="4787317"/>
            <a:ext cx="1232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C073604A-514A-67BF-5B88-FDF1B5C1A1B5}"/>
              </a:ext>
            </a:extLst>
          </p:cNvPr>
          <p:cNvCxnSpPr>
            <a:cxnSpLocks/>
            <a:stCxn id="66" idx="2"/>
            <a:endCxn id="67" idx="0"/>
          </p:cNvCxnSpPr>
          <p:nvPr/>
        </p:nvCxnSpPr>
        <p:spPr>
          <a:xfrm flipH="1">
            <a:off x="3233763" y="5386004"/>
            <a:ext cx="1" cy="2208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E587FE21-155D-7F5C-4048-9A144A93C0E2}"/>
              </a:ext>
            </a:extLst>
          </p:cNvPr>
          <p:cNvSpPr/>
          <p:nvPr/>
        </p:nvSpPr>
        <p:spPr>
          <a:xfrm>
            <a:off x="2661469" y="6205498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B5ACA916-2B14-8438-8A28-FBE94D942E64}"/>
              </a:ext>
            </a:extLst>
          </p:cNvPr>
          <p:cNvCxnSpPr>
            <a:cxnSpLocks/>
            <a:stCxn id="67" idx="2"/>
            <a:endCxn id="70" idx="0"/>
          </p:cNvCxnSpPr>
          <p:nvPr/>
        </p:nvCxnSpPr>
        <p:spPr>
          <a:xfrm flipH="1">
            <a:off x="3227718" y="6058457"/>
            <a:ext cx="6045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BA0292E-207B-6429-BAC8-BDC7C8B3DFC1}"/>
              </a:ext>
            </a:extLst>
          </p:cNvPr>
          <p:cNvSpPr/>
          <p:nvPr/>
        </p:nvSpPr>
        <p:spPr>
          <a:xfrm>
            <a:off x="3896464" y="6210684"/>
            <a:ext cx="1132497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1495-1521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DE39AF-A6BE-BB62-9644-B36AC845D2CF}"/>
              </a:ext>
            </a:extLst>
          </p:cNvPr>
          <p:cNvSpPr/>
          <p:nvPr/>
        </p:nvSpPr>
        <p:spPr>
          <a:xfrm>
            <a:off x="2668145" y="3516555"/>
            <a:ext cx="1132497" cy="570473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1383-1580</a:t>
            </a:r>
          </a:p>
        </p:txBody>
      </p: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1A349EED-3535-E145-A95D-FE73EA77679C}"/>
              </a:ext>
            </a:extLst>
          </p:cNvPr>
          <p:cNvCxnSpPr>
            <a:cxnSpLocks/>
            <a:stCxn id="66" idx="2"/>
            <a:endCxn id="75" idx="0"/>
          </p:cNvCxnSpPr>
          <p:nvPr/>
        </p:nvCxnSpPr>
        <p:spPr>
          <a:xfrm rot="16200000" flipH="1">
            <a:off x="3741564" y="4878204"/>
            <a:ext cx="225994" cy="12415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7ED79A29-8114-C96E-45A1-C1E689262202}"/>
              </a:ext>
            </a:extLst>
          </p:cNvPr>
          <p:cNvSpPr/>
          <p:nvPr/>
        </p:nvSpPr>
        <p:spPr>
          <a:xfrm>
            <a:off x="3909109" y="5611998"/>
            <a:ext cx="1132498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EFC93EC-0BED-46AD-591C-A0B18A1D87C5}"/>
              </a:ext>
            </a:extLst>
          </p:cNvPr>
          <p:cNvCxnSpPr>
            <a:cxnSpLocks/>
            <a:stCxn id="75" idx="2"/>
            <a:endCxn id="72" idx="0"/>
          </p:cNvCxnSpPr>
          <p:nvPr/>
        </p:nvCxnSpPr>
        <p:spPr>
          <a:xfrm flipH="1">
            <a:off x="4462713" y="6063644"/>
            <a:ext cx="12645" cy="147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361406C-82B9-D512-3FC0-CE8FC55B1DCE}"/>
              </a:ext>
            </a:extLst>
          </p:cNvPr>
          <p:cNvSpPr/>
          <p:nvPr/>
        </p:nvSpPr>
        <p:spPr>
          <a:xfrm>
            <a:off x="1415063" y="4934358"/>
            <a:ext cx="1142123" cy="45164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Navigateur</a:t>
            </a:r>
          </a:p>
        </p:txBody>
      </p: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98132815-82C0-B17A-89B5-0A36541109D8}"/>
              </a:ext>
            </a:extLst>
          </p:cNvPr>
          <p:cNvCxnSpPr>
            <a:cxnSpLocks/>
            <a:stCxn id="62" idx="2"/>
            <a:endCxn id="77" idx="0"/>
          </p:cNvCxnSpPr>
          <p:nvPr/>
        </p:nvCxnSpPr>
        <p:spPr>
          <a:xfrm rot="5400000">
            <a:off x="2535809" y="4237634"/>
            <a:ext cx="147041" cy="12464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F6986F1-CB65-637E-805A-E99305FC415F}"/>
              </a:ext>
            </a:extLst>
          </p:cNvPr>
          <p:cNvSpPr/>
          <p:nvPr/>
        </p:nvSpPr>
        <p:spPr>
          <a:xfrm>
            <a:off x="3997701" y="4924991"/>
            <a:ext cx="1132497" cy="404475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De Portugal</a:t>
            </a: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7693A7E3-EDCB-FEDE-51D2-B237B380C070}"/>
              </a:ext>
            </a:extLst>
          </p:cNvPr>
          <p:cNvCxnSpPr>
            <a:cxnSpLocks/>
            <a:stCxn id="59" idx="2"/>
            <a:endCxn id="79" idx="0"/>
          </p:cNvCxnSpPr>
          <p:nvPr/>
        </p:nvCxnSpPr>
        <p:spPr>
          <a:xfrm>
            <a:off x="4551859" y="4787317"/>
            <a:ext cx="12091" cy="1376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6080387-220E-E54A-A347-810E487646E4}"/>
              </a:ext>
            </a:extLst>
          </p:cNvPr>
          <p:cNvCxnSpPr>
            <a:cxnSpLocks/>
            <a:stCxn id="79" idx="3"/>
            <a:endCxn id="42" idx="1"/>
          </p:cNvCxnSpPr>
          <p:nvPr/>
        </p:nvCxnSpPr>
        <p:spPr>
          <a:xfrm>
            <a:off x="5130198" y="5127229"/>
            <a:ext cx="746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D89E84DC-57AC-7436-5751-75A27D7BC2DD}"/>
              </a:ext>
            </a:extLst>
          </p:cNvPr>
          <p:cNvSpPr/>
          <p:nvPr/>
        </p:nvSpPr>
        <p:spPr>
          <a:xfrm>
            <a:off x="5016822" y="4995787"/>
            <a:ext cx="281104" cy="2768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94BAA3A5-9320-1524-5F26-C61EEE5B354D}"/>
              </a:ext>
            </a:extLst>
          </p:cNvPr>
          <p:cNvSpPr/>
          <p:nvPr/>
        </p:nvSpPr>
        <p:spPr>
          <a:xfrm>
            <a:off x="6074207" y="4997186"/>
            <a:ext cx="281104" cy="2768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396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4D20-A8BE-89F9-0F4D-A299A614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0D229-626B-C8C7-6EF1-D252B88D8A9B}"/>
              </a:ext>
            </a:extLst>
          </p:cNvPr>
          <p:cNvSpPr/>
          <p:nvPr/>
        </p:nvSpPr>
        <p:spPr>
          <a:xfrm>
            <a:off x="106664" y="102856"/>
            <a:ext cx="5377125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D) 1309-1399 : L’Empire angevin à son apogée : comtés d’Anjou et de Provence, Marseille et royaume de Naples ; Après 1382, scission et conflits entre Angevins français et Angevins de Naples</a:t>
            </a:r>
          </a:p>
        </p:txBody>
      </p:sp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9EE77549-B359-6B52-0CD9-CEA3B9C4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9B68C59-5AC6-C725-C060-ECC204AB8045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5DA622E-7A91-53E2-F621-A6436FADDD2C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6B64F1-8A2F-3ECB-21C8-92E8956010D1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7753914-7791-4E8A-B579-67E13CCCE6D4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23C221-7BB5-7A2D-A5C1-88FAABE2083A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9EAB4A-A5CA-56D7-BC55-6EDF0BEC45F6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C90AE05-5726-D6EC-9D18-85607D0E2CDD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7B4E18-7CF6-59A9-4EB6-4CBC589EF8A1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D4AB63B-5191-3003-4394-840E12467617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E968522-F55B-C4DF-076A-8FA0E0E4DE36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F2CF187-C638-E5C7-C0F2-9F810E6D1244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FA704D7-6A71-0390-723F-5B8B4F2D439B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35C8ADA-6D45-B41A-D046-A63ACC9D795D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C411A15-BFAC-1646-03D4-B06A845DB9DA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D744782-EA54-7A72-5945-626B8D396294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B88B1A5-C792-16E2-2D0D-605DB595C0B7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460128-59E0-4CF0-1CA4-03C0939980E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317E78CD-3773-AB8C-BD94-86A78FB7722A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8739CB-3898-0841-003E-B47752F784E8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814E698-7787-C20F-0A86-D7F0A3A11AF1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D3EDC76-1B8B-28A8-3F40-C5EF454C9A28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B008D7-856D-6021-1E40-8586D3ADA4C4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D16BC2-4049-3FE1-C8AA-3FD00E389528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85BC5B-DF44-A279-FDC8-8629554AC8B7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434718F-62A6-496A-D3AC-E80D3887DDBD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37981FD-1E2C-713E-F553-0374B256049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7BEAFA96-2491-2240-148F-57CF3A76586A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951F9C5-65E7-8DAB-482E-0AEBEDB22768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FCB1FEC-2FDF-4247-A167-9DB59AEDC0D4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C9BF307-70AB-7B09-E245-CF25CDEE08FF}"/>
              </a:ext>
            </a:extLst>
          </p:cNvPr>
          <p:cNvCxnSpPr>
            <a:cxnSpLocks/>
            <a:stCxn id="35" idx="0"/>
            <a:endCxn id="4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79CD7675-2DF0-0484-9F5E-321075C35324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49DCF8F-79B6-9743-E6B5-A57AFA88A134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DAA51DE-A888-FAE2-D109-B009544C9B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8D50502-D4E3-244E-BC99-9D50D8C233E8}"/>
              </a:ext>
            </a:extLst>
          </p:cNvPr>
          <p:cNvCxnSpPr>
            <a:cxnSpLocks/>
            <a:endCxn id="43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E40C8D14-5494-F405-6CBD-D4D289C5A369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F334C8D-4605-8ECD-D909-25E7F442D742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CE122E60-5A29-70CB-43B1-D0686362884C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A917F54-5468-B4A4-7AF7-DAE79E369740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6CAF9AD-CC36-1114-5B08-6DED8D7C06C6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419FFD-6DA4-20C3-68C8-923940A74412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2DAE88-BAF1-EF68-EE29-5750E0F1116A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6E5772D-5D69-1A3B-F31B-E85F0A8464FD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910931B-8971-F383-FD24-A15EC0E6A06B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3F8AA0F-3A8F-2FB0-FD45-CACCF0B7871D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678FCDE7-08DB-9730-FCD6-6605D3529AAC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A9E205B-C9D8-6340-DA0B-CB39E14C1B07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DCAD6F-44A5-7A61-39F6-AD2B2B1BD7EA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0EE419B-E8FE-4C65-60BD-BC38C9947AF3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E7A62EE-0CDA-BB58-A2C3-23843A32A65B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80B15A-5825-53EC-E636-24AB8FE0E519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7F33952-5C5B-19ED-F802-CC6120160D94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3537E14-D973-177E-09FC-714FA710C27C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E8585769-64A6-A497-E0D8-C2940AF4CEAA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425C7709-D4E9-F121-92DC-EB54DA1B6F2C}"/>
              </a:ext>
            </a:extLst>
          </p:cNvPr>
          <p:cNvCxnSpPr>
            <a:cxnSpLocks/>
            <a:endCxn id="6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B6E8F24-1F7D-6255-F5EC-DC2BE4DF27EF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A72E8BB0-21B0-5822-07E5-B2FB3AC127E0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40D27E3-A6E2-C387-1412-BD5A2E86040C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919B64C-FD6D-D9EE-C1A1-E5F4D3279D13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3D264-4057-D2DE-6CBF-E716DF25A312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EAFF025-3E28-C6F3-464D-5A9DFB58788B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8FAA3A5-98F9-8E92-97C4-9F1638CAA808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E9BA1855-3E51-A033-0C98-1DF936243137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830423BA-C04E-856C-4041-CE9E950D9899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F1908AA-64E3-CACC-2D3E-63125BFF4640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D74DF76-85AD-83A8-2C64-4087C06416A6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32419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20" y="136239"/>
            <a:ext cx="6335136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*1302 : En Sicile, paix de Caltabellotta</a:t>
            </a:r>
          </a:p>
          <a:p>
            <a:r>
              <a:rPr lang="fr-FR" sz="1700" dirty="0"/>
              <a:t>Entre Charles II </a:t>
            </a:r>
            <a:r>
              <a:rPr lang="fr-FR" sz="1700" i="1" dirty="0"/>
              <a:t>d’Anjou</a:t>
            </a:r>
            <a:r>
              <a:rPr lang="fr-FR" sz="1700" dirty="0"/>
              <a:t> et Jacques II d’Aragon</a:t>
            </a:r>
          </a:p>
          <a:p>
            <a:r>
              <a:rPr lang="fr-FR" sz="1700" dirty="0"/>
              <a:t>- Retour de la Sicile, perdue en 1282, aux Angevins</a:t>
            </a:r>
          </a:p>
          <a:p>
            <a:r>
              <a:rPr lang="fr-FR" sz="1700" dirty="0"/>
              <a:t>- En réalité, ils ne la récupèreront jamais ; Mais malgré cela…</a:t>
            </a:r>
          </a:p>
          <a:p>
            <a:endParaRPr lang="fr-FR" sz="1700" dirty="0"/>
          </a:p>
          <a:p>
            <a:r>
              <a:rPr lang="fr-FR" sz="1700" dirty="0"/>
              <a:t>*Au XIVe siècle, les Angevins, maîtres de Naples-Provence</a:t>
            </a:r>
          </a:p>
          <a:p>
            <a:r>
              <a:rPr lang="fr-FR" sz="1700" dirty="0"/>
              <a:t>Ne renonceront pas à la Sicile, </a:t>
            </a:r>
            <a:r>
              <a:rPr lang="fr-FR" sz="1700" u="sng" dirty="0"/>
              <a:t>octroyée par le pape en 1266</a:t>
            </a:r>
          </a:p>
          <a:p>
            <a:endParaRPr lang="fr-FR" sz="1700" dirty="0"/>
          </a:p>
          <a:p>
            <a:r>
              <a:rPr lang="fr-FR" sz="1700" dirty="0"/>
              <a:t>*Et les Aragonais, maîtres de la Sicile, ne renonceront pas à Naples</a:t>
            </a:r>
          </a:p>
          <a:p>
            <a:r>
              <a:rPr lang="fr-FR" sz="1700" dirty="0"/>
              <a:t>Héritage des Hohenstaufen depuis… 1266 !</a:t>
            </a:r>
          </a:p>
          <a:p>
            <a:endParaRPr lang="fr-FR" sz="1700" u="sng" dirty="0"/>
          </a:p>
          <a:p>
            <a:r>
              <a:rPr lang="fr-FR" sz="1700" dirty="0"/>
              <a:t>*Et il faudra attendre le XVe siècle pour voir l’issue de ce conflit</a:t>
            </a:r>
          </a:p>
          <a:p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*Donc laissons les Aragonais</a:t>
            </a:r>
          </a:p>
          <a:p>
            <a:r>
              <a:rPr lang="fr-FR" sz="1700" dirty="0"/>
              <a:t>Et concentrons-nous sur les Angevins</a:t>
            </a:r>
          </a:p>
          <a:p>
            <a:r>
              <a:rPr lang="fr-FR" sz="1700" dirty="0"/>
              <a:t>Avec comme point de départ, 1309…</a:t>
            </a:r>
          </a:p>
          <a:p>
            <a:endParaRPr lang="fr-FR" sz="1700" dirty="0"/>
          </a:p>
          <a:p>
            <a:r>
              <a:rPr lang="fr-FR" sz="1700" dirty="0"/>
              <a:t>*1309 : Les Angevins…</a:t>
            </a:r>
          </a:p>
          <a:p>
            <a:r>
              <a:rPr lang="fr-FR" sz="1700" dirty="0"/>
              <a:t>Sans l’Anjou (voir diapo suivante) et la Sicile</a:t>
            </a:r>
          </a:p>
          <a:p>
            <a:r>
              <a:rPr lang="fr-FR" sz="1700" dirty="0"/>
              <a:t>Mais maîtres de Naples, de la Provence</a:t>
            </a:r>
          </a:p>
          <a:p>
            <a:r>
              <a:rPr lang="fr-FR" sz="1700" dirty="0"/>
              <a:t>Et de la Hongrie depuis l’année précédente !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A778200-0E8C-4193-938B-2EB5225E24B4}"/>
              </a:ext>
            </a:extLst>
          </p:cNvPr>
          <p:cNvSpPr/>
          <p:nvPr/>
        </p:nvSpPr>
        <p:spPr>
          <a:xfrm>
            <a:off x="6684993" y="4908558"/>
            <a:ext cx="1413211" cy="5554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1266-82-85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4228636-5225-488E-9D8B-C0BEEABA7DC9}"/>
              </a:ext>
            </a:extLst>
          </p:cNvPr>
          <p:cNvSpPr/>
          <p:nvPr/>
        </p:nvSpPr>
        <p:spPr>
          <a:xfrm>
            <a:off x="6684993" y="4009247"/>
            <a:ext cx="1413212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1</a:t>
            </a:r>
            <a:r>
              <a:rPr lang="fr-FR" sz="1000" b="1" baseline="30000" dirty="0">
                <a:solidFill>
                  <a:schemeClr val="tx1"/>
                </a:solidFill>
              </a:rPr>
              <a:t>ère</a:t>
            </a:r>
            <a:r>
              <a:rPr lang="fr-FR" sz="10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 </a:t>
            </a:r>
            <a:r>
              <a:rPr lang="fr-FR" sz="10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C9F37D00-4556-4514-8C3E-842AE5FF6A7B}"/>
              </a:ext>
            </a:extLst>
          </p:cNvPr>
          <p:cNvSpPr/>
          <p:nvPr/>
        </p:nvSpPr>
        <p:spPr>
          <a:xfrm>
            <a:off x="5754941" y="4259497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B086B74-DE65-4DF1-99DA-5C7F2C157C85}"/>
              </a:ext>
            </a:extLst>
          </p:cNvPr>
          <p:cNvSpPr/>
          <p:nvPr/>
        </p:nvSpPr>
        <p:spPr>
          <a:xfrm>
            <a:off x="5773556" y="4912421"/>
            <a:ext cx="728104" cy="55156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C3F24DD-A00B-4A29-B067-1B0347985E18}"/>
              </a:ext>
            </a:extLst>
          </p:cNvPr>
          <p:cNvSpPr/>
          <p:nvPr/>
        </p:nvSpPr>
        <p:spPr>
          <a:xfrm>
            <a:off x="5686750" y="5617393"/>
            <a:ext cx="877629" cy="41814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216" name="Connecteur droit avec flèche 215">
            <a:extLst>
              <a:ext uri="{FF2B5EF4-FFF2-40B4-BE49-F238E27FC236}">
                <a16:creationId xmlns:a16="http://schemas.microsoft.com/office/drawing/2014/main" id="{09E9DCED-CD1E-427D-947F-F643E5219FD0}"/>
              </a:ext>
            </a:extLst>
          </p:cNvPr>
          <p:cNvCxnSpPr>
            <a:cxnSpLocks/>
            <a:stCxn id="214" idx="2"/>
            <a:endCxn id="215" idx="0"/>
          </p:cNvCxnSpPr>
          <p:nvPr/>
        </p:nvCxnSpPr>
        <p:spPr>
          <a:xfrm flipH="1">
            <a:off x="6125565" y="5463981"/>
            <a:ext cx="12043" cy="1534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F3817974-3EFA-49F8-A9A3-ED336B56C2C6}"/>
              </a:ext>
            </a:extLst>
          </p:cNvPr>
          <p:cNvCxnSpPr>
            <a:cxnSpLocks/>
            <a:stCxn id="213" idx="2"/>
            <a:endCxn id="214" idx="0"/>
          </p:cNvCxnSpPr>
          <p:nvPr/>
        </p:nvCxnSpPr>
        <p:spPr>
          <a:xfrm>
            <a:off x="6125566" y="4773890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en angle 71">
            <a:extLst>
              <a:ext uri="{FF2B5EF4-FFF2-40B4-BE49-F238E27FC236}">
                <a16:creationId xmlns:a16="http://schemas.microsoft.com/office/drawing/2014/main" id="{2939FB9A-530D-4128-A769-37DE269F418E}"/>
              </a:ext>
            </a:extLst>
          </p:cNvPr>
          <p:cNvCxnSpPr>
            <a:cxnSpLocks/>
            <a:stCxn id="213" idx="2"/>
            <a:endCxn id="155" idx="0"/>
          </p:cNvCxnSpPr>
          <p:nvPr/>
        </p:nvCxnSpPr>
        <p:spPr>
          <a:xfrm rot="16200000" flipH="1">
            <a:off x="6691248" y="4208207"/>
            <a:ext cx="134668" cy="12660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44B20F1-072C-40B9-B0F4-DDCD3DDE2A57}"/>
              </a:ext>
            </a:extLst>
          </p:cNvPr>
          <p:cNvSpPr/>
          <p:nvPr/>
        </p:nvSpPr>
        <p:spPr>
          <a:xfrm>
            <a:off x="6711880" y="5616494"/>
            <a:ext cx="1386324" cy="5351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1285-1309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5157425-AB39-494B-B116-AAF303110ABC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7391599" y="5446019"/>
            <a:ext cx="13443" cy="1704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4D0E1F-6622-40AC-8931-6256CAA8A482}"/>
              </a:ext>
            </a:extLst>
          </p:cNvPr>
          <p:cNvSpPr/>
          <p:nvPr/>
        </p:nvSpPr>
        <p:spPr>
          <a:xfrm>
            <a:off x="5646376" y="6112645"/>
            <a:ext cx="958376" cy="599671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CAPETIENS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AE2BF-02C5-DB36-0EA3-F09B78371E5A}"/>
              </a:ext>
            </a:extLst>
          </p:cNvPr>
          <p:cNvSpPr/>
          <p:nvPr/>
        </p:nvSpPr>
        <p:spPr>
          <a:xfrm>
            <a:off x="11100911" y="6254741"/>
            <a:ext cx="970916" cy="518395"/>
          </a:xfrm>
          <a:prstGeom prst="rect">
            <a:avLst/>
          </a:prstGeom>
          <a:solidFill>
            <a:srgbClr val="FFD85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1337-42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B6D6D88-2130-933A-69EB-590C2B24B6E9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11586369" y="6154981"/>
            <a:ext cx="0" cy="99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B4363E8-5A48-3B59-3020-8A63C0DE380B}"/>
              </a:ext>
            </a:extLst>
          </p:cNvPr>
          <p:cNvSpPr/>
          <p:nvPr/>
        </p:nvSpPr>
        <p:spPr>
          <a:xfrm>
            <a:off x="9735058" y="6237977"/>
            <a:ext cx="970916" cy="5351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1327-36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EA8B62C-17CA-D9B0-191D-C1A79C446EBE}"/>
              </a:ext>
            </a:extLst>
          </p:cNvPr>
          <p:cNvCxnSpPr>
            <a:cxnSpLocks/>
            <a:stCxn id="15" idx="2"/>
            <a:endCxn id="8" idx="0"/>
          </p:cNvCxnSpPr>
          <p:nvPr/>
        </p:nvCxnSpPr>
        <p:spPr>
          <a:xfrm flipH="1">
            <a:off x="10220516" y="6154981"/>
            <a:ext cx="17354" cy="82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E9C9E39-D44B-4D77-1638-DF503083ED22}"/>
              </a:ext>
            </a:extLst>
          </p:cNvPr>
          <p:cNvSpPr/>
          <p:nvPr/>
        </p:nvSpPr>
        <p:spPr>
          <a:xfrm>
            <a:off x="9709359" y="4952099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1276-85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  <a:r>
              <a:rPr lang="fr-FR" sz="1000" dirty="0">
                <a:solidFill>
                  <a:schemeClr val="tx1"/>
                </a:solidFill>
              </a:rPr>
              <a:t> 1282-85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B013F4-3528-1420-DCFD-DBDD4DE6C716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0237870" y="5515155"/>
            <a:ext cx="0" cy="103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0807DF-BDB6-F4CE-8E5E-8FC27C0A812F}"/>
              </a:ext>
            </a:extLst>
          </p:cNvPr>
          <p:cNvSpPr/>
          <p:nvPr/>
        </p:nvSpPr>
        <p:spPr>
          <a:xfrm>
            <a:off x="9463643" y="5618794"/>
            <a:ext cx="1548454" cy="5361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  <a:r>
              <a:rPr lang="fr-FR" sz="1000" dirty="0">
                <a:solidFill>
                  <a:schemeClr val="tx1"/>
                </a:solidFill>
              </a:rPr>
              <a:t> 1291-1327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Sardaigne</a:t>
            </a:r>
            <a:r>
              <a:rPr lang="fr-FR" sz="1000" dirty="0">
                <a:solidFill>
                  <a:schemeClr val="tx1"/>
                </a:solidFill>
              </a:rPr>
              <a:t> 1297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7456DE-58FB-7D3A-FF5E-1AD92A8D8B68}"/>
              </a:ext>
            </a:extLst>
          </p:cNvPr>
          <p:cNvSpPr/>
          <p:nvPr/>
        </p:nvSpPr>
        <p:spPr>
          <a:xfrm>
            <a:off x="8182241" y="5629965"/>
            <a:ext cx="1201971" cy="52501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1285-91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E31DB69C-8617-57CC-D1FE-F15E4AB6D733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rot="5400000">
            <a:off x="9453144" y="4845239"/>
            <a:ext cx="114810" cy="145464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37A9949-49AC-CF70-69A0-6842E64B2AC8}"/>
              </a:ext>
            </a:extLst>
          </p:cNvPr>
          <p:cNvSpPr/>
          <p:nvPr/>
        </p:nvSpPr>
        <p:spPr>
          <a:xfrm>
            <a:off x="11100911" y="5610347"/>
            <a:ext cx="970916" cy="54463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1295-1337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9E0011-9EDE-A63C-15BE-6164B00F0EF8}"/>
              </a:ext>
            </a:extLst>
          </p:cNvPr>
          <p:cNvSpPr/>
          <p:nvPr/>
        </p:nvSpPr>
        <p:spPr>
          <a:xfrm>
            <a:off x="11052781" y="4970519"/>
            <a:ext cx="958376" cy="505477"/>
          </a:xfrm>
          <a:prstGeom prst="rect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1295-1409</a:t>
            </a:r>
          </a:p>
        </p:txBody>
      </p:sp>
      <p:cxnSp>
        <p:nvCxnSpPr>
          <p:cNvPr id="20" name="Connecteur en angle 71">
            <a:extLst>
              <a:ext uri="{FF2B5EF4-FFF2-40B4-BE49-F238E27FC236}">
                <a16:creationId xmlns:a16="http://schemas.microsoft.com/office/drawing/2014/main" id="{A20E0C81-C7AB-E719-5EB9-AE8932CA9B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64523" y="4888501"/>
            <a:ext cx="95192" cy="1348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8196E9B-FBEB-0797-0407-F9C64BFC22E2}"/>
              </a:ext>
            </a:extLst>
          </p:cNvPr>
          <p:cNvSpPr/>
          <p:nvPr/>
        </p:nvSpPr>
        <p:spPr>
          <a:xfrm>
            <a:off x="8898753" y="4287465"/>
            <a:ext cx="970917" cy="52501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29F3F-961F-BE89-FEF8-CC6BED44D401}"/>
              </a:ext>
            </a:extLst>
          </p:cNvPr>
          <p:cNvSpPr/>
          <p:nvPr/>
        </p:nvSpPr>
        <p:spPr>
          <a:xfrm>
            <a:off x="9935174" y="4253162"/>
            <a:ext cx="1057022" cy="56305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Aragon</a:t>
            </a:r>
            <a:r>
              <a:rPr lang="fr-FR" sz="10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Majorque </a:t>
            </a:r>
            <a:r>
              <a:rPr lang="fr-FR" sz="1000" dirty="0">
                <a:solidFill>
                  <a:schemeClr val="tx1"/>
                </a:solidFill>
              </a:rPr>
              <a:t>1235</a:t>
            </a:r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2A0A1F9A-EAA6-97EF-EEBA-65D9680D0CBC}"/>
              </a:ext>
            </a:extLst>
          </p:cNvPr>
          <p:cNvCxnSpPr>
            <a:cxnSpLocks/>
            <a:stCxn id="22" idx="2"/>
            <a:endCxn id="13" idx="0"/>
          </p:cNvCxnSpPr>
          <p:nvPr/>
        </p:nvCxnSpPr>
        <p:spPr>
          <a:xfrm rot="5400000">
            <a:off x="10282838" y="4771251"/>
            <a:ext cx="135881" cy="2258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C8AD76-B855-C91B-C7FF-96CE7CDB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6569244" y="147786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8C76F2-C67D-6624-4C53-8FD15059FAE2}"/>
              </a:ext>
            </a:extLst>
          </p:cNvPr>
          <p:cNvSpPr/>
          <p:nvPr/>
        </p:nvSpPr>
        <p:spPr>
          <a:xfrm>
            <a:off x="6580620" y="158705"/>
            <a:ext cx="686093" cy="284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8BFCB4-D15F-2181-CEFA-7C09D65D739B}"/>
              </a:ext>
            </a:extLst>
          </p:cNvPr>
          <p:cNvSpPr/>
          <p:nvPr/>
        </p:nvSpPr>
        <p:spPr>
          <a:xfrm>
            <a:off x="8288056" y="134008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05E958B-1EF4-5C60-C924-F2D84B229680}"/>
              </a:ext>
            </a:extLst>
          </p:cNvPr>
          <p:cNvSpPr/>
          <p:nvPr/>
        </p:nvSpPr>
        <p:spPr>
          <a:xfrm>
            <a:off x="10988010" y="2797585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6B12930-9198-E177-CF1B-10AC5F8258C0}"/>
              </a:ext>
            </a:extLst>
          </p:cNvPr>
          <p:cNvSpPr/>
          <p:nvPr/>
        </p:nvSpPr>
        <p:spPr>
          <a:xfrm>
            <a:off x="10012650" y="215750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87039D1-0DB0-CB4A-0F81-BD71B12D0062}"/>
              </a:ext>
            </a:extLst>
          </p:cNvPr>
          <p:cNvSpPr/>
          <p:nvPr/>
        </p:nvSpPr>
        <p:spPr>
          <a:xfrm>
            <a:off x="8227503" y="201023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730CC58-0DD0-0CFF-4CEC-7330E47731DB}"/>
              </a:ext>
            </a:extLst>
          </p:cNvPr>
          <p:cNvSpPr/>
          <p:nvPr/>
        </p:nvSpPr>
        <p:spPr>
          <a:xfrm>
            <a:off x="8834090" y="156333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AEE4D2D-CA64-31F1-2CA3-F5084A223F97}"/>
              </a:ext>
            </a:extLst>
          </p:cNvPr>
          <p:cNvSpPr/>
          <p:nvPr/>
        </p:nvSpPr>
        <p:spPr>
          <a:xfrm>
            <a:off x="8965658" y="2131559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D48A4CB-67C4-E893-493D-8C49690E79E2}"/>
              </a:ext>
            </a:extLst>
          </p:cNvPr>
          <p:cNvSpPr/>
          <p:nvPr/>
        </p:nvSpPr>
        <p:spPr>
          <a:xfrm>
            <a:off x="11125025" y="1936274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4359279-8140-2933-D80A-FC5FA625FA4D}"/>
              </a:ext>
            </a:extLst>
          </p:cNvPr>
          <p:cNvSpPr/>
          <p:nvPr/>
        </p:nvSpPr>
        <p:spPr>
          <a:xfrm>
            <a:off x="9504650" y="1218756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774CC4-A8D6-892E-1186-6512E5C1AE54}"/>
              </a:ext>
            </a:extLst>
          </p:cNvPr>
          <p:cNvSpPr/>
          <p:nvPr/>
        </p:nvSpPr>
        <p:spPr>
          <a:xfrm>
            <a:off x="11656249" y="438710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A80F978-1820-09E3-7E5E-333671DE0BBF}"/>
              </a:ext>
            </a:extLst>
          </p:cNvPr>
          <p:cNvSpPr/>
          <p:nvPr/>
        </p:nvSpPr>
        <p:spPr>
          <a:xfrm>
            <a:off x="8761738" y="116895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75446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21" y="122987"/>
            <a:ext cx="4769580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1309-1343 : Après la perte de la Sicile, apogée de l’Empire angevin de Naples-Provence sous Robert 1</a:t>
            </a:r>
            <a:r>
              <a:rPr lang="fr-FR" sz="1700" b="1" baseline="30000" dirty="0"/>
              <a:t>er</a:t>
            </a:r>
            <a:r>
              <a:rPr lang="fr-FR" sz="1700" b="1" dirty="0"/>
              <a:t> le Sage</a:t>
            </a:r>
          </a:p>
          <a:p>
            <a:endParaRPr lang="fr-FR" sz="1700" dirty="0"/>
          </a:p>
          <a:p>
            <a:r>
              <a:rPr lang="fr-FR" sz="1700" dirty="0"/>
              <a:t>*1309 : Mort de Charles II de Naples-Provence</a:t>
            </a:r>
          </a:p>
          <a:p>
            <a:r>
              <a:rPr lang="fr-FR" sz="1700" u="sng" dirty="0"/>
              <a:t>Robert 1</a:t>
            </a:r>
            <a:r>
              <a:rPr lang="fr-FR" sz="1700" u="sng" baseline="30000" dirty="0"/>
              <a:t>er</a:t>
            </a:r>
            <a:r>
              <a:rPr lang="fr-FR" sz="1700" u="sng" dirty="0"/>
              <a:t> le Sage</a:t>
            </a:r>
            <a:r>
              <a:rPr lang="fr-FR" sz="1700" dirty="0"/>
              <a:t>, fils de Charles II et de Marie de Hongrie, lui succède</a:t>
            </a:r>
          </a:p>
          <a:p>
            <a:endParaRPr lang="fr-FR" sz="1700" dirty="0"/>
          </a:p>
          <a:p>
            <a:r>
              <a:rPr lang="fr-FR" sz="1700" dirty="0"/>
              <a:t>NB : Angevins sans l’Anjou ; En effet…</a:t>
            </a:r>
          </a:p>
          <a:p>
            <a:endParaRPr lang="fr-FR" sz="1700" dirty="0"/>
          </a:p>
          <a:p>
            <a:r>
              <a:rPr lang="fr-FR" sz="1700" dirty="0"/>
              <a:t>*1290 : Charles de Valois, frère du roi de France Philippe IV le Bel, a épousé Marguerite, sœur de Robert 1</a:t>
            </a:r>
            <a:r>
              <a:rPr lang="fr-FR" sz="1700" baseline="30000" dirty="0"/>
              <a:t>er</a:t>
            </a:r>
            <a:r>
              <a:rPr lang="fr-FR" sz="1700" dirty="0"/>
              <a:t>, et est devenu comte d’Anjou</a:t>
            </a:r>
          </a:p>
          <a:p>
            <a:r>
              <a:rPr lang="fr-FR" sz="1700" dirty="0"/>
              <a:t>*Donc, en France…</a:t>
            </a:r>
          </a:p>
          <a:p>
            <a:r>
              <a:rPr lang="fr-FR" sz="1700" dirty="0"/>
              <a:t>Les Angevins de Naples ont perdu… l’Anjou</a:t>
            </a:r>
          </a:p>
          <a:p>
            <a:r>
              <a:rPr lang="fr-FR" sz="1700" dirty="0"/>
              <a:t>Mais ils ont gardé la Provence</a:t>
            </a:r>
          </a:p>
          <a:p>
            <a:endParaRPr lang="fr-FR" sz="1700" dirty="0"/>
          </a:p>
          <a:p>
            <a:r>
              <a:rPr lang="fr-FR" sz="1700" dirty="0"/>
              <a:t>*1328 : Philippe, fils de Charles de Valois</a:t>
            </a:r>
          </a:p>
          <a:p>
            <a:r>
              <a:rPr lang="fr-FR" sz="1700" dirty="0"/>
              <a:t>Devient Philippe VI, 1</a:t>
            </a:r>
            <a:r>
              <a:rPr lang="fr-FR" sz="1700" baseline="30000" dirty="0"/>
              <a:t>er</a:t>
            </a:r>
            <a:r>
              <a:rPr lang="fr-FR" sz="1700" dirty="0"/>
              <a:t> roi de France Valois</a:t>
            </a:r>
          </a:p>
          <a:p>
            <a:r>
              <a:rPr lang="fr-FR" sz="1700" dirty="0"/>
              <a:t>Le comté d’Anjou est rattaché au domaine royal</a:t>
            </a:r>
          </a:p>
          <a:p>
            <a:endParaRPr lang="fr-FR" sz="1700" dirty="0"/>
          </a:p>
          <a:p>
            <a:r>
              <a:rPr lang="fr-FR" sz="1700" dirty="0"/>
              <a:t>*1328 : Pour le roi Robert de Naples</a:t>
            </a:r>
          </a:p>
          <a:p>
            <a:r>
              <a:rPr lang="fr-FR" sz="1700" dirty="0"/>
              <a:t>Problème pour sa succession…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A778200-0E8C-4193-938B-2EB5225E24B4}"/>
              </a:ext>
            </a:extLst>
          </p:cNvPr>
          <p:cNvSpPr/>
          <p:nvPr/>
        </p:nvSpPr>
        <p:spPr>
          <a:xfrm>
            <a:off x="8341687" y="4151244"/>
            <a:ext cx="1413211" cy="610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Anjou-Naples-Provence-Sicile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1266-82-85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4228636-5225-488E-9D8B-C0BEEABA7DC9}"/>
              </a:ext>
            </a:extLst>
          </p:cNvPr>
          <p:cNvSpPr/>
          <p:nvPr/>
        </p:nvSpPr>
        <p:spPr>
          <a:xfrm>
            <a:off x="6763418" y="4175554"/>
            <a:ext cx="1520980" cy="74241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C9F37D00-4556-4514-8C3E-842AE5FF6A7B}"/>
              </a:ext>
            </a:extLst>
          </p:cNvPr>
          <p:cNvSpPr/>
          <p:nvPr/>
        </p:nvSpPr>
        <p:spPr>
          <a:xfrm>
            <a:off x="5193486" y="352022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B086B74-DE65-4DF1-99DA-5C7F2C157C85}"/>
              </a:ext>
            </a:extLst>
          </p:cNvPr>
          <p:cNvSpPr/>
          <p:nvPr/>
        </p:nvSpPr>
        <p:spPr>
          <a:xfrm>
            <a:off x="5212101" y="417314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C3F24DD-A00B-4A29-B067-1B0347985E18}"/>
              </a:ext>
            </a:extLst>
          </p:cNvPr>
          <p:cNvSpPr/>
          <p:nvPr/>
        </p:nvSpPr>
        <p:spPr>
          <a:xfrm>
            <a:off x="5133531" y="4872379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216" name="Connecteur droit avec flèche 215">
            <a:extLst>
              <a:ext uri="{FF2B5EF4-FFF2-40B4-BE49-F238E27FC236}">
                <a16:creationId xmlns:a16="http://schemas.microsoft.com/office/drawing/2014/main" id="{09E9DCED-CD1E-427D-947F-F643E5219FD0}"/>
              </a:ext>
            </a:extLst>
          </p:cNvPr>
          <p:cNvCxnSpPr>
            <a:cxnSpLocks/>
            <a:stCxn id="214" idx="2"/>
            <a:endCxn id="215" idx="0"/>
          </p:cNvCxnSpPr>
          <p:nvPr/>
        </p:nvCxnSpPr>
        <p:spPr>
          <a:xfrm flipH="1">
            <a:off x="5572346" y="4733848"/>
            <a:ext cx="3807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F3817974-3EFA-49F8-A9A3-ED336B56C2C6}"/>
              </a:ext>
            </a:extLst>
          </p:cNvPr>
          <p:cNvCxnSpPr>
            <a:cxnSpLocks/>
            <a:stCxn id="213" idx="2"/>
            <a:endCxn id="214" idx="0"/>
          </p:cNvCxnSpPr>
          <p:nvPr/>
        </p:nvCxnSpPr>
        <p:spPr>
          <a:xfrm>
            <a:off x="5564111" y="403461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id="{BAF68068-CC33-482C-887F-91F6217B90E9}"/>
              </a:ext>
            </a:extLst>
          </p:cNvPr>
          <p:cNvSpPr/>
          <p:nvPr/>
        </p:nvSpPr>
        <p:spPr>
          <a:xfrm>
            <a:off x="6112833" y="5484672"/>
            <a:ext cx="1288113" cy="39109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  <a:r>
              <a:rPr lang="fr-FR" sz="1200" dirty="0">
                <a:solidFill>
                  <a:schemeClr val="tx1"/>
                </a:solidFill>
              </a:rPr>
              <a:t> 1290</a:t>
            </a:r>
          </a:p>
        </p:txBody>
      </p:sp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86FC6365-BBE7-4D1C-8882-F4462B568127}"/>
              </a:ext>
            </a:extLst>
          </p:cNvPr>
          <p:cNvCxnSpPr>
            <a:cxnSpLocks/>
            <a:stCxn id="215" idx="2"/>
            <a:endCxn id="84" idx="0"/>
          </p:cNvCxnSpPr>
          <p:nvPr/>
        </p:nvCxnSpPr>
        <p:spPr>
          <a:xfrm flipH="1">
            <a:off x="5564130" y="5263375"/>
            <a:ext cx="8216" cy="2135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B0F0C91-F316-457C-95E6-0D1374A6D1CE}"/>
              </a:ext>
            </a:extLst>
          </p:cNvPr>
          <p:cNvSpPr/>
          <p:nvPr/>
        </p:nvSpPr>
        <p:spPr>
          <a:xfrm>
            <a:off x="6314112" y="6115982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7C4FB7A3-877D-4B2E-9EFE-D97E3E6016F4}"/>
              </a:ext>
            </a:extLst>
          </p:cNvPr>
          <p:cNvCxnSpPr>
            <a:cxnSpLocks/>
            <a:stCxn id="218" idx="2"/>
            <a:endCxn id="220" idx="0"/>
          </p:cNvCxnSpPr>
          <p:nvPr/>
        </p:nvCxnSpPr>
        <p:spPr>
          <a:xfrm flipH="1">
            <a:off x="6756889" y="5875764"/>
            <a:ext cx="1" cy="24021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en angle 71">
            <a:extLst>
              <a:ext uri="{FF2B5EF4-FFF2-40B4-BE49-F238E27FC236}">
                <a16:creationId xmlns:a16="http://schemas.microsoft.com/office/drawing/2014/main" id="{2939FB9A-530D-4128-A769-37DE269F418E}"/>
              </a:ext>
            </a:extLst>
          </p:cNvPr>
          <p:cNvCxnSpPr>
            <a:cxnSpLocks/>
            <a:stCxn id="213" idx="2"/>
            <a:endCxn id="155" idx="0"/>
          </p:cNvCxnSpPr>
          <p:nvPr/>
        </p:nvCxnSpPr>
        <p:spPr>
          <a:xfrm rot="16200000" flipH="1">
            <a:off x="7247889" y="2350839"/>
            <a:ext cx="116627" cy="34841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1ABB5A1-DFE2-4735-89FF-A70165E18558}"/>
              </a:ext>
            </a:extLst>
          </p:cNvPr>
          <p:cNvSpPr/>
          <p:nvPr/>
        </p:nvSpPr>
        <p:spPr>
          <a:xfrm>
            <a:off x="8479535" y="4859178"/>
            <a:ext cx="1137517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36CE6BF-FF8C-48DD-8FA9-D6DA02AA2991}"/>
              </a:ext>
            </a:extLst>
          </p:cNvPr>
          <p:cNvSpPr/>
          <p:nvPr/>
        </p:nvSpPr>
        <p:spPr>
          <a:xfrm>
            <a:off x="8628736" y="5478738"/>
            <a:ext cx="839115" cy="38732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44" name="Connecteur en angle 71">
            <a:extLst>
              <a:ext uri="{FF2B5EF4-FFF2-40B4-BE49-F238E27FC236}">
                <a16:creationId xmlns:a16="http://schemas.microsoft.com/office/drawing/2014/main" id="{E53D7803-F15D-43B6-9185-C973CD0F3CF3}"/>
              </a:ext>
            </a:extLst>
          </p:cNvPr>
          <p:cNvCxnSpPr>
            <a:cxnSpLocks/>
            <a:stCxn id="42" idx="2"/>
            <a:endCxn id="47" idx="0"/>
          </p:cNvCxnSpPr>
          <p:nvPr/>
        </p:nvCxnSpPr>
        <p:spPr>
          <a:xfrm rot="16200000" flipH="1">
            <a:off x="9392109" y="4934406"/>
            <a:ext cx="206549" cy="89417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B17E347-D912-44AF-8B5B-CA9A364676FC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9048294" y="5278221"/>
            <a:ext cx="0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BFC105E-C5DB-4F95-9A92-86AB55BBD450}"/>
              </a:ext>
            </a:extLst>
          </p:cNvPr>
          <p:cNvCxnSpPr>
            <a:cxnSpLocks/>
            <a:stCxn id="155" idx="2"/>
            <a:endCxn id="42" idx="0"/>
          </p:cNvCxnSpPr>
          <p:nvPr/>
        </p:nvCxnSpPr>
        <p:spPr>
          <a:xfrm>
            <a:off x="9048293" y="4761287"/>
            <a:ext cx="1" cy="978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62BCEFE-3972-4C72-A2D5-1E34AC0E7E82}"/>
              </a:ext>
            </a:extLst>
          </p:cNvPr>
          <p:cNvSpPr/>
          <p:nvPr/>
        </p:nvSpPr>
        <p:spPr>
          <a:xfrm>
            <a:off x="9577740" y="5484770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CB0F0A-CFD4-4C45-B51E-0B434E4F5A96}"/>
              </a:ext>
            </a:extLst>
          </p:cNvPr>
          <p:cNvSpPr/>
          <p:nvPr/>
        </p:nvSpPr>
        <p:spPr>
          <a:xfrm>
            <a:off x="11342916" y="5469827"/>
            <a:ext cx="741864" cy="39806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cxnSp>
        <p:nvCxnSpPr>
          <p:cNvPr id="76" name="Connecteur en angle 71">
            <a:extLst>
              <a:ext uri="{FF2B5EF4-FFF2-40B4-BE49-F238E27FC236}">
                <a16:creationId xmlns:a16="http://schemas.microsoft.com/office/drawing/2014/main" id="{67115B17-F446-49C5-8F03-6CAF6EEA14F4}"/>
              </a:ext>
            </a:extLst>
          </p:cNvPr>
          <p:cNvCxnSpPr>
            <a:cxnSpLocks/>
            <a:stCxn id="42" idx="2"/>
            <a:endCxn id="55" idx="0"/>
          </p:cNvCxnSpPr>
          <p:nvPr/>
        </p:nvCxnSpPr>
        <p:spPr>
          <a:xfrm rot="16200000" flipH="1">
            <a:off x="10285268" y="4041247"/>
            <a:ext cx="191606" cy="26655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B56A582-276A-4821-9705-68F23AA3B0C3}"/>
              </a:ext>
            </a:extLst>
          </p:cNvPr>
          <p:cNvSpPr/>
          <p:nvPr/>
        </p:nvSpPr>
        <p:spPr>
          <a:xfrm>
            <a:off x="10161840" y="4859178"/>
            <a:ext cx="915391" cy="4190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E19F19-C58F-4D45-9548-01E0FD0E2907}"/>
              </a:ext>
            </a:extLst>
          </p:cNvPr>
          <p:cNvCxnSpPr>
            <a:cxnSpLocks/>
            <a:stCxn id="42" idx="3"/>
            <a:endCxn id="22" idx="1"/>
          </p:cNvCxnSpPr>
          <p:nvPr/>
        </p:nvCxnSpPr>
        <p:spPr>
          <a:xfrm flipV="1">
            <a:off x="9617052" y="5068699"/>
            <a:ext cx="54478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BBE7C879-E26E-4794-9DDE-DC13BE36993A}"/>
              </a:ext>
            </a:extLst>
          </p:cNvPr>
          <p:cNvSpPr/>
          <p:nvPr/>
        </p:nvSpPr>
        <p:spPr>
          <a:xfrm>
            <a:off x="10343815" y="5476901"/>
            <a:ext cx="894368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123" name="Connecteur en angle 71">
            <a:extLst>
              <a:ext uri="{FF2B5EF4-FFF2-40B4-BE49-F238E27FC236}">
                <a16:creationId xmlns:a16="http://schemas.microsoft.com/office/drawing/2014/main" id="{916D1BEE-A5DD-494E-80E4-7A1B0155640C}"/>
              </a:ext>
            </a:extLst>
          </p:cNvPr>
          <p:cNvCxnSpPr>
            <a:cxnSpLocks/>
            <a:stCxn id="42" idx="2"/>
            <a:endCxn id="480" idx="0"/>
          </p:cNvCxnSpPr>
          <p:nvPr/>
        </p:nvCxnSpPr>
        <p:spPr>
          <a:xfrm rot="16200000" flipH="1">
            <a:off x="9820306" y="4506208"/>
            <a:ext cx="198680" cy="174270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en angle 71">
            <a:extLst>
              <a:ext uri="{FF2B5EF4-FFF2-40B4-BE49-F238E27FC236}">
                <a16:creationId xmlns:a16="http://schemas.microsoft.com/office/drawing/2014/main" id="{18C81FD0-4BDA-407B-BFE8-1AFAD3BA2BEE}"/>
              </a:ext>
            </a:extLst>
          </p:cNvPr>
          <p:cNvCxnSpPr>
            <a:cxnSpLocks/>
            <a:stCxn id="22" idx="2"/>
            <a:endCxn id="47" idx="0"/>
          </p:cNvCxnSpPr>
          <p:nvPr/>
        </p:nvCxnSpPr>
        <p:spPr>
          <a:xfrm rot="5400000">
            <a:off x="10177729" y="5042963"/>
            <a:ext cx="206550" cy="6770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F0C909-329F-43DD-BD4B-E0CF26BE73C1}"/>
              </a:ext>
            </a:extLst>
          </p:cNvPr>
          <p:cNvSpPr/>
          <p:nvPr/>
        </p:nvSpPr>
        <p:spPr>
          <a:xfrm>
            <a:off x="7528532" y="5484770"/>
            <a:ext cx="1008255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Marguerite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  <a:r>
              <a:rPr lang="fr-FR" sz="1200" dirty="0">
                <a:solidFill>
                  <a:schemeClr val="tx1"/>
                </a:solidFill>
              </a:rPr>
              <a:t> 1290</a:t>
            </a:r>
          </a:p>
        </p:txBody>
      </p:sp>
      <p:cxnSp>
        <p:nvCxnSpPr>
          <p:cNvPr id="37" name="Connecteur en angle 71">
            <a:extLst>
              <a:ext uri="{FF2B5EF4-FFF2-40B4-BE49-F238E27FC236}">
                <a16:creationId xmlns:a16="http://schemas.microsoft.com/office/drawing/2014/main" id="{D393157E-87C0-4139-ACE2-D801B88EF110}"/>
              </a:ext>
            </a:extLst>
          </p:cNvPr>
          <p:cNvCxnSpPr>
            <a:cxnSpLocks/>
            <a:stCxn id="42" idx="2"/>
            <a:endCxn id="5" idx="0"/>
          </p:cNvCxnSpPr>
          <p:nvPr/>
        </p:nvCxnSpPr>
        <p:spPr>
          <a:xfrm rot="5400000">
            <a:off x="8437203" y="4873678"/>
            <a:ext cx="206549" cy="10156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5C90459-7C53-42D6-BB82-44CCF605BD68}"/>
              </a:ext>
            </a:extLst>
          </p:cNvPr>
          <p:cNvCxnSpPr>
            <a:cxnSpLocks/>
            <a:endCxn id="218" idx="3"/>
          </p:cNvCxnSpPr>
          <p:nvPr/>
        </p:nvCxnSpPr>
        <p:spPr>
          <a:xfrm>
            <a:off x="7399081" y="5615425"/>
            <a:ext cx="1865" cy="647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ngle 71">
            <a:extLst>
              <a:ext uri="{FF2B5EF4-FFF2-40B4-BE49-F238E27FC236}">
                <a16:creationId xmlns:a16="http://schemas.microsoft.com/office/drawing/2014/main" id="{20A422E4-B99F-4EF9-BD11-9236B5B5151E}"/>
              </a:ext>
            </a:extLst>
          </p:cNvPr>
          <p:cNvCxnSpPr>
            <a:cxnSpLocks/>
            <a:stCxn id="5" idx="2"/>
            <a:endCxn id="220" idx="0"/>
          </p:cNvCxnSpPr>
          <p:nvPr/>
        </p:nvCxnSpPr>
        <p:spPr>
          <a:xfrm rot="5400000">
            <a:off x="7274667" y="5357988"/>
            <a:ext cx="240217" cy="12757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Rectangle 480">
            <a:extLst>
              <a:ext uri="{FF2B5EF4-FFF2-40B4-BE49-F238E27FC236}">
                <a16:creationId xmlns:a16="http://schemas.microsoft.com/office/drawing/2014/main" id="{1578EF33-C3A9-4307-A956-C5EDAC290A77}"/>
              </a:ext>
            </a:extLst>
          </p:cNvPr>
          <p:cNvSpPr/>
          <p:nvPr/>
        </p:nvSpPr>
        <p:spPr>
          <a:xfrm>
            <a:off x="5081444" y="2829392"/>
            <a:ext cx="958376" cy="599671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DEEE8A99-AE38-4AAD-855A-775A3A8FB851}"/>
              </a:ext>
            </a:extLst>
          </p:cNvPr>
          <p:cNvSpPr/>
          <p:nvPr/>
        </p:nvSpPr>
        <p:spPr>
          <a:xfrm>
            <a:off x="10165732" y="4190815"/>
            <a:ext cx="911499" cy="5704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895-1301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584FECB-9305-41DB-BCC3-97E971CAF513}"/>
              </a:ext>
            </a:extLst>
          </p:cNvPr>
          <p:cNvCxnSpPr>
            <a:cxnSpLocks/>
            <a:stCxn id="5" idx="1"/>
            <a:endCxn id="218" idx="3"/>
          </p:cNvCxnSpPr>
          <p:nvPr/>
        </p:nvCxnSpPr>
        <p:spPr>
          <a:xfrm flipH="1" flipV="1">
            <a:off x="7400946" y="5680218"/>
            <a:ext cx="127586" cy="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2C65DF47-BEA6-4681-9ACE-86BF0D9E362E}"/>
              </a:ext>
            </a:extLst>
          </p:cNvPr>
          <p:cNvSpPr/>
          <p:nvPr/>
        </p:nvSpPr>
        <p:spPr>
          <a:xfrm>
            <a:off x="5125315" y="5476900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1285-1314</a:t>
            </a:r>
          </a:p>
        </p:txBody>
      </p:sp>
      <p:cxnSp>
        <p:nvCxnSpPr>
          <p:cNvPr id="133" name="Connecteur en angle 71">
            <a:extLst>
              <a:ext uri="{FF2B5EF4-FFF2-40B4-BE49-F238E27FC236}">
                <a16:creationId xmlns:a16="http://schemas.microsoft.com/office/drawing/2014/main" id="{AFC12E5F-6E8D-4B6D-9C2A-8D577D5E11A7}"/>
              </a:ext>
            </a:extLst>
          </p:cNvPr>
          <p:cNvCxnSpPr>
            <a:cxnSpLocks/>
            <a:stCxn id="215" idx="2"/>
            <a:endCxn id="218" idx="0"/>
          </p:cNvCxnSpPr>
          <p:nvPr/>
        </p:nvCxnSpPr>
        <p:spPr>
          <a:xfrm rot="16200000" flipH="1">
            <a:off x="6053970" y="4781751"/>
            <a:ext cx="221297" cy="11845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DB34B9-493C-C753-0259-F1C6A4BFC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6569244" y="147786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059BDA-E1EC-9476-4DF8-50E5CD4A5D1F}"/>
              </a:ext>
            </a:extLst>
          </p:cNvPr>
          <p:cNvSpPr/>
          <p:nvPr/>
        </p:nvSpPr>
        <p:spPr>
          <a:xfrm>
            <a:off x="6580620" y="158705"/>
            <a:ext cx="686093" cy="284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1309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80EAC6E-AE86-9FA7-20FF-90F16B9DA91A}"/>
              </a:ext>
            </a:extLst>
          </p:cNvPr>
          <p:cNvSpPr/>
          <p:nvPr/>
        </p:nvSpPr>
        <p:spPr>
          <a:xfrm>
            <a:off x="8288056" y="1340085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D8EFC7-AFA4-7812-14B3-A2D4AC110EFB}"/>
              </a:ext>
            </a:extLst>
          </p:cNvPr>
          <p:cNvSpPr/>
          <p:nvPr/>
        </p:nvSpPr>
        <p:spPr>
          <a:xfrm>
            <a:off x="10988010" y="2797585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267492-4161-FCC3-1FA0-5F533B25D352}"/>
              </a:ext>
            </a:extLst>
          </p:cNvPr>
          <p:cNvSpPr/>
          <p:nvPr/>
        </p:nvSpPr>
        <p:spPr>
          <a:xfrm>
            <a:off x="10012650" y="2157505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8268BC3-79D4-DCDD-4E6C-098AAA84DA35}"/>
              </a:ext>
            </a:extLst>
          </p:cNvPr>
          <p:cNvSpPr/>
          <p:nvPr/>
        </p:nvSpPr>
        <p:spPr>
          <a:xfrm>
            <a:off x="8227503" y="201023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BFAF78A-3531-414D-7856-69ABDB77FC27}"/>
              </a:ext>
            </a:extLst>
          </p:cNvPr>
          <p:cNvSpPr/>
          <p:nvPr/>
        </p:nvSpPr>
        <p:spPr>
          <a:xfrm>
            <a:off x="8834090" y="1563332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389976-838E-27CE-D16C-BC163208F1D7}"/>
              </a:ext>
            </a:extLst>
          </p:cNvPr>
          <p:cNvSpPr/>
          <p:nvPr/>
        </p:nvSpPr>
        <p:spPr>
          <a:xfrm>
            <a:off x="8965658" y="2131559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4DD239-C788-8767-9031-D11B6836A13B}"/>
              </a:ext>
            </a:extLst>
          </p:cNvPr>
          <p:cNvSpPr/>
          <p:nvPr/>
        </p:nvSpPr>
        <p:spPr>
          <a:xfrm>
            <a:off x="11125025" y="1936274"/>
            <a:ext cx="426954" cy="3905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2F1542-A5B4-00D0-23DC-71D12A0E299D}"/>
              </a:ext>
            </a:extLst>
          </p:cNvPr>
          <p:cNvSpPr/>
          <p:nvPr/>
        </p:nvSpPr>
        <p:spPr>
          <a:xfrm>
            <a:off x="9504650" y="1218756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5E258DB-C2A6-A730-9B72-DEA0987AFB24}"/>
              </a:ext>
            </a:extLst>
          </p:cNvPr>
          <p:cNvSpPr/>
          <p:nvPr/>
        </p:nvSpPr>
        <p:spPr>
          <a:xfrm>
            <a:off x="11656249" y="438710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072F496-AE71-DF10-FD9C-CED1BFB17CA8}"/>
              </a:ext>
            </a:extLst>
          </p:cNvPr>
          <p:cNvSpPr/>
          <p:nvPr/>
        </p:nvSpPr>
        <p:spPr>
          <a:xfrm>
            <a:off x="8761738" y="116895"/>
            <a:ext cx="274030" cy="2426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4987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6F6FD-16ED-44EF-CE84-E5D7D25B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70EA7A-543B-936B-3A2D-1EAF5BF9D727}"/>
              </a:ext>
            </a:extLst>
          </p:cNvPr>
          <p:cNvSpPr/>
          <p:nvPr/>
        </p:nvSpPr>
        <p:spPr>
          <a:xfrm>
            <a:off x="69956" y="92709"/>
            <a:ext cx="5458759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2) Au nord-ouest…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*Le royaume d’Angleterre ; Deux points…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a) 1389 :  Sur le continent…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Les derniers </a:t>
            </a:r>
            <a:r>
              <a:rPr lang="fr-FR" sz="1600" dirty="0" err="1">
                <a:ea typeface="Calibri" panose="020F0502020204030204" pitchFamily="34" charset="0"/>
                <a:cs typeface="Calibri" panose="020F0502020204030204" pitchFamily="34" charset="0"/>
              </a:rPr>
              <a:t>Plantagenêts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, rois d’Angleterre, vaincus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Attendent leur revanche : reconquérir toute la Guyenne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Mais également s’emparer du trône de France (1415)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NB : </a:t>
            </a:r>
            <a:r>
              <a:rPr lang="fr-FR" sz="1600" u="sng" dirty="0">
                <a:ea typeface="Calibri" panose="020F0502020204030204" pitchFamily="34" charset="0"/>
                <a:cs typeface="Calibri" panose="020F0502020204030204" pitchFamily="34" charset="0"/>
              </a:rPr>
              <a:t>Blason anglais de 1340 ; Les </a:t>
            </a:r>
            <a:r>
              <a:rPr lang="fr-FR" sz="1600" i="1" u="sng" dirty="0">
                <a:ea typeface="Calibri" panose="020F0502020204030204" pitchFamily="34" charset="0"/>
                <a:cs typeface="Calibri" panose="020F0502020204030204" pitchFamily="34" charset="0"/>
              </a:rPr>
              <a:t>lys français</a:t>
            </a:r>
            <a:r>
              <a:rPr lang="fr-FR" sz="1600" u="sng" dirty="0">
                <a:ea typeface="Calibri" panose="020F0502020204030204" pitchFamily="34" charset="0"/>
                <a:cs typeface="Calibri" panose="020F0502020204030204" pitchFamily="34" charset="0"/>
              </a:rPr>
              <a:t> jusqu’en 1800 !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b) Dans les Îles britanniques…</a:t>
            </a: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*1328 : Edouard III n’est pas parvenu à soumettre l’Ecosse</a:t>
            </a:r>
          </a:p>
          <a:p>
            <a:r>
              <a:rPr lang="fr-FR" sz="1600" u="sng" dirty="0"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*Et enfin…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8ABB46-C63B-F195-45FF-E2F324D8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77EDAC33-4A3A-412F-748E-9586B4611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E593125-3DBC-7C14-6DDE-51DDC7ED9A3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3F30798-14D5-FE64-8936-49EC97700B21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C9D11AC-8A7B-FD3E-6081-C0B8E8E60CDB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E9EFF7-DC1C-6F70-3C23-35AB32969112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37E9E1-335F-D735-7979-CFE58C3C4BFD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75EDFF9-69B2-3132-6C6F-FC270F5B4B5B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0D0C850-2949-AC9D-BEE1-70BEDDEF73FC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F4F5605-2649-AF02-D3CA-3AAB15EDD8FF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F670CE6-6128-9B48-6791-838A66D97200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51B60D7-B0CE-DFB7-5527-B3A7E6400FC5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35F0585-312E-589A-8430-247EB57B43E8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5D57EE5-F37C-95D2-8B10-F24014F805C2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FECC081-B311-D6AF-DE83-11230D32A56E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161DCEA-3123-52FA-0A77-720D1EBE1205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657E19E-AB94-AFEB-743E-AD62F649C62A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FA42B3F-299F-C4E6-4558-43D03FFB6C4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7E82666-2DF6-191F-E1D0-4BC31607FF9C}"/>
              </a:ext>
            </a:extLst>
          </p:cNvPr>
          <p:cNvCxnSpPr>
            <a:cxnSpLocks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AD6CD860-D6B0-F9A5-3E35-75880BE5E822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B8F8544-66CE-641F-D878-D8490E33788E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19C7803-AD7F-DAD8-899A-D45C64B6579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5AD1715-31C0-B54C-669A-39233B5EAD9E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C57165A-B082-B10F-81E5-B58DDC769857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6191A4F-7264-7F78-8D5B-957857B7BF3B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C2D94DD-889F-C26E-4AF2-EFE35E464888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62BB02B-89D6-100A-A47F-2C9610559EDF}"/>
              </a:ext>
            </a:extLst>
          </p:cNvPr>
          <p:cNvCxnSpPr>
            <a:cxnSpLocks/>
            <a:endCxn id="41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363231D2-D2B8-EBA3-EECC-51CE293EA377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6FECDCB-3140-7C36-D4F9-BACB68ADFE58}"/>
              </a:ext>
            </a:extLst>
          </p:cNvPr>
          <p:cNvCxnSpPr>
            <a:cxnSpLocks/>
            <a:endCxn id="49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31AC8CF-C6B5-080A-FFDE-352571872A31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BF9B7DFB-7FF5-36AC-A492-17A22B0774AF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2BC059-DAAB-EE3A-E1A3-4A098D5CB37B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1287" name="Rectangle 11286">
            <a:extLst>
              <a:ext uri="{FF2B5EF4-FFF2-40B4-BE49-F238E27FC236}">
                <a16:creationId xmlns:a16="http://schemas.microsoft.com/office/drawing/2014/main" id="{61B71C70-20DF-C8D1-8F93-DBF05D31A440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C0C88F-6C2B-6088-9660-E5D9CCA5426B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EE2635-EBD2-8554-2E1E-0EF7678C477F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59454F3-641C-2259-AFF5-0F63902BB4A9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891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20" y="122987"/>
            <a:ext cx="7481592" cy="29392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1309-1343 : Après la perte de la Sicile, apogée de l’Empire angevin de Naples-Provence sous Robert 1</a:t>
            </a:r>
            <a:r>
              <a:rPr lang="fr-FR" sz="1600" b="1" baseline="30000" dirty="0"/>
              <a:t>er</a:t>
            </a:r>
            <a:r>
              <a:rPr lang="fr-FR" sz="1600" b="1" dirty="0"/>
              <a:t> le Sage ; Son héritière Jeanne épouse André de Hongrie (1)</a:t>
            </a:r>
          </a:p>
          <a:p>
            <a:endParaRPr lang="fr-FR" sz="1700" dirty="0"/>
          </a:p>
          <a:p>
            <a:r>
              <a:rPr lang="fr-FR" sz="1700" dirty="0"/>
              <a:t>*1328 : Mort de </a:t>
            </a:r>
            <a:r>
              <a:rPr lang="fr-FR" sz="1700" u="sng" dirty="0"/>
              <a:t>Charles de Calabre</a:t>
            </a:r>
            <a:r>
              <a:rPr lang="fr-FR" sz="1700" dirty="0"/>
              <a:t>, son unique héritier</a:t>
            </a:r>
          </a:p>
          <a:p>
            <a:r>
              <a:rPr lang="fr-FR" sz="1700" u="sng" dirty="0"/>
              <a:t>Robert de Naples</a:t>
            </a:r>
            <a:r>
              <a:rPr lang="fr-FR" sz="1700" dirty="0"/>
              <a:t> désigne comme successeur </a:t>
            </a:r>
            <a:r>
              <a:rPr lang="fr-FR" sz="1700" u="sng" dirty="0"/>
              <a:t>sa petite-fille Jeanne</a:t>
            </a:r>
          </a:p>
          <a:p>
            <a:r>
              <a:rPr lang="fr-FR" sz="1700" dirty="0"/>
              <a:t>Et pour éviter de futurs conflits de succession…</a:t>
            </a:r>
          </a:p>
          <a:p>
            <a:endParaRPr lang="fr-FR" sz="1700" dirty="0"/>
          </a:p>
          <a:p>
            <a:r>
              <a:rPr lang="fr-FR" sz="1700" dirty="0"/>
              <a:t>*1333 : Robert d’Anjou marie Jeanne à son cousin André de Hongrie (7 et 6 ans)</a:t>
            </a:r>
          </a:p>
          <a:p>
            <a:endParaRPr lang="fr-FR" sz="1700" dirty="0"/>
          </a:p>
          <a:p>
            <a:r>
              <a:rPr lang="fr-FR" sz="1700" dirty="0"/>
              <a:t>*1342 : Louis, frère d’André, devient roi de Hongrie ; NB : Roi de Pologne en 1370</a:t>
            </a:r>
          </a:p>
          <a:p>
            <a:r>
              <a:rPr lang="fr-FR" sz="1700" dirty="0"/>
              <a:t>*1343 : Mort de Robert 1</a:t>
            </a:r>
            <a:r>
              <a:rPr lang="fr-FR" sz="1700" baseline="30000" dirty="0"/>
              <a:t>er</a:t>
            </a:r>
            <a:r>
              <a:rPr lang="fr-FR" sz="1700" dirty="0"/>
              <a:t> ; Sa petite-fille Jeanne lui succède…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E4DD5-0A21-7598-E04C-52B4C65E78F7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A3082-F5ED-F965-DD61-F2559DE9B4C8}"/>
              </a:ext>
            </a:extLst>
          </p:cNvPr>
          <p:cNvSpPr/>
          <p:nvPr/>
        </p:nvSpPr>
        <p:spPr>
          <a:xfrm>
            <a:off x="8653340" y="4118838"/>
            <a:ext cx="878949" cy="3650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3023B-C652-6622-D259-8B22C44C2F50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1EE1A8-08E6-CD9C-D7C7-7D8BF99296B9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E3DFFD-3FA2-C0DF-ACF8-958D4838CC91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AF517-AEA0-3090-BCB6-5E45B0BF8EE9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836ECD6-B6CC-F282-2937-EAFD63E0AED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6C5A68F-FA5E-EF50-EFA5-137E3B2D866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71">
            <a:extLst>
              <a:ext uri="{FF2B5EF4-FFF2-40B4-BE49-F238E27FC236}">
                <a16:creationId xmlns:a16="http://schemas.microsoft.com/office/drawing/2014/main" id="{D054D0C1-B20F-0A5B-DEA1-8B61F072B27B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D2888F4-5773-18E5-AC96-5299663F7A5F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AF8C2-3401-E299-DDD1-3B6FF264DDDB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16" name="Connecteur en angle 71">
            <a:extLst>
              <a:ext uri="{FF2B5EF4-FFF2-40B4-BE49-F238E27FC236}">
                <a16:creationId xmlns:a16="http://schemas.microsoft.com/office/drawing/2014/main" id="{6FC57485-B9A6-6205-42F1-B4F2205C8034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94B57EB-94FF-0111-80CE-AD28230C7179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9C794F0-E000-E6DC-2F71-C91179FF8D12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8FF02B6-2D92-E83E-8D83-F26D7539E945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068B12-A8BE-4AEC-6C4E-93C2428B00BE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171C50-60C8-39BA-8F4F-D42781B65691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F3668CC-1D4A-9605-B945-E520422C691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CAFF090-DCB6-A7E0-6CAC-3FDE4435DEB8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71">
            <a:extLst>
              <a:ext uri="{FF2B5EF4-FFF2-40B4-BE49-F238E27FC236}">
                <a16:creationId xmlns:a16="http://schemas.microsoft.com/office/drawing/2014/main" id="{B29487F4-A460-543A-F4E0-7B6FA5F5BCBB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CFAA9F0-ED3A-D960-76CB-C29EFF2D665C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418F6BA-A8B1-2393-7200-0293E1F7279A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C0701C9-EBB4-4299-6D66-3F5DAC5D870F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32" name="Connecteur en angle 71">
            <a:extLst>
              <a:ext uri="{FF2B5EF4-FFF2-40B4-BE49-F238E27FC236}">
                <a16:creationId xmlns:a16="http://schemas.microsoft.com/office/drawing/2014/main" id="{1FEB5C37-5DFB-400F-0E72-8A8B5621FD4C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1356193-80D8-F73E-D00F-C906BADB322B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F1DEBE4-C27E-4AB3-0C76-00A7AAD1FBE5}"/>
              </a:ext>
            </a:extLst>
          </p:cNvPr>
          <p:cNvCxnSpPr>
            <a:cxnSpLocks/>
            <a:stCxn id="19" idx="2"/>
            <a:endCxn id="3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71">
            <a:extLst>
              <a:ext uri="{FF2B5EF4-FFF2-40B4-BE49-F238E27FC236}">
                <a16:creationId xmlns:a16="http://schemas.microsoft.com/office/drawing/2014/main" id="{010F92C1-FD55-7B80-423A-B426A4DE6800}"/>
              </a:ext>
            </a:extLst>
          </p:cNvPr>
          <p:cNvCxnSpPr>
            <a:cxnSpLocks/>
            <a:stCxn id="27" idx="2"/>
            <a:endCxn id="19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323C305-9B3A-27C2-DDD2-BB4D7AC0A8D2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0D4F87D-6C24-0023-1D51-4F9505CF7C2E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18F3FA8-66B6-83D9-191B-8BE70B379275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96AA317-1898-890D-CC50-98DFD7654EE5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F95EBCC7-15A5-503B-D23C-D07DEB0BF6D4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0D2C2F2B-A107-55BA-3E09-82958C33B861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B008CC-ECAF-175B-3BFE-24BACBE0A5AF}"/>
              </a:ext>
            </a:extLst>
          </p:cNvPr>
          <p:cNvSpPr/>
          <p:nvPr/>
        </p:nvSpPr>
        <p:spPr>
          <a:xfrm>
            <a:off x="10533419" y="3991308"/>
            <a:ext cx="807523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2734AD0-80DA-2CE8-72D8-C52D5DD93012}"/>
              </a:ext>
            </a:extLst>
          </p:cNvPr>
          <p:cNvCxnSpPr>
            <a:cxnSpLocks/>
            <a:stCxn id="33" idx="2"/>
            <a:endCxn id="42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DE6851F-29DC-8EEF-9337-93F62FE64814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75C8BCE-6ECE-CFA3-FAE5-06B8FF7B12CB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2A0FB9F-F5FB-AE34-4D72-EEE75BAFE93C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9449A9-5D0A-B8CA-DF39-C7D16117DC7D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1613DA-7EF5-7B52-DA04-C560C92A0029}"/>
              </a:ext>
            </a:extLst>
          </p:cNvPr>
          <p:cNvSpPr/>
          <p:nvPr/>
        </p:nvSpPr>
        <p:spPr>
          <a:xfrm>
            <a:off x="9632589" y="4113600"/>
            <a:ext cx="741865" cy="3731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André de Hongrie</a:t>
            </a:r>
          </a:p>
        </p:txBody>
      </p:sp>
      <p:cxnSp>
        <p:nvCxnSpPr>
          <p:cNvPr id="449" name="Connecteur droit 448">
            <a:extLst>
              <a:ext uri="{FF2B5EF4-FFF2-40B4-BE49-F238E27FC236}">
                <a16:creationId xmlns:a16="http://schemas.microsoft.com/office/drawing/2014/main" id="{5493F5AB-6FB2-605B-CA2D-5DE0C42717D0}"/>
              </a:ext>
            </a:extLst>
          </p:cNvPr>
          <p:cNvCxnSpPr>
            <a:cxnSpLocks/>
            <a:stCxn id="5" idx="3"/>
            <a:endCxn id="63" idx="1"/>
          </p:cNvCxnSpPr>
          <p:nvPr/>
        </p:nvCxnSpPr>
        <p:spPr>
          <a:xfrm flipV="1">
            <a:off x="9532289" y="4300171"/>
            <a:ext cx="100300" cy="1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 : en angle 452">
            <a:extLst>
              <a:ext uri="{FF2B5EF4-FFF2-40B4-BE49-F238E27FC236}">
                <a16:creationId xmlns:a16="http://schemas.microsoft.com/office/drawing/2014/main" id="{DEDDFCDC-ADE9-5773-B710-575AB0D83365}"/>
              </a:ext>
            </a:extLst>
          </p:cNvPr>
          <p:cNvCxnSpPr>
            <a:cxnSpLocks/>
            <a:stCxn id="21" idx="2"/>
            <a:endCxn id="63" idx="3"/>
          </p:cNvCxnSpPr>
          <p:nvPr/>
        </p:nvCxnSpPr>
        <p:spPr>
          <a:xfrm rot="5400000" flipH="1">
            <a:off x="10966429" y="3708197"/>
            <a:ext cx="211973" cy="1395923"/>
          </a:xfrm>
          <a:prstGeom prst="bentConnector4">
            <a:avLst>
              <a:gd name="adj1" fmla="val -45534"/>
              <a:gd name="adj2" fmla="val 9312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Rectangle 461">
            <a:extLst>
              <a:ext uri="{FF2B5EF4-FFF2-40B4-BE49-F238E27FC236}">
                <a16:creationId xmlns:a16="http://schemas.microsoft.com/office/drawing/2014/main" id="{15BCCF7B-C5EA-3311-BD71-30A91896F65D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463" name="Connecteur droit avec flèche 462">
            <a:extLst>
              <a:ext uri="{FF2B5EF4-FFF2-40B4-BE49-F238E27FC236}">
                <a16:creationId xmlns:a16="http://schemas.microsoft.com/office/drawing/2014/main" id="{5DD24218-0E29-6116-800E-957281F80602}"/>
              </a:ext>
            </a:extLst>
          </p:cNvPr>
          <p:cNvCxnSpPr>
            <a:cxnSpLocks/>
            <a:stCxn id="31" idx="2"/>
            <a:endCxn id="462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Rectangle 491">
            <a:extLst>
              <a:ext uri="{FF2B5EF4-FFF2-40B4-BE49-F238E27FC236}">
                <a16:creationId xmlns:a16="http://schemas.microsoft.com/office/drawing/2014/main" id="{61C52BF8-642B-F296-9637-81A6FDBA1A4C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93" name="Connecteur droit avec flèche 492">
            <a:extLst>
              <a:ext uri="{FF2B5EF4-FFF2-40B4-BE49-F238E27FC236}">
                <a16:creationId xmlns:a16="http://schemas.microsoft.com/office/drawing/2014/main" id="{30583755-D8A3-5A48-1FA6-5D374CA07A59}"/>
              </a:ext>
            </a:extLst>
          </p:cNvPr>
          <p:cNvCxnSpPr>
            <a:cxnSpLocks/>
            <a:endCxn id="492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0" name="Image 46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69254F-8787-33CC-7A8C-79E488AB2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1" name="Rectangle 470">
            <a:extLst>
              <a:ext uri="{FF2B5EF4-FFF2-40B4-BE49-F238E27FC236}">
                <a16:creationId xmlns:a16="http://schemas.microsoft.com/office/drawing/2014/main" id="{D1C4E8DD-B304-BC1F-DA4C-EBF6AA08F50A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1309-1343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651C9712-38C9-BF8F-C6F7-25BAD9AD6185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4F3E215D-0BC4-3BC7-60AB-A1AFF9ED2285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54DBC9C9-CE56-52F3-824D-9734F9A6A3C8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1186915F-5BC4-1460-4350-04A592A2DFAB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4CC25EE5-5CF5-53DB-FC7E-F63037EF0394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097F9AA5-FE26-64B7-F546-EB5A4FB24FC8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6520BB5D-E1AF-9AA5-3BCF-FC98C23D1299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F803F74C-3153-0CD8-715C-D4232A697AB2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86" name="Ellipse 485">
            <a:extLst>
              <a:ext uri="{FF2B5EF4-FFF2-40B4-BE49-F238E27FC236}">
                <a16:creationId xmlns:a16="http://schemas.microsoft.com/office/drawing/2014/main" id="{9AE0F3F3-A6F5-DF77-99D5-DAFA681FCBFF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0C0EC6A3-207B-BB2C-3D1A-0FC3E29278A4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4" name="Ellipse 493">
            <a:extLst>
              <a:ext uri="{FF2B5EF4-FFF2-40B4-BE49-F238E27FC236}">
                <a16:creationId xmlns:a16="http://schemas.microsoft.com/office/drawing/2014/main" id="{EF8B12F5-307D-E426-E89A-8E990285FAE9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F9F873EC-8F22-DC6D-E6FE-45BA9028EAB7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8B395E1F-9AAB-5D6C-30EC-46F647CB2A38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</p:spTree>
    <p:extLst>
      <p:ext uri="{BB962C8B-B14F-4D97-AF65-F5344CB8AC3E}">
        <p14:creationId xmlns:p14="http://schemas.microsoft.com/office/powerpoint/2010/main" val="525196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16089-5BF4-312F-FB82-2C856833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73A8E1A3-97E1-3157-1332-92EA7E86D5E1}"/>
              </a:ext>
            </a:extLst>
          </p:cNvPr>
          <p:cNvSpPr/>
          <p:nvPr/>
        </p:nvSpPr>
        <p:spPr>
          <a:xfrm>
            <a:off x="107220" y="122987"/>
            <a:ext cx="7328984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1343-1347 : Jeanne 1</a:t>
            </a:r>
            <a:r>
              <a:rPr lang="fr-FR" sz="1600" b="1" baseline="30000" dirty="0"/>
              <a:t>ère</a:t>
            </a:r>
            <a:r>
              <a:rPr lang="fr-FR" sz="1600" b="1" dirty="0"/>
              <a:t>, reine de Naples-Provence et 1</a:t>
            </a:r>
            <a:r>
              <a:rPr lang="fr-FR" sz="1600" b="1" baseline="30000" dirty="0"/>
              <a:t>er</a:t>
            </a:r>
            <a:r>
              <a:rPr lang="fr-FR" sz="1600" b="1" dirty="0"/>
              <a:t> conflit de succession : Après l’assassinat d’André, elle épouse son cousin Louis de Tarente (2) ; Louis 1</a:t>
            </a:r>
            <a:r>
              <a:rPr lang="fr-FR" sz="1600" b="1" baseline="30000" dirty="0"/>
              <a:t>er</a:t>
            </a:r>
            <a:r>
              <a:rPr lang="fr-FR" sz="1600" b="1" dirty="0"/>
              <a:t> de Hongrie, frère d’André, attaque Naples ; Jeanne et Louis s’enfuient en Provence</a:t>
            </a:r>
          </a:p>
          <a:p>
            <a:endParaRPr lang="fr-FR" sz="1600" dirty="0"/>
          </a:p>
          <a:p>
            <a:r>
              <a:rPr lang="fr-FR" sz="1600" dirty="0"/>
              <a:t>*1343 : Jeanne 1</a:t>
            </a:r>
            <a:r>
              <a:rPr lang="fr-FR" sz="1600" baseline="30000" dirty="0"/>
              <a:t>ère</a:t>
            </a:r>
            <a:r>
              <a:rPr lang="fr-FR" sz="1600" dirty="0"/>
              <a:t>, reine de Naples-Provence</a:t>
            </a:r>
          </a:p>
          <a:p>
            <a:endParaRPr lang="fr-FR" sz="1600" dirty="0"/>
          </a:p>
          <a:p>
            <a:r>
              <a:rPr lang="fr-FR" sz="1600" dirty="0"/>
              <a:t>*Malgré son mariage, Jeanne entre en conflit de succession avec ses cousins</a:t>
            </a:r>
          </a:p>
          <a:p>
            <a:r>
              <a:rPr lang="fr-FR" sz="1600" dirty="0"/>
              <a:t>Et notamment avec son beau-frère </a:t>
            </a:r>
            <a:r>
              <a:rPr lang="fr-FR" sz="1600" u="sng" dirty="0"/>
              <a:t>Louis 1</a:t>
            </a:r>
            <a:r>
              <a:rPr lang="fr-FR" sz="1600" u="sng" baseline="30000" dirty="0"/>
              <a:t>er</a:t>
            </a:r>
            <a:r>
              <a:rPr lang="fr-FR" sz="1600" u="sng" dirty="0"/>
              <a:t>, roi de Hongrie</a:t>
            </a:r>
            <a:r>
              <a:rPr lang="fr-FR" sz="1600" dirty="0"/>
              <a:t> ; Mais surtout… </a:t>
            </a:r>
          </a:p>
          <a:p>
            <a:endParaRPr lang="fr-FR" sz="1600" dirty="0"/>
          </a:p>
          <a:p>
            <a:r>
              <a:rPr lang="fr-FR" sz="1600" dirty="0"/>
              <a:t>*1345 : </a:t>
            </a:r>
            <a:r>
              <a:rPr lang="fr-FR" sz="1600" u="sng" dirty="0"/>
              <a:t>André de Hongrie, frère de Louis, est assassiné</a:t>
            </a:r>
          </a:p>
          <a:p>
            <a:r>
              <a:rPr lang="fr-FR" sz="1600" dirty="0"/>
              <a:t>Par le cousin et amant de Jeanne, </a:t>
            </a:r>
            <a:r>
              <a:rPr lang="fr-FR" sz="1600" u="sng" dirty="0"/>
              <a:t>Louis de Tarente</a:t>
            </a:r>
            <a:r>
              <a:rPr lang="fr-FR" sz="1600" dirty="0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12A1AB-EEC9-513E-9849-A6AB86F78EE6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F7F44-D77B-36FD-A655-85528945EA2F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6C2912-B3D1-C6A4-276B-7AEB1F54A018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36CFC7-E98A-CD73-D13F-45A2BC57060C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81288-1D89-4C78-C057-B0C60B43E547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C9A3B-AF22-80DE-A1A1-F0A53C2C59B7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246C20E-A3C9-75EB-556E-110DB3FBE27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1210565-9493-A315-A70D-F55769744F5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71">
            <a:extLst>
              <a:ext uri="{FF2B5EF4-FFF2-40B4-BE49-F238E27FC236}">
                <a16:creationId xmlns:a16="http://schemas.microsoft.com/office/drawing/2014/main" id="{CE902BF5-0056-7508-E0E5-52FCEA841F0E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920DC1D-4000-821F-C694-2BDDE7F3FB55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7A0DA-8311-857C-5F8D-7B1936B9DA95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16" name="Connecteur en angle 71">
            <a:extLst>
              <a:ext uri="{FF2B5EF4-FFF2-40B4-BE49-F238E27FC236}">
                <a16:creationId xmlns:a16="http://schemas.microsoft.com/office/drawing/2014/main" id="{F2193452-3D38-1DEB-DD2C-FFD9784888E3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47FAA2F-FE22-F7B9-A6CE-A145BF62B493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78DC477-0B4C-C827-149B-F88FAC5A66DD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E227AC-5DA4-4AEA-3DF6-9F217ED5EFFC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D9308A-16FE-2BC5-2486-CAADA85707B2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EA98C-BFB6-070E-9D0E-75C31A12706E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B06F4D-9E6A-413E-3ABB-6E7D4E88DED7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F12DDAC-5D81-6692-FCC6-BA170F54EF54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77CE453-806E-A932-52E4-BC81308EADB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71">
            <a:extLst>
              <a:ext uri="{FF2B5EF4-FFF2-40B4-BE49-F238E27FC236}">
                <a16:creationId xmlns:a16="http://schemas.microsoft.com/office/drawing/2014/main" id="{A0AFC8EE-992F-B410-C329-0483D08F4533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D6BF50A-A476-7491-F22F-5C67F6845684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1F03EE2-38F6-BC66-9B54-6EF14177B265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C013A57-195D-F3AE-41FE-FD12915D7568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32" name="Connecteur en angle 71">
            <a:extLst>
              <a:ext uri="{FF2B5EF4-FFF2-40B4-BE49-F238E27FC236}">
                <a16:creationId xmlns:a16="http://schemas.microsoft.com/office/drawing/2014/main" id="{3E208AA5-ACE4-7319-4E6A-7BE25CA705AB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4FD56B4-D616-EFB1-32F8-EF5D21F9CF87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E280FA1-6D67-CD05-80F3-CE2EA2CAFFEE}"/>
              </a:ext>
            </a:extLst>
          </p:cNvPr>
          <p:cNvCxnSpPr>
            <a:cxnSpLocks/>
            <a:stCxn id="19" idx="2"/>
            <a:endCxn id="3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71">
            <a:extLst>
              <a:ext uri="{FF2B5EF4-FFF2-40B4-BE49-F238E27FC236}">
                <a16:creationId xmlns:a16="http://schemas.microsoft.com/office/drawing/2014/main" id="{21DCE316-623B-7F28-FB27-31D8239C6895}"/>
              </a:ext>
            </a:extLst>
          </p:cNvPr>
          <p:cNvCxnSpPr>
            <a:cxnSpLocks/>
            <a:stCxn id="27" idx="2"/>
            <a:endCxn id="19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2C18D37-5B2B-ABBF-7379-90698C81EC17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E24EE38-F3C1-55FD-602A-15FD172E1493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24DE018-3612-D4B4-4BF3-F1FF6F733C6A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AFA04EB-F304-9035-09C4-83AB373C14E1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481A47A-5A92-DD0B-555D-A71BB822B7DC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096AA28-D93F-EEC1-70EE-AB6B877793FB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5AF0C1-8FC0-98D3-54F4-B3ABCF742459}"/>
              </a:ext>
            </a:extLst>
          </p:cNvPr>
          <p:cNvSpPr/>
          <p:nvPr/>
        </p:nvSpPr>
        <p:spPr>
          <a:xfrm>
            <a:off x="10533419" y="3991308"/>
            <a:ext cx="807523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AD36290-0234-46EF-2FF8-342AF9363402}"/>
              </a:ext>
            </a:extLst>
          </p:cNvPr>
          <p:cNvCxnSpPr>
            <a:cxnSpLocks/>
            <a:stCxn id="33" idx="2"/>
            <a:endCxn id="42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E7D5343-2129-47B6-EB44-6BAD387070EB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F69C4D-C539-B4BF-7EE4-7E51A90FB7F4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F6A2AB-D5F1-D79F-4863-A854DBEBF59D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EDB237-8C1C-4984-FD93-4D91222EB95F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32E6029-75EC-AD3A-BC6F-04256342D5E4}"/>
              </a:ext>
            </a:extLst>
          </p:cNvPr>
          <p:cNvSpPr/>
          <p:nvPr/>
        </p:nvSpPr>
        <p:spPr>
          <a:xfrm>
            <a:off x="9699874" y="4192784"/>
            <a:ext cx="741865" cy="56632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de Hongrie</a:t>
            </a:r>
          </a:p>
        </p:txBody>
      </p:sp>
      <p:cxnSp>
        <p:nvCxnSpPr>
          <p:cNvPr id="449" name="Connecteur droit 448">
            <a:extLst>
              <a:ext uri="{FF2B5EF4-FFF2-40B4-BE49-F238E27FC236}">
                <a16:creationId xmlns:a16="http://schemas.microsoft.com/office/drawing/2014/main" id="{D4DE8CEC-3EFE-0E57-1D09-6ADE5BF528D6}"/>
              </a:ext>
            </a:extLst>
          </p:cNvPr>
          <p:cNvCxnSpPr>
            <a:cxnSpLocks/>
            <a:stCxn id="5" idx="3"/>
            <a:endCxn id="63" idx="1"/>
          </p:cNvCxnSpPr>
          <p:nvPr/>
        </p:nvCxnSpPr>
        <p:spPr>
          <a:xfrm>
            <a:off x="9532289" y="4475946"/>
            <a:ext cx="167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 : en angle 452">
            <a:extLst>
              <a:ext uri="{FF2B5EF4-FFF2-40B4-BE49-F238E27FC236}">
                <a16:creationId xmlns:a16="http://schemas.microsoft.com/office/drawing/2014/main" id="{585F8D5A-0F94-8153-29ED-CDF2EE5A018F}"/>
              </a:ext>
            </a:extLst>
          </p:cNvPr>
          <p:cNvCxnSpPr>
            <a:cxnSpLocks/>
            <a:stCxn id="21" idx="2"/>
            <a:endCxn id="63" idx="3"/>
          </p:cNvCxnSpPr>
          <p:nvPr/>
        </p:nvCxnSpPr>
        <p:spPr>
          <a:xfrm rot="5400000" flipH="1">
            <a:off x="11087959" y="3829726"/>
            <a:ext cx="36198" cy="1328638"/>
          </a:xfrm>
          <a:prstGeom prst="bentConnector4">
            <a:avLst>
              <a:gd name="adj1" fmla="val -210509"/>
              <a:gd name="adj2" fmla="val 639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Rectangle 461">
            <a:extLst>
              <a:ext uri="{FF2B5EF4-FFF2-40B4-BE49-F238E27FC236}">
                <a16:creationId xmlns:a16="http://schemas.microsoft.com/office/drawing/2014/main" id="{B8EE938C-2052-39B6-CC90-1DBAB2C674C1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463" name="Connecteur droit avec flèche 462">
            <a:extLst>
              <a:ext uri="{FF2B5EF4-FFF2-40B4-BE49-F238E27FC236}">
                <a16:creationId xmlns:a16="http://schemas.microsoft.com/office/drawing/2014/main" id="{A40BE1B7-B929-51C4-7100-BE3B9E4A12E5}"/>
              </a:ext>
            </a:extLst>
          </p:cNvPr>
          <p:cNvCxnSpPr>
            <a:cxnSpLocks/>
            <a:stCxn id="31" idx="2"/>
            <a:endCxn id="462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Rectangle 491">
            <a:extLst>
              <a:ext uri="{FF2B5EF4-FFF2-40B4-BE49-F238E27FC236}">
                <a16:creationId xmlns:a16="http://schemas.microsoft.com/office/drawing/2014/main" id="{0FA05C44-0278-9358-EE8A-D4326FC84EDD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93" name="Connecteur droit avec flèche 492">
            <a:extLst>
              <a:ext uri="{FF2B5EF4-FFF2-40B4-BE49-F238E27FC236}">
                <a16:creationId xmlns:a16="http://schemas.microsoft.com/office/drawing/2014/main" id="{E722137D-4974-76C2-74B7-3BD6F62B7A2A}"/>
              </a:ext>
            </a:extLst>
          </p:cNvPr>
          <p:cNvCxnSpPr>
            <a:cxnSpLocks/>
            <a:endCxn id="492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B935C2-0527-0AC2-F6D0-0E8BA191E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AF5B064-54F3-885B-5DFF-61DCB7F34094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1343-1345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3418BE-2944-3D72-4BC1-1042A7DD011B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6687452-FD06-D004-D767-35918AEDEDDB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4302E7C-CE4A-E13B-72E4-C8CC3FC0ECA5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D77B426-E0A9-82E5-A389-1F4C78D093F7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30D1F36-EEC0-1850-A957-6BC93AD6EAAF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2920722-E61D-0783-FA9D-A3A492B43039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7FFA1E4-CBCA-CE33-249F-9E3C5926644F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AD07EA6-935C-ED80-CA40-2589CDAC81BC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56CC019-8CDF-CFFC-304C-0AEA46AD8208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7E3DD5A-D46F-25FA-D5FA-80B725A0B035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B2F330CB-2CDF-868C-E74D-B8A7A0CCF230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B15453D-C896-59F3-9999-815BC5114E61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52660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8E972-C31C-3989-00AA-40120365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8DA9A486-6E76-C68C-BE16-D93B7396CF23}"/>
              </a:ext>
            </a:extLst>
          </p:cNvPr>
          <p:cNvSpPr/>
          <p:nvPr/>
        </p:nvSpPr>
        <p:spPr>
          <a:xfrm>
            <a:off x="107219" y="122987"/>
            <a:ext cx="7628002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1343-1347 : Jeanne 1</a:t>
            </a:r>
            <a:r>
              <a:rPr lang="fr-FR" sz="1600" b="1" baseline="30000" dirty="0"/>
              <a:t>ère</a:t>
            </a:r>
            <a:r>
              <a:rPr lang="fr-FR" sz="1600" b="1" dirty="0"/>
              <a:t>, reine de Naples-Provence et 1</a:t>
            </a:r>
            <a:r>
              <a:rPr lang="fr-FR" sz="1600" b="1" baseline="30000" dirty="0"/>
              <a:t>er</a:t>
            </a:r>
            <a:r>
              <a:rPr lang="fr-FR" sz="1600" b="1" dirty="0"/>
              <a:t> conflit de succession : Après l’assassinat d’André, elle épouse son cousin Louis de Tarente (2) ; Louis 1</a:t>
            </a:r>
            <a:r>
              <a:rPr lang="fr-FR" sz="1600" b="1" baseline="30000" dirty="0"/>
              <a:t>er</a:t>
            </a:r>
            <a:r>
              <a:rPr lang="fr-FR" sz="1600" b="1" dirty="0"/>
              <a:t> de Hongrie, frère d’André, attaque Naples ; Jeanne et Louis s’enfuient en Provence</a:t>
            </a:r>
          </a:p>
          <a:p>
            <a:endParaRPr lang="fr-FR" sz="1600" dirty="0"/>
          </a:p>
          <a:p>
            <a:r>
              <a:rPr lang="fr-FR" sz="1600" dirty="0"/>
              <a:t>*1347 : Après la mort d’André, </a:t>
            </a:r>
            <a:r>
              <a:rPr lang="fr-FR" sz="1600" u="sng" dirty="0"/>
              <a:t>Jeanne</a:t>
            </a:r>
            <a:r>
              <a:rPr lang="fr-FR" sz="1600" dirty="0"/>
              <a:t> épouse </a:t>
            </a:r>
            <a:r>
              <a:rPr lang="fr-FR" sz="1600" u="sng" dirty="0"/>
              <a:t>Louis de Tarente</a:t>
            </a:r>
          </a:p>
          <a:p>
            <a:r>
              <a:rPr lang="fr-FR" sz="1600" dirty="0"/>
              <a:t>En réaction, </a:t>
            </a:r>
            <a:r>
              <a:rPr lang="fr-FR" sz="1600" u="sng" dirty="0"/>
              <a:t>Louis de Hongrie</a:t>
            </a:r>
            <a:r>
              <a:rPr lang="fr-FR" sz="1600" dirty="0"/>
              <a:t> attaque le royaume et assiège Naples</a:t>
            </a:r>
          </a:p>
          <a:p>
            <a:r>
              <a:rPr lang="fr-FR" sz="1600" dirty="0"/>
              <a:t>Pour Jeanne, rejoindre la Provence et à Avignon, obtenir la protection du pape Clément VI</a:t>
            </a:r>
          </a:p>
          <a:p>
            <a:endParaRPr lang="fr-FR" sz="1600" dirty="0"/>
          </a:p>
          <a:p>
            <a:r>
              <a:rPr lang="fr-FR" sz="1600" dirty="0"/>
              <a:t>*Jan. 1348 : Jeanne arrive à Marseille, </a:t>
            </a:r>
            <a:r>
              <a:rPr lang="fr-FR" sz="1600" i="1" dirty="0"/>
              <a:t>la fidèle</a:t>
            </a:r>
            <a:r>
              <a:rPr lang="fr-FR" sz="1600" dirty="0"/>
              <a:t> ; En revanche, à Aix, la noblesse en profite Pour exiger </a:t>
            </a:r>
            <a:r>
              <a:rPr lang="fr-FR" sz="1600" i="1" dirty="0"/>
              <a:t>que tous les emplois du comté soient réservés aux Provençaux</a:t>
            </a:r>
            <a:endParaRPr lang="fr-FR" sz="1600" dirty="0"/>
          </a:p>
          <a:p>
            <a:r>
              <a:rPr lang="fr-FR" sz="1600" dirty="0"/>
              <a:t>Puis elle prend la direction d’Avignon…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4D78B73-B3F6-C4B8-A40B-69EDF6DC6BC2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2C5A5ED-0EE6-3FC3-23AD-D175978E4B8F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4AB3049-D8B5-0CEB-68E9-BD22531D8160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3AB5ECF-1B59-29C9-2802-DC69DA912519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548ED20-8A2F-2C0B-8625-DB53964BB694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F482FE0-12EA-D4C5-8A90-D651C7043B7A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61471AB8-ED20-C62C-DEA2-741CA6ED43AC}"/>
              </a:ext>
            </a:extLst>
          </p:cNvPr>
          <p:cNvCxnSpPr>
            <a:cxnSpLocks/>
            <a:stCxn id="111" idx="2"/>
            <a:endCxn id="112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E0E7F93F-55B7-76EA-CE88-8C98B7CDD132}"/>
              </a:ext>
            </a:extLst>
          </p:cNvPr>
          <p:cNvCxnSpPr>
            <a:cxnSpLocks/>
            <a:stCxn id="110" idx="2"/>
            <a:endCxn id="111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en angle 71">
            <a:extLst>
              <a:ext uri="{FF2B5EF4-FFF2-40B4-BE49-F238E27FC236}">
                <a16:creationId xmlns:a16="http://schemas.microsoft.com/office/drawing/2014/main" id="{D72D2A84-6A0B-D910-686C-E2BDBECE2550}"/>
              </a:ext>
            </a:extLst>
          </p:cNvPr>
          <p:cNvCxnSpPr>
            <a:cxnSpLocks/>
            <a:stCxn id="110" idx="2"/>
            <a:endCxn id="107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90F3C15-D5A4-1AA8-A858-0D15A1ACE218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6D1D28-9379-9634-9C4B-C5C3C9CB7701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118" name="Connecteur en angle 71">
            <a:extLst>
              <a:ext uri="{FF2B5EF4-FFF2-40B4-BE49-F238E27FC236}">
                <a16:creationId xmlns:a16="http://schemas.microsoft.com/office/drawing/2014/main" id="{6D1E3D54-96CC-E2FC-61D0-2D397CCF7865}"/>
              </a:ext>
            </a:extLst>
          </p:cNvPr>
          <p:cNvCxnSpPr>
            <a:cxnSpLocks/>
            <a:stCxn id="116" idx="2"/>
            <a:endCxn id="121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FBE0F3D3-1EFB-EA09-A818-C8F6F0E87EE1}"/>
              </a:ext>
            </a:extLst>
          </p:cNvPr>
          <p:cNvCxnSpPr>
            <a:cxnSpLocks/>
            <a:stCxn id="116" idx="2"/>
            <a:endCxn id="117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8775EF40-54AB-82BB-BB02-00E8B09CB376}"/>
              </a:ext>
            </a:extLst>
          </p:cNvPr>
          <p:cNvCxnSpPr>
            <a:cxnSpLocks/>
            <a:stCxn id="107" idx="2"/>
            <a:endCxn id="116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BAC58FC-486E-AB74-6976-90BDB9A87B2B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C47A455-3A40-D25A-C5AA-FD48EF99330E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A3E029F-711E-A5DD-929E-9CF8A8D09A73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A2F6053-1088-E928-120A-D9A79AEFE932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E752768D-DEA3-14D6-AAD5-DC3E86E28815}"/>
              </a:ext>
            </a:extLst>
          </p:cNvPr>
          <p:cNvCxnSpPr>
            <a:cxnSpLocks/>
            <a:stCxn id="123" idx="2"/>
            <a:endCxn id="124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ED215C8B-5E97-C346-076D-D7CEE9FB3029}"/>
              </a:ext>
            </a:extLst>
          </p:cNvPr>
          <p:cNvCxnSpPr>
            <a:cxnSpLocks/>
            <a:stCxn id="122" idx="2"/>
            <a:endCxn id="123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en angle 71">
            <a:extLst>
              <a:ext uri="{FF2B5EF4-FFF2-40B4-BE49-F238E27FC236}">
                <a16:creationId xmlns:a16="http://schemas.microsoft.com/office/drawing/2014/main" id="{C67042A2-6550-5CEE-AF58-D9C3D3691AD8}"/>
              </a:ext>
            </a:extLst>
          </p:cNvPr>
          <p:cNvCxnSpPr>
            <a:cxnSpLocks/>
            <a:stCxn id="116" idx="2"/>
            <a:endCxn id="122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>
            <a:extLst>
              <a:ext uri="{FF2B5EF4-FFF2-40B4-BE49-F238E27FC236}">
                <a16:creationId xmlns:a16="http://schemas.microsoft.com/office/drawing/2014/main" id="{507976DB-24B2-33EB-8FDA-F1F4A66FFBE7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13" name="Connecteur droit 512">
            <a:extLst>
              <a:ext uri="{FF2B5EF4-FFF2-40B4-BE49-F238E27FC236}">
                <a16:creationId xmlns:a16="http://schemas.microsoft.com/office/drawing/2014/main" id="{949D0A88-78A5-D012-A707-3404F1F86448}"/>
              </a:ext>
            </a:extLst>
          </p:cNvPr>
          <p:cNvCxnSpPr>
            <a:cxnSpLocks/>
            <a:stCxn id="116" idx="3"/>
            <a:endCxn id="512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4185A2B-2A78-8A24-DC42-55CDC0BC6B0F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15" name="Connecteur en angle 71">
            <a:extLst>
              <a:ext uri="{FF2B5EF4-FFF2-40B4-BE49-F238E27FC236}">
                <a16:creationId xmlns:a16="http://schemas.microsoft.com/office/drawing/2014/main" id="{9C381F4D-7982-5664-9837-50CB9C73276F}"/>
              </a:ext>
            </a:extLst>
          </p:cNvPr>
          <p:cNvCxnSpPr>
            <a:cxnSpLocks/>
            <a:stCxn id="116" idx="2"/>
            <a:endCxn id="514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Rectangle 515">
            <a:extLst>
              <a:ext uri="{FF2B5EF4-FFF2-40B4-BE49-F238E27FC236}">
                <a16:creationId xmlns:a16="http://schemas.microsoft.com/office/drawing/2014/main" id="{A5D18222-7A3A-4E5C-EABD-9989001D0EB7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517" name="Connecteur droit avec flèche 516">
            <a:extLst>
              <a:ext uri="{FF2B5EF4-FFF2-40B4-BE49-F238E27FC236}">
                <a16:creationId xmlns:a16="http://schemas.microsoft.com/office/drawing/2014/main" id="{6C8D9552-5C1B-97AD-ADA2-AD3DD303E1AC}"/>
              </a:ext>
            </a:extLst>
          </p:cNvPr>
          <p:cNvCxnSpPr>
            <a:cxnSpLocks/>
            <a:stCxn id="121" idx="2"/>
            <a:endCxn id="516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en angle 71">
            <a:extLst>
              <a:ext uri="{FF2B5EF4-FFF2-40B4-BE49-F238E27FC236}">
                <a16:creationId xmlns:a16="http://schemas.microsoft.com/office/drawing/2014/main" id="{3149198C-F599-06BC-3A39-4230BBAB0EB3}"/>
              </a:ext>
            </a:extLst>
          </p:cNvPr>
          <p:cNvCxnSpPr>
            <a:cxnSpLocks/>
            <a:stCxn id="512" idx="2"/>
            <a:endCxn id="121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Connecteur droit avec flèche 518">
            <a:extLst>
              <a:ext uri="{FF2B5EF4-FFF2-40B4-BE49-F238E27FC236}">
                <a16:creationId xmlns:a16="http://schemas.microsoft.com/office/drawing/2014/main" id="{BBB014AF-41D9-E662-9806-8BA5ECD1E9E4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Connecteur droit avec flèche 519">
            <a:extLst>
              <a:ext uri="{FF2B5EF4-FFF2-40B4-BE49-F238E27FC236}">
                <a16:creationId xmlns:a16="http://schemas.microsoft.com/office/drawing/2014/main" id="{085102F5-121B-C911-E488-DAB1C6965785}"/>
              </a:ext>
            </a:extLst>
          </p:cNvPr>
          <p:cNvCxnSpPr>
            <a:cxnSpLocks/>
            <a:stCxn id="109" idx="2"/>
            <a:endCxn id="108" idx="0"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AFA7EF97-3373-CEB1-2929-040593AE553D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22" name="Connecteur droit avec flèche 521">
            <a:extLst>
              <a:ext uri="{FF2B5EF4-FFF2-40B4-BE49-F238E27FC236}">
                <a16:creationId xmlns:a16="http://schemas.microsoft.com/office/drawing/2014/main" id="{ADBE68A2-E5F9-F2C0-F765-B9B2079F7E51}"/>
              </a:ext>
            </a:extLst>
          </p:cNvPr>
          <p:cNvCxnSpPr>
            <a:cxnSpLocks/>
            <a:stCxn id="112" idx="2"/>
            <a:endCxn id="521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Connecteur droit avec flèche 522">
            <a:extLst>
              <a:ext uri="{FF2B5EF4-FFF2-40B4-BE49-F238E27FC236}">
                <a16:creationId xmlns:a16="http://schemas.microsoft.com/office/drawing/2014/main" id="{EDE39B9D-463F-0938-406E-5E35FFEDA8C4}"/>
              </a:ext>
            </a:extLst>
          </p:cNvPr>
          <p:cNvCxnSpPr>
            <a:cxnSpLocks/>
            <a:stCxn id="521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Rectangle 523">
            <a:extLst>
              <a:ext uri="{FF2B5EF4-FFF2-40B4-BE49-F238E27FC236}">
                <a16:creationId xmlns:a16="http://schemas.microsoft.com/office/drawing/2014/main" id="{0277C8C5-8F43-8EDC-715D-8A91F456AD4B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B4540B8B-7044-658D-ED6A-5BD3105C4A6F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A8AFE264-E447-390C-A63F-DF078BD0E681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920D763-87A0-D7F4-5F87-783EBDE6B4EF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E48CF84D-2A5A-FF95-A180-B5FED0DB383B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411878A4-0B68-EF13-C3BA-7D4B70A3CB2A}"/>
              </a:ext>
            </a:extLst>
          </p:cNvPr>
          <p:cNvSpPr/>
          <p:nvPr/>
        </p:nvSpPr>
        <p:spPr>
          <a:xfrm>
            <a:off x="9699874" y="4192784"/>
            <a:ext cx="741865" cy="56632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de Hongrie</a:t>
            </a:r>
          </a:p>
        </p:txBody>
      </p:sp>
      <p:cxnSp>
        <p:nvCxnSpPr>
          <p:cNvPr id="532" name="Connecteur droit 531">
            <a:extLst>
              <a:ext uri="{FF2B5EF4-FFF2-40B4-BE49-F238E27FC236}">
                <a16:creationId xmlns:a16="http://schemas.microsoft.com/office/drawing/2014/main" id="{C8D89BDB-19EE-CF16-9DCA-360F03C95C39}"/>
              </a:ext>
            </a:extLst>
          </p:cNvPr>
          <p:cNvCxnSpPr>
            <a:cxnSpLocks/>
            <a:stCxn id="108" idx="3"/>
            <a:endCxn id="531" idx="1"/>
          </p:cNvCxnSpPr>
          <p:nvPr/>
        </p:nvCxnSpPr>
        <p:spPr>
          <a:xfrm>
            <a:off x="9532289" y="4475946"/>
            <a:ext cx="167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Connecteur : en angle 532">
            <a:extLst>
              <a:ext uri="{FF2B5EF4-FFF2-40B4-BE49-F238E27FC236}">
                <a16:creationId xmlns:a16="http://schemas.microsoft.com/office/drawing/2014/main" id="{172C8BE2-7C77-6102-3C3F-02B18459F53F}"/>
              </a:ext>
            </a:extLst>
          </p:cNvPr>
          <p:cNvCxnSpPr>
            <a:cxnSpLocks/>
            <a:stCxn id="123" idx="2"/>
            <a:endCxn id="531" idx="3"/>
          </p:cNvCxnSpPr>
          <p:nvPr/>
        </p:nvCxnSpPr>
        <p:spPr>
          <a:xfrm rot="5400000" flipH="1">
            <a:off x="11087959" y="3829726"/>
            <a:ext cx="36198" cy="1328638"/>
          </a:xfrm>
          <a:prstGeom prst="bentConnector4">
            <a:avLst>
              <a:gd name="adj1" fmla="val -210509"/>
              <a:gd name="adj2" fmla="val 639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>
            <a:extLst>
              <a:ext uri="{FF2B5EF4-FFF2-40B4-BE49-F238E27FC236}">
                <a16:creationId xmlns:a16="http://schemas.microsoft.com/office/drawing/2014/main" id="{244CD271-C28A-9759-F0BC-89CAC09A5CC5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535" name="Connecteur droit avec flèche 534">
            <a:extLst>
              <a:ext uri="{FF2B5EF4-FFF2-40B4-BE49-F238E27FC236}">
                <a16:creationId xmlns:a16="http://schemas.microsoft.com/office/drawing/2014/main" id="{5418CF26-B5B8-5C14-9821-DC89E591BC1C}"/>
              </a:ext>
            </a:extLst>
          </p:cNvPr>
          <p:cNvCxnSpPr>
            <a:cxnSpLocks/>
            <a:stCxn id="514" idx="2"/>
            <a:endCxn id="534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Connecteur : en angle 535">
            <a:extLst>
              <a:ext uri="{FF2B5EF4-FFF2-40B4-BE49-F238E27FC236}">
                <a16:creationId xmlns:a16="http://schemas.microsoft.com/office/drawing/2014/main" id="{8AB7DE51-273F-AF16-E8BF-00A2EBD13A46}"/>
              </a:ext>
            </a:extLst>
          </p:cNvPr>
          <p:cNvCxnSpPr>
            <a:cxnSpLocks/>
            <a:stCxn id="108" idx="3"/>
            <a:endCxn id="534" idx="1"/>
          </p:cNvCxnSpPr>
          <p:nvPr/>
        </p:nvCxnSpPr>
        <p:spPr>
          <a:xfrm flipV="1">
            <a:off x="9532289" y="3822955"/>
            <a:ext cx="109091" cy="652991"/>
          </a:xfrm>
          <a:prstGeom prst="bentConnector3">
            <a:avLst>
              <a:gd name="adj1" fmla="val 686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Rectangle 536">
            <a:extLst>
              <a:ext uri="{FF2B5EF4-FFF2-40B4-BE49-F238E27FC236}">
                <a16:creationId xmlns:a16="http://schemas.microsoft.com/office/drawing/2014/main" id="{424C2D5C-643D-0083-B0B0-6271FF255E71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38" name="Connecteur droit avec flèche 537">
            <a:extLst>
              <a:ext uri="{FF2B5EF4-FFF2-40B4-BE49-F238E27FC236}">
                <a16:creationId xmlns:a16="http://schemas.microsoft.com/office/drawing/2014/main" id="{9379BDAD-AB2E-DE61-F0F5-993E6C769B32}"/>
              </a:ext>
            </a:extLst>
          </p:cNvPr>
          <p:cNvCxnSpPr>
            <a:cxnSpLocks/>
            <a:endCxn id="537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F816AA-57B0-06CD-4926-1E3DA19C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8BB3D0-CD43-C270-AF25-C2A845BC3339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1347-1348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FAD326-29CB-8929-F426-C15A278F858E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087DE7-661D-3B4B-69AA-174C65E55FA8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6914455-2DBC-C51B-DFCF-B021B9B54B6D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447B0C-E717-E7E7-9525-B3B5D72BBA7B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7CFF340-1CA4-B3EE-AEF8-7131E9339132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351A17-C29C-0785-B253-96CBB966AAB6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7577DBA-3072-0688-E3D5-63981CF34CFC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B05FB1B-0F30-CAC4-BA1A-689E763C486A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9B194EC-838D-72E6-41E8-6057034D5F47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C2DCFB9-0A83-A91B-3246-8EF588658958}"/>
              </a:ext>
            </a:extLst>
          </p:cNvPr>
          <p:cNvCxnSpPr>
            <a:cxnSpLocks/>
          </p:cNvCxnSpPr>
          <p:nvPr/>
        </p:nvCxnSpPr>
        <p:spPr>
          <a:xfrm>
            <a:off x="4899638" y="4288864"/>
            <a:ext cx="46431" cy="7671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8ACFD73-4FB6-60F4-49C2-F27B085A0DF5}"/>
              </a:ext>
            </a:extLst>
          </p:cNvPr>
          <p:cNvCxnSpPr>
            <a:cxnSpLocks/>
          </p:cNvCxnSpPr>
          <p:nvPr/>
        </p:nvCxnSpPr>
        <p:spPr>
          <a:xfrm flipV="1">
            <a:off x="4910971" y="3700605"/>
            <a:ext cx="587552" cy="6694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7A1DBEC5-769F-1027-43DC-0B0ADE1AC5AE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200D47C-7CD2-1E00-E821-B6214428DE96}"/>
              </a:ext>
            </a:extLst>
          </p:cNvPr>
          <p:cNvCxnSpPr>
            <a:cxnSpLocks/>
            <a:endCxn id="18" idx="4"/>
          </p:cNvCxnSpPr>
          <p:nvPr/>
        </p:nvCxnSpPr>
        <p:spPr>
          <a:xfrm flipH="1" flipV="1">
            <a:off x="3249232" y="4581125"/>
            <a:ext cx="370985" cy="4748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6DEA94B-5C3D-F379-1D3A-CFF2C2108440}"/>
              </a:ext>
            </a:extLst>
          </p:cNvPr>
          <p:cNvCxnSpPr>
            <a:cxnSpLocks/>
          </p:cNvCxnSpPr>
          <p:nvPr/>
        </p:nvCxnSpPr>
        <p:spPr>
          <a:xfrm>
            <a:off x="3620217" y="5055986"/>
            <a:ext cx="464103" cy="578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D5C39AB1-7EBC-5327-78BE-C1C8CD7E8D2B}"/>
              </a:ext>
            </a:extLst>
          </p:cNvPr>
          <p:cNvCxnSpPr>
            <a:cxnSpLocks/>
          </p:cNvCxnSpPr>
          <p:nvPr/>
        </p:nvCxnSpPr>
        <p:spPr>
          <a:xfrm>
            <a:off x="4084320" y="5129943"/>
            <a:ext cx="785287" cy="14727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3D769BFC-D7A2-4E37-2009-222ADB5D4F6F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2FDBC4B-A86E-938C-536B-092573F5B2FC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79770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19" y="122987"/>
            <a:ext cx="7521165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1348 : A Avignon, le pape Clément VI apporte son soutien à Jeanne de Naples ; En échange, Jeanne lui vend Avignon ; Face à la peste, Louis de Hongrie se retire, et Jeanne et Louis rentrent à Naples</a:t>
            </a:r>
          </a:p>
          <a:p>
            <a:endParaRPr lang="fr-FR" sz="1600" dirty="0"/>
          </a:p>
          <a:p>
            <a:r>
              <a:rPr lang="fr-FR" sz="1600" dirty="0"/>
              <a:t>*Mars-juin 1348 : Après avoir attendu trois semaines à Châteaurenard…</a:t>
            </a:r>
          </a:p>
          <a:p>
            <a:r>
              <a:rPr lang="fr-FR" sz="1600" dirty="0"/>
              <a:t>Jeanne, suivie de son mari Louis, passe le bac de Noves et arrive à Avignon</a:t>
            </a:r>
          </a:p>
          <a:p>
            <a:endParaRPr lang="fr-FR" sz="1600" dirty="0"/>
          </a:p>
          <a:p>
            <a:r>
              <a:rPr lang="fr-FR" sz="1600" dirty="0"/>
              <a:t>*Jeanne obtient du pape </a:t>
            </a:r>
            <a:r>
              <a:rPr lang="fr-FR" sz="1600" u="sng" dirty="0"/>
              <a:t>Clément VI</a:t>
            </a:r>
            <a:r>
              <a:rPr lang="fr-FR" sz="1600" dirty="0"/>
              <a:t> (1342-52) la régularisation de son mariage</a:t>
            </a:r>
          </a:p>
          <a:p>
            <a:r>
              <a:rPr lang="fr-FR" sz="1600" dirty="0"/>
              <a:t>Sa disculpation du meurtre d’André ; </a:t>
            </a:r>
            <a:r>
              <a:rPr lang="fr-FR" sz="1600" u="sng" dirty="0"/>
              <a:t>Et en échange, elle lui vend Avignon</a:t>
            </a:r>
          </a:p>
          <a:p>
            <a:endParaRPr lang="fr-FR" sz="1600" dirty="0"/>
          </a:p>
          <a:p>
            <a:r>
              <a:rPr lang="fr-FR" sz="1600" dirty="0"/>
              <a:t>*Entretemps, menacé par la peste, Louis de Hongrie a dû se retirer de Naples</a:t>
            </a:r>
          </a:p>
          <a:p>
            <a:r>
              <a:rPr lang="fr-FR" sz="1600" dirty="0"/>
              <a:t>*Août 1348 : Jeanne et Louis de Tarente rentrent à Naples…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F1F4A6B-E1F7-18B5-C810-16AB761A023B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C5D53AE-1DA2-094C-AEF9-79300785B855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0DB8C4D-1942-186D-6A37-F5F1CF9955F9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E65EAB8-F8FD-0EB3-0C6E-758B0ABC9A47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CA333A8-091B-0BB0-9C78-3DEEDB90BE8A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26694CF-993A-065B-9310-1B8A0F051CC8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72E48B90-F231-E9B7-24DF-ADA713433C9D}"/>
              </a:ext>
            </a:extLst>
          </p:cNvPr>
          <p:cNvCxnSpPr>
            <a:cxnSpLocks/>
            <a:stCxn id="111" idx="2"/>
            <a:endCxn id="112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BA8204FA-D501-A349-6CA8-B0C77F485BE9}"/>
              </a:ext>
            </a:extLst>
          </p:cNvPr>
          <p:cNvCxnSpPr>
            <a:cxnSpLocks/>
            <a:stCxn id="110" idx="2"/>
            <a:endCxn id="111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en angle 71">
            <a:extLst>
              <a:ext uri="{FF2B5EF4-FFF2-40B4-BE49-F238E27FC236}">
                <a16:creationId xmlns:a16="http://schemas.microsoft.com/office/drawing/2014/main" id="{77681914-29E6-4738-5293-CB10F6B4850F}"/>
              </a:ext>
            </a:extLst>
          </p:cNvPr>
          <p:cNvCxnSpPr>
            <a:cxnSpLocks/>
            <a:stCxn id="110" idx="2"/>
            <a:endCxn id="107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7994DA3-21E1-E687-A2B1-D64E7FF4B521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A302299-B785-1C47-BB37-7D2C4B74DC4B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118" name="Connecteur en angle 71">
            <a:extLst>
              <a:ext uri="{FF2B5EF4-FFF2-40B4-BE49-F238E27FC236}">
                <a16:creationId xmlns:a16="http://schemas.microsoft.com/office/drawing/2014/main" id="{900BCED0-1755-4EA9-5271-1144DFFD9D28}"/>
              </a:ext>
            </a:extLst>
          </p:cNvPr>
          <p:cNvCxnSpPr>
            <a:cxnSpLocks/>
            <a:stCxn id="116" idx="2"/>
            <a:endCxn id="121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218714A4-4905-4733-08C4-5463753E029E}"/>
              </a:ext>
            </a:extLst>
          </p:cNvPr>
          <p:cNvCxnSpPr>
            <a:cxnSpLocks/>
            <a:stCxn id="116" idx="2"/>
            <a:endCxn id="117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72CE3986-B43D-54EF-1C8D-E9660D232310}"/>
              </a:ext>
            </a:extLst>
          </p:cNvPr>
          <p:cNvCxnSpPr>
            <a:cxnSpLocks/>
            <a:stCxn id="107" idx="2"/>
            <a:endCxn id="116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FE0B8B-A0A4-5F9C-C52B-07DC5242877C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2A029C7-7CCF-3562-ECF5-C462FD61C084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FE8E9E4-78BC-5568-075E-CDF54249A38A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9436BC6-5A11-1C37-D170-EB8642BD9CEA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C7898006-22EC-74F5-FBD7-15D1EEC963E4}"/>
              </a:ext>
            </a:extLst>
          </p:cNvPr>
          <p:cNvCxnSpPr>
            <a:cxnSpLocks/>
            <a:stCxn id="123" idx="2"/>
            <a:endCxn id="124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E2489918-BCB1-FABA-8B01-E6A470CB3797}"/>
              </a:ext>
            </a:extLst>
          </p:cNvPr>
          <p:cNvCxnSpPr>
            <a:cxnSpLocks/>
            <a:stCxn id="122" idx="2"/>
            <a:endCxn id="123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en angle 71">
            <a:extLst>
              <a:ext uri="{FF2B5EF4-FFF2-40B4-BE49-F238E27FC236}">
                <a16:creationId xmlns:a16="http://schemas.microsoft.com/office/drawing/2014/main" id="{D1967DA5-CDAE-C4B1-EC6E-9C493E359793}"/>
              </a:ext>
            </a:extLst>
          </p:cNvPr>
          <p:cNvCxnSpPr>
            <a:cxnSpLocks/>
            <a:stCxn id="116" idx="2"/>
            <a:endCxn id="122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>
            <a:extLst>
              <a:ext uri="{FF2B5EF4-FFF2-40B4-BE49-F238E27FC236}">
                <a16:creationId xmlns:a16="http://schemas.microsoft.com/office/drawing/2014/main" id="{606342C2-F66F-EBD5-135A-660F677B3BEA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13" name="Connecteur droit 512">
            <a:extLst>
              <a:ext uri="{FF2B5EF4-FFF2-40B4-BE49-F238E27FC236}">
                <a16:creationId xmlns:a16="http://schemas.microsoft.com/office/drawing/2014/main" id="{39667833-A69A-7372-3B1F-CE9368A773CC}"/>
              </a:ext>
            </a:extLst>
          </p:cNvPr>
          <p:cNvCxnSpPr>
            <a:cxnSpLocks/>
            <a:stCxn id="116" idx="3"/>
            <a:endCxn id="512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" name="Rectangle 513">
            <a:extLst>
              <a:ext uri="{FF2B5EF4-FFF2-40B4-BE49-F238E27FC236}">
                <a16:creationId xmlns:a16="http://schemas.microsoft.com/office/drawing/2014/main" id="{6535635B-C439-F487-F383-E2FE83A5211E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15" name="Connecteur en angle 71">
            <a:extLst>
              <a:ext uri="{FF2B5EF4-FFF2-40B4-BE49-F238E27FC236}">
                <a16:creationId xmlns:a16="http://schemas.microsoft.com/office/drawing/2014/main" id="{5BCF49CB-7E9E-C816-01D3-9BB57BB48575}"/>
              </a:ext>
            </a:extLst>
          </p:cNvPr>
          <p:cNvCxnSpPr>
            <a:cxnSpLocks/>
            <a:stCxn id="116" idx="2"/>
            <a:endCxn id="514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Rectangle 515">
            <a:extLst>
              <a:ext uri="{FF2B5EF4-FFF2-40B4-BE49-F238E27FC236}">
                <a16:creationId xmlns:a16="http://schemas.microsoft.com/office/drawing/2014/main" id="{A07DD0C2-5FD4-C1C2-54D3-03BDBB3D809F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517" name="Connecteur droit avec flèche 516">
            <a:extLst>
              <a:ext uri="{FF2B5EF4-FFF2-40B4-BE49-F238E27FC236}">
                <a16:creationId xmlns:a16="http://schemas.microsoft.com/office/drawing/2014/main" id="{5CBF4F22-F133-55BA-BEC9-3801DB07E555}"/>
              </a:ext>
            </a:extLst>
          </p:cNvPr>
          <p:cNvCxnSpPr>
            <a:cxnSpLocks/>
            <a:stCxn id="121" idx="2"/>
            <a:endCxn id="516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en angle 71">
            <a:extLst>
              <a:ext uri="{FF2B5EF4-FFF2-40B4-BE49-F238E27FC236}">
                <a16:creationId xmlns:a16="http://schemas.microsoft.com/office/drawing/2014/main" id="{826F41B5-8A8B-EA7A-56DB-E814B89F5C5B}"/>
              </a:ext>
            </a:extLst>
          </p:cNvPr>
          <p:cNvCxnSpPr>
            <a:cxnSpLocks/>
            <a:stCxn id="512" idx="2"/>
            <a:endCxn id="121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Connecteur droit avec flèche 518">
            <a:extLst>
              <a:ext uri="{FF2B5EF4-FFF2-40B4-BE49-F238E27FC236}">
                <a16:creationId xmlns:a16="http://schemas.microsoft.com/office/drawing/2014/main" id="{ADD1FBC2-FC68-7F52-E2A6-58EA2E81392D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Connecteur droit avec flèche 519">
            <a:extLst>
              <a:ext uri="{FF2B5EF4-FFF2-40B4-BE49-F238E27FC236}">
                <a16:creationId xmlns:a16="http://schemas.microsoft.com/office/drawing/2014/main" id="{01C541C9-8356-080C-36B5-C712B86938CE}"/>
              </a:ext>
            </a:extLst>
          </p:cNvPr>
          <p:cNvCxnSpPr>
            <a:cxnSpLocks/>
            <a:stCxn id="109" idx="2"/>
            <a:endCxn id="108" idx="0"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D0824659-551D-F8BB-8C83-54DEE8AA0F82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22" name="Connecteur droit avec flèche 521">
            <a:extLst>
              <a:ext uri="{FF2B5EF4-FFF2-40B4-BE49-F238E27FC236}">
                <a16:creationId xmlns:a16="http://schemas.microsoft.com/office/drawing/2014/main" id="{8E7B15BB-75D0-A77C-068F-EA7601E42998}"/>
              </a:ext>
            </a:extLst>
          </p:cNvPr>
          <p:cNvCxnSpPr>
            <a:cxnSpLocks/>
            <a:stCxn id="112" idx="2"/>
            <a:endCxn id="521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Connecteur droit avec flèche 522">
            <a:extLst>
              <a:ext uri="{FF2B5EF4-FFF2-40B4-BE49-F238E27FC236}">
                <a16:creationId xmlns:a16="http://schemas.microsoft.com/office/drawing/2014/main" id="{9237DA4E-0625-CD13-3EAB-5BE236141FEE}"/>
              </a:ext>
            </a:extLst>
          </p:cNvPr>
          <p:cNvCxnSpPr>
            <a:cxnSpLocks/>
            <a:stCxn id="521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Rectangle 523">
            <a:extLst>
              <a:ext uri="{FF2B5EF4-FFF2-40B4-BE49-F238E27FC236}">
                <a16:creationId xmlns:a16="http://schemas.microsoft.com/office/drawing/2014/main" id="{15EEA65C-9013-61AF-FE16-1A6477163FE8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3F6E38A5-C5BF-8407-4469-4A9B280F9BB9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08CC7E30-6AE3-C976-3748-0CF6C9ADB0B2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DE89D831-493F-37DB-76B0-D1224A8237E8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E7EB32AC-9E5F-301E-4D3F-97A5B1F54F68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ABB2A246-E99F-C0D1-6AD6-3681F1D1C35C}"/>
              </a:ext>
            </a:extLst>
          </p:cNvPr>
          <p:cNvSpPr/>
          <p:nvPr/>
        </p:nvSpPr>
        <p:spPr>
          <a:xfrm>
            <a:off x="9699874" y="4192784"/>
            <a:ext cx="741865" cy="56632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de Hongrie</a:t>
            </a:r>
          </a:p>
        </p:txBody>
      </p:sp>
      <p:cxnSp>
        <p:nvCxnSpPr>
          <p:cNvPr id="532" name="Connecteur droit 531">
            <a:extLst>
              <a:ext uri="{FF2B5EF4-FFF2-40B4-BE49-F238E27FC236}">
                <a16:creationId xmlns:a16="http://schemas.microsoft.com/office/drawing/2014/main" id="{3592A534-2D45-A56E-0E24-EF9414EFA7BE}"/>
              </a:ext>
            </a:extLst>
          </p:cNvPr>
          <p:cNvCxnSpPr>
            <a:cxnSpLocks/>
            <a:stCxn id="108" idx="3"/>
            <a:endCxn id="531" idx="1"/>
          </p:cNvCxnSpPr>
          <p:nvPr/>
        </p:nvCxnSpPr>
        <p:spPr>
          <a:xfrm>
            <a:off x="9532289" y="4475946"/>
            <a:ext cx="167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Connecteur : en angle 532">
            <a:extLst>
              <a:ext uri="{FF2B5EF4-FFF2-40B4-BE49-F238E27FC236}">
                <a16:creationId xmlns:a16="http://schemas.microsoft.com/office/drawing/2014/main" id="{E451EEB0-8883-91D3-03E1-233F359C0CAB}"/>
              </a:ext>
            </a:extLst>
          </p:cNvPr>
          <p:cNvCxnSpPr>
            <a:cxnSpLocks/>
            <a:stCxn id="123" idx="2"/>
            <a:endCxn id="531" idx="3"/>
          </p:cNvCxnSpPr>
          <p:nvPr/>
        </p:nvCxnSpPr>
        <p:spPr>
          <a:xfrm rot="5400000" flipH="1">
            <a:off x="11087959" y="3829726"/>
            <a:ext cx="36198" cy="1328638"/>
          </a:xfrm>
          <a:prstGeom prst="bentConnector4">
            <a:avLst>
              <a:gd name="adj1" fmla="val -210509"/>
              <a:gd name="adj2" fmla="val 639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>
            <a:extLst>
              <a:ext uri="{FF2B5EF4-FFF2-40B4-BE49-F238E27FC236}">
                <a16:creationId xmlns:a16="http://schemas.microsoft.com/office/drawing/2014/main" id="{27A1A5B2-23B7-1C3C-D539-26D5A70982EB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535" name="Connecteur droit avec flèche 534">
            <a:extLst>
              <a:ext uri="{FF2B5EF4-FFF2-40B4-BE49-F238E27FC236}">
                <a16:creationId xmlns:a16="http://schemas.microsoft.com/office/drawing/2014/main" id="{647D2F61-9239-07CD-2DDF-466B065C8BDF}"/>
              </a:ext>
            </a:extLst>
          </p:cNvPr>
          <p:cNvCxnSpPr>
            <a:cxnSpLocks/>
            <a:stCxn id="514" idx="2"/>
            <a:endCxn id="534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Connecteur : en angle 535">
            <a:extLst>
              <a:ext uri="{FF2B5EF4-FFF2-40B4-BE49-F238E27FC236}">
                <a16:creationId xmlns:a16="http://schemas.microsoft.com/office/drawing/2014/main" id="{29FA15C6-4A5A-59F2-C1A2-B96D2BD8D05E}"/>
              </a:ext>
            </a:extLst>
          </p:cNvPr>
          <p:cNvCxnSpPr>
            <a:cxnSpLocks/>
            <a:stCxn id="108" idx="3"/>
            <a:endCxn id="534" idx="1"/>
          </p:cNvCxnSpPr>
          <p:nvPr/>
        </p:nvCxnSpPr>
        <p:spPr>
          <a:xfrm flipV="1">
            <a:off x="9532289" y="3822955"/>
            <a:ext cx="109091" cy="652991"/>
          </a:xfrm>
          <a:prstGeom prst="bentConnector3">
            <a:avLst>
              <a:gd name="adj1" fmla="val 686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4E4E9F0-8157-A876-A7C4-DDE9A2EE9A6C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38" name="Connecteur droit avec flèche 537">
            <a:extLst>
              <a:ext uri="{FF2B5EF4-FFF2-40B4-BE49-F238E27FC236}">
                <a16:creationId xmlns:a16="http://schemas.microsoft.com/office/drawing/2014/main" id="{F957C356-58CB-B460-FF01-CED3C3B7FA12}"/>
              </a:ext>
            </a:extLst>
          </p:cNvPr>
          <p:cNvCxnSpPr>
            <a:cxnSpLocks/>
            <a:endCxn id="537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9E43109-01C0-F000-B839-299D64086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9DF7DD-D983-ADA9-04BA-98B0A70DCA8D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1347-1348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44FE0A9-14CD-5EFD-418D-446DFAF65A03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5D569E-AC2B-4A7C-CFE6-9625E353E17A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AE2D279-D1F8-C5DF-5DAF-FEB43E5798A5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7081A7A-A3D0-F9C8-8672-4C4D1E63398F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3EDDAC-AF5C-A2B2-FB73-F8BB35335853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2EAE81A-3006-6F0C-3237-C88199703D54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A9AE9C-4FD4-11FC-FEB9-BD7EE6124DE3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1651BDB-A2F8-B603-24B6-AE3F1AB756D0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7FF3327-7D42-19AE-5AD4-798E7D808179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4D2863A-0722-9D01-2391-A0CD48DE6996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4101811" y="5129943"/>
            <a:ext cx="630781" cy="1213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EDC12F6-DCA1-AAED-93B0-0DEC3B9D2225}"/>
              </a:ext>
            </a:extLst>
          </p:cNvPr>
          <p:cNvCxnSpPr>
            <a:cxnSpLocks/>
          </p:cNvCxnSpPr>
          <p:nvPr/>
        </p:nvCxnSpPr>
        <p:spPr>
          <a:xfrm>
            <a:off x="3620217" y="5055986"/>
            <a:ext cx="464103" cy="578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0F6B08F-F24A-B098-AD79-7032B057ADD3}"/>
              </a:ext>
            </a:extLst>
          </p:cNvPr>
          <p:cNvCxnSpPr>
            <a:cxnSpLocks/>
          </p:cNvCxnSpPr>
          <p:nvPr/>
        </p:nvCxnSpPr>
        <p:spPr>
          <a:xfrm>
            <a:off x="3249232" y="4581125"/>
            <a:ext cx="387663" cy="47486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7A69449-1E29-B71E-69A1-C4A4B6B3B08B}"/>
              </a:ext>
            </a:extLst>
          </p:cNvPr>
          <p:cNvCxnSpPr>
            <a:cxnSpLocks/>
          </p:cNvCxnSpPr>
          <p:nvPr/>
        </p:nvCxnSpPr>
        <p:spPr>
          <a:xfrm flipV="1">
            <a:off x="4869607" y="3891794"/>
            <a:ext cx="456735" cy="478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694A0BC-3861-005D-B6BF-33423D71EFFE}"/>
              </a:ext>
            </a:extLst>
          </p:cNvPr>
          <p:cNvCxnSpPr>
            <a:cxnSpLocks/>
            <a:endCxn id="45" idx="4"/>
          </p:cNvCxnSpPr>
          <p:nvPr/>
        </p:nvCxnSpPr>
        <p:spPr>
          <a:xfrm flipH="1">
            <a:off x="4792531" y="4288864"/>
            <a:ext cx="107107" cy="8230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9C55FC7-7768-EF90-82DE-4A53B32C7F4E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65AA51C-8362-5A15-9FC2-F97EF0C17E3F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ED946A8-3758-AE8B-22CC-BDE89195BE72}"/>
              </a:ext>
            </a:extLst>
          </p:cNvPr>
          <p:cNvSpPr/>
          <p:nvPr/>
        </p:nvSpPr>
        <p:spPr>
          <a:xfrm>
            <a:off x="4655516" y="4869285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0FC5BDF-5DEC-7E2B-10C3-3E4FE472CD75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9185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C6E74-7228-CDBA-FE1F-39E263FE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F2CF0AEE-D054-D841-4207-151232C3265F}"/>
              </a:ext>
            </a:extLst>
          </p:cNvPr>
          <p:cNvSpPr/>
          <p:nvPr/>
        </p:nvSpPr>
        <p:spPr>
          <a:xfrm>
            <a:off x="85738" y="112391"/>
            <a:ext cx="7645156" cy="30162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4) 1349-1362 : De retour à Naples, Louis de Tarente écarte Jeanne et s’empare du pouvoir ; Pendant ce temps, les bandes de routiers venues de France ravagent la Provence</a:t>
            </a:r>
          </a:p>
          <a:p>
            <a:endParaRPr lang="fr-FR" sz="1000" dirty="0"/>
          </a:p>
          <a:p>
            <a:r>
              <a:rPr lang="fr-FR" sz="1600" dirty="0"/>
              <a:t>*1349 : En Italie, Louis de Tarente ne parvient pas à chasser les derniers Hongrois</a:t>
            </a:r>
          </a:p>
          <a:p>
            <a:r>
              <a:rPr lang="fr-FR" sz="1600" dirty="0"/>
              <a:t>En revanche, à Naples, il s’empare du pouvoir au détriment de Jeanne</a:t>
            </a:r>
          </a:p>
          <a:p>
            <a:endParaRPr lang="fr-FR" sz="1600" dirty="0"/>
          </a:p>
          <a:p>
            <a:r>
              <a:rPr lang="fr-FR" sz="1600" dirty="0"/>
              <a:t>*1350 : L’année suivante, 2</a:t>
            </a:r>
            <a:r>
              <a:rPr lang="fr-FR" sz="1600" baseline="30000" dirty="0"/>
              <a:t>ème</a:t>
            </a:r>
            <a:r>
              <a:rPr lang="fr-FR" sz="1600" dirty="0"/>
              <a:t> campagne de Louis de Hongrie contre Naples</a:t>
            </a:r>
          </a:p>
          <a:p>
            <a:r>
              <a:rPr lang="fr-FR" sz="1600" dirty="0"/>
              <a:t>Nouvel échec et retour en Hongrie ; </a:t>
            </a:r>
            <a:r>
              <a:rPr lang="fr-FR" sz="1600" u="sng" dirty="0"/>
              <a:t>Louis renonce et signe la paix avec Jeanne (1352)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 ; Et pendant ce temps, en Provence…</a:t>
            </a:r>
          </a:p>
          <a:p>
            <a:endParaRPr lang="fr-FR" sz="800" dirty="0"/>
          </a:p>
          <a:p>
            <a:r>
              <a:rPr lang="fr-FR" sz="1600" dirty="0"/>
              <a:t>*1356-62 : Après la bataille de Poitiers, les routiers déferlent sur la Provence</a:t>
            </a:r>
          </a:p>
          <a:p>
            <a:r>
              <a:rPr lang="fr-FR" sz="1600" dirty="0"/>
              <a:t>1357 : Contre le vicaire Philippe de Tarente, Arnaud de </a:t>
            </a:r>
            <a:r>
              <a:rPr lang="fr-FR" sz="1600" dirty="0" err="1"/>
              <a:t>Cervole</a:t>
            </a:r>
            <a:r>
              <a:rPr lang="fr-FR" sz="1600" dirty="0"/>
              <a:t>, </a:t>
            </a:r>
            <a:r>
              <a:rPr lang="fr-FR" sz="1600" i="1" dirty="0"/>
              <a:t>l’Archiprêtre</a:t>
            </a:r>
            <a:r>
              <a:rPr lang="fr-FR" sz="1600" dirty="0"/>
              <a:t>, s’unit aux Baux et ses alliés (Salon) ; Puis en 1361-62 : Des Anglais ; Et Henri de </a:t>
            </a:r>
            <a:r>
              <a:rPr lang="fr-FR" sz="1600" dirty="0" err="1"/>
              <a:t>Trastamare</a:t>
            </a:r>
            <a:r>
              <a:rPr lang="fr-FR" sz="1600" dirty="0"/>
              <a:t> à Salon (!)</a:t>
            </a:r>
          </a:p>
        </p:txBody>
      </p:sp>
      <p:pic>
        <p:nvPicPr>
          <p:cNvPr id="54" name="Image 53" descr="Une image contenant bâtiment, photo, rouge, femme&#10;&#10;Description générée automatiquement">
            <a:extLst>
              <a:ext uri="{FF2B5EF4-FFF2-40B4-BE49-F238E27FC236}">
                <a16:creationId xmlns:a16="http://schemas.microsoft.com/office/drawing/2014/main" id="{788FB4F5-DAC2-0BB2-52B1-056556DA3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97" y="4943187"/>
            <a:ext cx="1800686" cy="17962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98" name="Rectangle 497">
            <a:extLst>
              <a:ext uri="{FF2B5EF4-FFF2-40B4-BE49-F238E27FC236}">
                <a16:creationId xmlns:a16="http://schemas.microsoft.com/office/drawing/2014/main" id="{15AB6E2F-B52E-D065-3EFE-D0EF014E2718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36E9EFEE-BED6-0CDF-020B-AB491B7D3DF7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CE47195C-2109-4D66-4C50-C1C0EACC1711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C98283E9-5467-0637-B685-84A1115F2E82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40B4B85D-27B4-0CCE-9E6B-3F63615B49C2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04" name="Connecteur droit avec flèche 503">
            <a:extLst>
              <a:ext uri="{FF2B5EF4-FFF2-40B4-BE49-F238E27FC236}">
                <a16:creationId xmlns:a16="http://schemas.microsoft.com/office/drawing/2014/main" id="{B8148DE7-2A66-CAD3-CCBF-E9682F04055C}"/>
              </a:ext>
            </a:extLst>
          </p:cNvPr>
          <p:cNvCxnSpPr>
            <a:cxnSpLocks/>
            <a:stCxn id="502" idx="2"/>
            <a:endCxn id="50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59CA87DB-7FB5-D478-461A-F4AAD051AB83}"/>
              </a:ext>
            </a:extLst>
          </p:cNvPr>
          <p:cNvCxnSpPr>
            <a:cxnSpLocks/>
            <a:stCxn id="501" idx="2"/>
            <a:endCxn id="50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Connecteur en angle 71">
            <a:extLst>
              <a:ext uri="{FF2B5EF4-FFF2-40B4-BE49-F238E27FC236}">
                <a16:creationId xmlns:a16="http://schemas.microsoft.com/office/drawing/2014/main" id="{C1ADE460-C312-F827-F536-C8A494FCEECC}"/>
              </a:ext>
            </a:extLst>
          </p:cNvPr>
          <p:cNvCxnSpPr>
            <a:cxnSpLocks/>
            <a:stCxn id="501" idx="2"/>
            <a:endCxn id="49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Rectangle 506">
            <a:extLst>
              <a:ext uri="{FF2B5EF4-FFF2-40B4-BE49-F238E27FC236}">
                <a16:creationId xmlns:a16="http://schemas.microsoft.com/office/drawing/2014/main" id="{5AEDCCEF-25C4-D648-E873-5BE1FDC67E3E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322E9BB3-8E5D-3BB8-F5C3-CB99AF2B0391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509" name="Connecteur en angle 71">
            <a:extLst>
              <a:ext uri="{FF2B5EF4-FFF2-40B4-BE49-F238E27FC236}">
                <a16:creationId xmlns:a16="http://schemas.microsoft.com/office/drawing/2014/main" id="{FF683137-17AB-C36D-D095-90EBEF8D197E}"/>
              </a:ext>
            </a:extLst>
          </p:cNvPr>
          <p:cNvCxnSpPr>
            <a:cxnSpLocks/>
            <a:stCxn id="507" idx="2"/>
            <a:endCxn id="51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Connecteur droit avec flèche 509">
            <a:extLst>
              <a:ext uri="{FF2B5EF4-FFF2-40B4-BE49-F238E27FC236}">
                <a16:creationId xmlns:a16="http://schemas.microsoft.com/office/drawing/2014/main" id="{0E065102-8AAD-2F6C-BDA7-BE396316DECE}"/>
              </a:ext>
            </a:extLst>
          </p:cNvPr>
          <p:cNvCxnSpPr>
            <a:cxnSpLocks/>
            <a:stCxn id="507" idx="2"/>
            <a:endCxn id="50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Connecteur droit avec flèche 510">
            <a:extLst>
              <a:ext uri="{FF2B5EF4-FFF2-40B4-BE49-F238E27FC236}">
                <a16:creationId xmlns:a16="http://schemas.microsoft.com/office/drawing/2014/main" id="{B44644D2-396B-DFD4-ED6F-0CDFC203AB52}"/>
              </a:ext>
            </a:extLst>
          </p:cNvPr>
          <p:cNvCxnSpPr>
            <a:cxnSpLocks/>
            <a:stCxn id="498" idx="2"/>
            <a:endCxn id="50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>
            <a:extLst>
              <a:ext uri="{FF2B5EF4-FFF2-40B4-BE49-F238E27FC236}">
                <a16:creationId xmlns:a16="http://schemas.microsoft.com/office/drawing/2014/main" id="{2B83194D-1CE1-7B0F-E7C1-58DE5C00C400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488C57F7-FDE1-0578-132C-4A78A8256638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AE361025-C1FC-95B6-BA93-8BE2B802F256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3A465919-82C7-9B04-1B9A-F72304BD78E3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516" name="Connecteur droit avec flèche 515">
            <a:extLst>
              <a:ext uri="{FF2B5EF4-FFF2-40B4-BE49-F238E27FC236}">
                <a16:creationId xmlns:a16="http://schemas.microsoft.com/office/drawing/2014/main" id="{10848066-62CF-8B89-65C2-7F6D2011C3DA}"/>
              </a:ext>
            </a:extLst>
          </p:cNvPr>
          <p:cNvCxnSpPr>
            <a:cxnSpLocks/>
            <a:stCxn id="514" idx="2"/>
            <a:endCxn id="51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Connecteur droit avec flèche 516">
            <a:extLst>
              <a:ext uri="{FF2B5EF4-FFF2-40B4-BE49-F238E27FC236}">
                <a16:creationId xmlns:a16="http://schemas.microsoft.com/office/drawing/2014/main" id="{A718880A-E75A-3BA0-3F09-B767E6F0B241}"/>
              </a:ext>
            </a:extLst>
          </p:cNvPr>
          <p:cNvCxnSpPr>
            <a:cxnSpLocks/>
            <a:stCxn id="513" idx="2"/>
            <a:endCxn id="51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en angle 71">
            <a:extLst>
              <a:ext uri="{FF2B5EF4-FFF2-40B4-BE49-F238E27FC236}">
                <a16:creationId xmlns:a16="http://schemas.microsoft.com/office/drawing/2014/main" id="{E511882F-557D-98BB-E790-4AEB2ED92623}"/>
              </a:ext>
            </a:extLst>
          </p:cNvPr>
          <p:cNvCxnSpPr>
            <a:cxnSpLocks/>
            <a:stCxn id="507" idx="2"/>
            <a:endCxn id="51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Rectangle 518">
            <a:extLst>
              <a:ext uri="{FF2B5EF4-FFF2-40B4-BE49-F238E27FC236}">
                <a16:creationId xmlns:a16="http://schemas.microsoft.com/office/drawing/2014/main" id="{ECBB4BDE-3ADD-F927-3B74-830F2F5839B6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20" name="Connecteur droit 519">
            <a:extLst>
              <a:ext uri="{FF2B5EF4-FFF2-40B4-BE49-F238E27FC236}">
                <a16:creationId xmlns:a16="http://schemas.microsoft.com/office/drawing/2014/main" id="{80B68D9F-7E5C-E8B6-308E-5BDAC024A92A}"/>
              </a:ext>
            </a:extLst>
          </p:cNvPr>
          <p:cNvCxnSpPr>
            <a:cxnSpLocks/>
            <a:stCxn id="507" idx="3"/>
            <a:endCxn id="51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B68BD45C-CE1F-D8AF-6CEC-55E4CEDA23C7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22" name="Connecteur en angle 71">
            <a:extLst>
              <a:ext uri="{FF2B5EF4-FFF2-40B4-BE49-F238E27FC236}">
                <a16:creationId xmlns:a16="http://schemas.microsoft.com/office/drawing/2014/main" id="{420F6BC6-15B7-C6AB-78A2-C522977B1ABE}"/>
              </a:ext>
            </a:extLst>
          </p:cNvPr>
          <p:cNvCxnSpPr>
            <a:cxnSpLocks/>
            <a:stCxn id="507" idx="2"/>
            <a:endCxn id="52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Connecteur en angle 71">
            <a:extLst>
              <a:ext uri="{FF2B5EF4-FFF2-40B4-BE49-F238E27FC236}">
                <a16:creationId xmlns:a16="http://schemas.microsoft.com/office/drawing/2014/main" id="{CB968817-020F-7128-3026-5066A4737B1A}"/>
              </a:ext>
            </a:extLst>
          </p:cNvPr>
          <p:cNvCxnSpPr>
            <a:cxnSpLocks/>
            <a:stCxn id="519" idx="2"/>
            <a:endCxn id="51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Connecteur droit avec flèche 525">
            <a:extLst>
              <a:ext uri="{FF2B5EF4-FFF2-40B4-BE49-F238E27FC236}">
                <a16:creationId xmlns:a16="http://schemas.microsoft.com/office/drawing/2014/main" id="{432AD837-1BA1-623A-70F0-61C14E5A517A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Rectangle 527">
            <a:extLst>
              <a:ext uri="{FF2B5EF4-FFF2-40B4-BE49-F238E27FC236}">
                <a16:creationId xmlns:a16="http://schemas.microsoft.com/office/drawing/2014/main" id="{960342A9-8118-854F-37FC-3BAEB2CF8F9F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29" name="Connecteur droit avec flèche 528">
            <a:extLst>
              <a:ext uri="{FF2B5EF4-FFF2-40B4-BE49-F238E27FC236}">
                <a16:creationId xmlns:a16="http://schemas.microsoft.com/office/drawing/2014/main" id="{9A01FA95-3A7E-FE7E-D56F-864FE3D15478}"/>
              </a:ext>
            </a:extLst>
          </p:cNvPr>
          <p:cNvCxnSpPr>
            <a:cxnSpLocks/>
            <a:stCxn id="503" idx="2"/>
            <a:endCxn id="52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avec flèche 529">
            <a:extLst>
              <a:ext uri="{FF2B5EF4-FFF2-40B4-BE49-F238E27FC236}">
                <a16:creationId xmlns:a16="http://schemas.microsoft.com/office/drawing/2014/main" id="{AF866F50-9043-AD34-5F15-7F3501FEAEE0}"/>
              </a:ext>
            </a:extLst>
          </p:cNvPr>
          <p:cNvCxnSpPr>
            <a:cxnSpLocks/>
            <a:stCxn id="52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B8BF2BE8-4054-2E8E-CFB4-8C2312BA2F57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85BA2387-F4E1-5CD7-61D4-ADC1A307E2D1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34" name="Connecteur droit avec flèche 533">
            <a:extLst>
              <a:ext uri="{FF2B5EF4-FFF2-40B4-BE49-F238E27FC236}">
                <a16:creationId xmlns:a16="http://schemas.microsoft.com/office/drawing/2014/main" id="{D8B8F5CC-E8BB-D153-008D-9E32F4051C4C}"/>
              </a:ext>
            </a:extLst>
          </p:cNvPr>
          <p:cNvCxnSpPr>
            <a:cxnSpLocks/>
            <a:stCxn id="531" idx="2"/>
            <a:endCxn id="53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Rectangle 535">
            <a:extLst>
              <a:ext uri="{FF2B5EF4-FFF2-40B4-BE49-F238E27FC236}">
                <a16:creationId xmlns:a16="http://schemas.microsoft.com/office/drawing/2014/main" id="{CBEC0BE8-8302-FFE5-23E8-66D8D80F882D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D6290A72-11A1-E8AD-E606-F88AA6B5A265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B45B9C7E-3746-77CF-8CD2-2877B770D32C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E6F523A1-4B05-3D63-573B-1C6008E7A48D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84C87284-88F9-29A5-F39C-8039D5B69F4C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54" name="Connecteur droit avec flèche 553">
            <a:extLst>
              <a:ext uri="{FF2B5EF4-FFF2-40B4-BE49-F238E27FC236}">
                <a16:creationId xmlns:a16="http://schemas.microsoft.com/office/drawing/2014/main" id="{C75B840B-B94A-6B0F-181C-CBB75D6E3E4C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7E28A9EE-733A-AE75-C6FC-8BD1313AB926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558" name="Connecteur droit avec flèche 557">
            <a:extLst>
              <a:ext uri="{FF2B5EF4-FFF2-40B4-BE49-F238E27FC236}">
                <a16:creationId xmlns:a16="http://schemas.microsoft.com/office/drawing/2014/main" id="{2376DF65-35DD-2853-BEDE-5BE937ABA137}"/>
              </a:ext>
            </a:extLst>
          </p:cNvPr>
          <p:cNvCxnSpPr>
            <a:cxnSpLocks/>
            <a:endCxn id="557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9" name="Connecteur : en angle 558">
            <a:extLst>
              <a:ext uri="{FF2B5EF4-FFF2-40B4-BE49-F238E27FC236}">
                <a16:creationId xmlns:a16="http://schemas.microsoft.com/office/drawing/2014/main" id="{33C7D391-3686-9BDB-5BBF-D75EF11BC4DE}"/>
              </a:ext>
            </a:extLst>
          </p:cNvPr>
          <p:cNvCxnSpPr>
            <a:cxnSpLocks/>
            <a:endCxn id="557" idx="1"/>
          </p:cNvCxnSpPr>
          <p:nvPr/>
        </p:nvCxnSpPr>
        <p:spPr>
          <a:xfrm flipV="1">
            <a:off x="9532289" y="3822955"/>
            <a:ext cx="109091" cy="652991"/>
          </a:xfrm>
          <a:prstGeom prst="bentConnector3">
            <a:avLst>
              <a:gd name="adj1" fmla="val 686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" name="Rectangle 559">
            <a:extLst>
              <a:ext uri="{FF2B5EF4-FFF2-40B4-BE49-F238E27FC236}">
                <a16:creationId xmlns:a16="http://schemas.microsoft.com/office/drawing/2014/main" id="{EA680155-B698-FC33-9535-1DC689B3536F}"/>
              </a:ext>
            </a:extLst>
          </p:cNvPr>
          <p:cNvSpPr/>
          <p:nvPr/>
        </p:nvSpPr>
        <p:spPr>
          <a:xfrm>
            <a:off x="9681840" y="4242013"/>
            <a:ext cx="951458" cy="46786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(IV) de Majorque</a:t>
            </a:r>
          </a:p>
        </p:txBody>
      </p:sp>
      <p:cxnSp>
        <p:nvCxnSpPr>
          <p:cNvPr id="562" name="Connecteur droit 561">
            <a:extLst>
              <a:ext uri="{FF2B5EF4-FFF2-40B4-BE49-F238E27FC236}">
                <a16:creationId xmlns:a16="http://schemas.microsoft.com/office/drawing/2014/main" id="{513156CD-E321-AB77-E04B-55F1AFB17F66}"/>
              </a:ext>
            </a:extLst>
          </p:cNvPr>
          <p:cNvCxnSpPr>
            <a:cxnSpLocks/>
            <a:stCxn id="560" idx="1"/>
            <a:endCxn id="553" idx="3"/>
          </p:cNvCxnSpPr>
          <p:nvPr/>
        </p:nvCxnSpPr>
        <p:spPr>
          <a:xfrm flipH="1">
            <a:off x="9532289" y="4475946"/>
            <a:ext cx="149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E55EF-D5BE-1853-8087-BE70BD9BF207}"/>
              </a:ext>
            </a:extLst>
          </p:cNvPr>
          <p:cNvSpPr/>
          <p:nvPr/>
        </p:nvSpPr>
        <p:spPr>
          <a:xfrm>
            <a:off x="10548267" y="3624075"/>
            <a:ext cx="782419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</a:t>
            </a:r>
            <a:r>
              <a:rPr lang="fr-FR" sz="1000" dirty="0">
                <a:solidFill>
                  <a:schemeClr val="tx1"/>
                </a:solidFill>
              </a:rPr>
              <a:t>de Tarente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32568E92-A0BE-9A71-4E15-75D6CA3E1856}"/>
              </a:ext>
            </a:extLst>
          </p:cNvPr>
          <p:cNvCxnSpPr>
            <a:cxnSpLocks/>
            <a:stCxn id="521" idx="2"/>
            <a:endCxn id="2" idx="0"/>
          </p:cNvCxnSpPr>
          <p:nvPr/>
        </p:nvCxnSpPr>
        <p:spPr>
          <a:xfrm rot="16200000" flipH="1">
            <a:off x="10426518" y="3111115"/>
            <a:ext cx="149061" cy="8768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llustration.">
            <a:extLst>
              <a:ext uri="{FF2B5EF4-FFF2-40B4-BE49-F238E27FC236}">
                <a16:creationId xmlns:a16="http://schemas.microsoft.com/office/drawing/2014/main" id="{D797B481-7EC0-C994-9AAC-46435603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24" y="4914650"/>
            <a:ext cx="1471235" cy="18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1F734D8-0257-6CED-8532-F5687E59B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18EE788-4851-6C73-2BDA-38188438F01F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1349-1350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B0B1BA7-7870-8D9F-3BB5-1F5EE83C6775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396AC63-6257-A9F0-BFB2-67682F5AAB39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6312850-9AFC-F9D8-328C-1069B6549909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53F3714-CB42-5B08-2A12-F91373B4DF50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F2176E7-E7FA-E74C-C6BE-22AD5AD010E4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4EFB178-E7A2-F289-E313-030CA2630594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397E7A2-834F-37BE-BD87-2DC8F40C8F99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68A2A343-4406-A35D-831C-220B2884FBB6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FB08D62A-608D-3AEB-A446-95EBCAD12345}"/>
              </a:ext>
            </a:extLst>
          </p:cNvPr>
          <p:cNvSpPr/>
          <p:nvPr/>
        </p:nvSpPr>
        <p:spPr>
          <a:xfrm>
            <a:off x="4655516" y="4869285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F709E9A9-E580-358E-5EA2-F6AEB5202744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60" name="Connecteur droit avec flèche 459">
            <a:extLst>
              <a:ext uri="{FF2B5EF4-FFF2-40B4-BE49-F238E27FC236}">
                <a16:creationId xmlns:a16="http://schemas.microsoft.com/office/drawing/2014/main" id="{2D956A51-B4A3-6EBE-A9CD-24EDBC33637D}"/>
              </a:ext>
            </a:extLst>
          </p:cNvPr>
          <p:cNvCxnSpPr>
            <a:cxnSpLocks/>
            <a:endCxn id="454" idx="0"/>
          </p:cNvCxnSpPr>
          <p:nvPr/>
        </p:nvCxnSpPr>
        <p:spPr>
          <a:xfrm flipH="1">
            <a:off x="4792531" y="4288864"/>
            <a:ext cx="107107" cy="5804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460">
            <a:extLst>
              <a:ext uri="{FF2B5EF4-FFF2-40B4-BE49-F238E27FC236}">
                <a16:creationId xmlns:a16="http://schemas.microsoft.com/office/drawing/2014/main" id="{BD56B8ED-34C2-E634-97C8-687F800CC01D}"/>
              </a:ext>
            </a:extLst>
          </p:cNvPr>
          <p:cNvCxnSpPr>
            <a:cxnSpLocks/>
          </p:cNvCxnSpPr>
          <p:nvPr/>
        </p:nvCxnSpPr>
        <p:spPr>
          <a:xfrm flipV="1">
            <a:off x="4910971" y="3700605"/>
            <a:ext cx="587552" cy="6694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Ellipse 461">
            <a:extLst>
              <a:ext uri="{FF2B5EF4-FFF2-40B4-BE49-F238E27FC236}">
                <a16:creationId xmlns:a16="http://schemas.microsoft.com/office/drawing/2014/main" id="{2C4CC895-97B7-747A-D82A-3CFBAC126053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A4F8D12C-E4A5-C8F2-EC09-0997A48559B8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66" name="Connecteur droit avec flèche 465">
            <a:extLst>
              <a:ext uri="{FF2B5EF4-FFF2-40B4-BE49-F238E27FC236}">
                <a16:creationId xmlns:a16="http://schemas.microsoft.com/office/drawing/2014/main" id="{C1F2FAA2-6F3D-8D62-F9A6-C3A744A807FB}"/>
              </a:ext>
            </a:extLst>
          </p:cNvPr>
          <p:cNvCxnSpPr>
            <a:cxnSpLocks/>
            <a:endCxn id="449" idx="0"/>
          </p:cNvCxnSpPr>
          <p:nvPr/>
        </p:nvCxnSpPr>
        <p:spPr>
          <a:xfrm>
            <a:off x="3092851" y="3694460"/>
            <a:ext cx="156381" cy="644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469">
            <a:extLst>
              <a:ext uri="{FF2B5EF4-FFF2-40B4-BE49-F238E27FC236}">
                <a16:creationId xmlns:a16="http://schemas.microsoft.com/office/drawing/2014/main" id="{B6DC85E6-2201-8804-F6FD-304EB02727DF}"/>
              </a:ext>
            </a:extLst>
          </p:cNvPr>
          <p:cNvCxnSpPr>
            <a:cxnSpLocks/>
          </p:cNvCxnSpPr>
          <p:nvPr/>
        </p:nvCxnSpPr>
        <p:spPr>
          <a:xfrm flipH="1" flipV="1">
            <a:off x="2414073" y="3617438"/>
            <a:ext cx="696609" cy="104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5" name="Ellipse 474">
            <a:extLst>
              <a:ext uri="{FF2B5EF4-FFF2-40B4-BE49-F238E27FC236}">
                <a16:creationId xmlns:a16="http://schemas.microsoft.com/office/drawing/2014/main" id="{B398F974-F2A0-412A-F8BC-2EA89556D0D1}"/>
              </a:ext>
            </a:extLst>
          </p:cNvPr>
          <p:cNvSpPr/>
          <p:nvPr/>
        </p:nvSpPr>
        <p:spPr>
          <a:xfrm>
            <a:off x="2277058" y="349611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95D4E61C-E102-A862-D4AB-7AC3C1451CB2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C52F7CBB-45F5-09CA-A9AA-D4B5F835DB46}"/>
              </a:ext>
            </a:extLst>
          </p:cNvPr>
          <p:cNvSpPr/>
          <p:nvPr/>
        </p:nvSpPr>
        <p:spPr>
          <a:xfrm>
            <a:off x="5792863" y="3269870"/>
            <a:ext cx="182498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1357 </a:t>
            </a:r>
            <a:r>
              <a:rPr lang="fr-FR" sz="1600" dirty="0" err="1"/>
              <a:t>Calagaspague</a:t>
            </a:r>
            <a:r>
              <a:rPr lang="fr-FR" sz="1600" dirty="0"/>
              <a:t>,</a:t>
            </a:r>
          </a:p>
          <a:p>
            <a:r>
              <a:rPr lang="fr-FR" sz="1600" dirty="0"/>
              <a:t>Un prêtre de Salon, dévaste la vallée de l’Huveaune !</a:t>
            </a:r>
          </a:p>
        </p:txBody>
      </p:sp>
    </p:spTree>
    <p:extLst>
      <p:ext uri="{BB962C8B-B14F-4D97-AF65-F5344CB8AC3E}">
        <p14:creationId xmlns:p14="http://schemas.microsoft.com/office/powerpoint/2010/main" val="31707290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B5BEA-D3CB-B09C-BEF3-20D8B93D9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0B99E492-5736-16F1-2C3B-4F67954C30B4}"/>
              </a:ext>
            </a:extLst>
          </p:cNvPr>
          <p:cNvSpPr/>
          <p:nvPr/>
        </p:nvSpPr>
        <p:spPr>
          <a:xfrm>
            <a:off x="57477" y="83373"/>
            <a:ext cx="7665858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1362-1365 : A Naples, après la mort de Louis de Tarente, Jeanne reprend son pouvoir et épouse Jacques (IV) de Majorque (3) ; En Provence, le pape Urbain V organise la défense contre les routiers</a:t>
            </a:r>
          </a:p>
          <a:p>
            <a:endParaRPr lang="fr-FR" sz="1600" dirty="0"/>
          </a:p>
          <a:p>
            <a:r>
              <a:rPr lang="fr-FR" sz="1600" dirty="0"/>
              <a:t>*1350 : A Naples, après le retrait de Louis de Hongrie, Louis de Tarente  détient le pouvoir</a:t>
            </a:r>
          </a:p>
          <a:p>
            <a:endParaRPr lang="fr-FR" sz="1600" dirty="0"/>
          </a:p>
          <a:p>
            <a:r>
              <a:rPr lang="fr-FR" sz="1600" dirty="0"/>
              <a:t>*1362-63 : Mort de Louis de Tarente ; La reine Jeanne retrouve son pouvoir</a:t>
            </a:r>
          </a:p>
          <a:p>
            <a:r>
              <a:rPr lang="fr-FR" sz="1600" dirty="0"/>
              <a:t>Et l’année suivante, elle épouse Jacques (IV) de Majorque ; Qui est fou…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NB : 1349 : Mort de Jacques III ; Majorque réintégré à la couronne d’Aragon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Son fils Jacques (IV) a passé 13 années dans une cage en fer à Barcelone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Avant de s’enfuir et d’arriver à Naples </a:t>
            </a: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B9026742-530E-BBA8-3A7A-4760F3420C76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572749AA-E9EB-55EF-E7C6-899B1A051012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7C22E5F1-9B05-2425-A16F-1D213EB14F82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B4F828-EB1D-88A2-676F-12AD39CEF23B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A2739100-BC1C-A955-E9C2-34E005152E32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04" name="Connecteur droit avec flèche 503">
            <a:extLst>
              <a:ext uri="{FF2B5EF4-FFF2-40B4-BE49-F238E27FC236}">
                <a16:creationId xmlns:a16="http://schemas.microsoft.com/office/drawing/2014/main" id="{37B4BC38-9041-C4AC-4082-0EA0E3BDECF2}"/>
              </a:ext>
            </a:extLst>
          </p:cNvPr>
          <p:cNvCxnSpPr>
            <a:cxnSpLocks/>
            <a:stCxn id="502" idx="2"/>
            <a:endCxn id="50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EA85F91C-1B74-558B-6686-CF27F3B473F8}"/>
              </a:ext>
            </a:extLst>
          </p:cNvPr>
          <p:cNvCxnSpPr>
            <a:cxnSpLocks/>
            <a:stCxn id="501" idx="2"/>
            <a:endCxn id="50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Connecteur en angle 71">
            <a:extLst>
              <a:ext uri="{FF2B5EF4-FFF2-40B4-BE49-F238E27FC236}">
                <a16:creationId xmlns:a16="http://schemas.microsoft.com/office/drawing/2014/main" id="{5BFD4D1C-D8FC-F227-AD4A-19090973FE34}"/>
              </a:ext>
            </a:extLst>
          </p:cNvPr>
          <p:cNvCxnSpPr>
            <a:cxnSpLocks/>
            <a:stCxn id="501" idx="2"/>
            <a:endCxn id="49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8BAEF6E-722B-471D-61EF-9EB4DD528F04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F17261C4-E035-B377-D923-A14CC99824A2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509" name="Connecteur en angle 71">
            <a:extLst>
              <a:ext uri="{FF2B5EF4-FFF2-40B4-BE49-F238E27FC236}">
                <a16:creationId xmlns:a16="http://schemas.microsoft.com/office/drawing/2014/main" id="{C5AA788D-3F1C-3CA8-D890-E4C4F0DC6474}"/>
              </a:ext>
            </a:extLst>
          </p:cNvPr>
          <p:cNvCxnSpPr>
            <a:cxnSpLocks/>
            <a:stCxn id="507" idx="2"/>
            <a:endCxn id="51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Connecteur droit avec flèche 509">
            <a:extLst>
              <a:ext uri="{FF2B5EF4-FFF2-40B4-BE49-F238E27FC236}">
                <a16:creationId xmlns:a16="http://schemas.microsoft.com/office/drawing/2014/main" id="{3D5C799C-5EA9-3CF2-9E34-83C801651723}"/>
              </a:ext>
            </a:extLst>
          </p:cNvPr>
          <p:cNvCxnSpPr>
            <a:cxnSpLocks/>
            <a:stCxn id="507" idx="2"/>
            <a:endCxn id="50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Connecteur droit avec flèche 510">
            <a:extLst>
              <a:ext uri="{FF2B5EF4-FFF2-40B4-BE49-F238E27FC236}">
                <a16:creationId xmlns:a16="http://schemas.microsoft.com/office/drawing/2014/main" id="{856CAE1E-3A39-6723-3C90-ACFC8F6787B5}"/>
              </a:ext>
            </a:extLst>
          </p:cNvPr>
          <p:cNvCxnSpPr>
            <a:cxnSpLocks/>
            <a:stCxn id="498" idx="2"/>
            <a:endCxn id="50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>
            <a:extLst>
              <a:ext uri="{FF2B5EF4-FFF2-40B4-BE49-F238E27FC236}">
                <a16:creationId xmlns:a16="http://schemas.microsoft.com/office/drawing/2014/main" id="{DC4F00E9-1669-D6FF-85ED-135AFB86CCB7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15DBE0E4-0511-5C37-FE17-FB003DFFAE2C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FCAB722F-7B45-50D1-1040-16E70E038278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1D237B3F-C6BC-DD3E-25E6-8F972B1749F3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516" name="Connecteur droit avec flèche 515">
            <a:extLst>
              <a:ext uri="{FF2B5EF4-FFF2-40B4-BE49-F238E27FC236}">
                <a16:creationId xmlns:a16="http://schemas.microsoft.com/office/drawing/2014/main" id="{36083D31-F07C-36CD-E235-D0FBE0A2DCAC}"/>
              </a:ext>
            </a:extLst>
          </p:cNvPr>
          <p:cNvCxnSpPr>
            <a:cxnSpLocks/>
            <a:stCxn id="514" idx="2"/>
            <a:endCxn id="51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Connecteur droit avec flèche 516">
            <a:extLst>
              <a:ext uri="{FF2B5EF4-FFF2-40B4-BE49-F238E27FC236}">
                <a16:creationId xmlns:a16="http://schemas.microsoft.com/office/drawing/2014/main" id="{79DE09FA-B4C5-76F4-C74C-2F5289FC41A4}"/>
              </a:ext>
            </a:extLst>
          </p:cNvPr>
          <p:cNvCxnSpPr>
            <a:cxnSpLocks/>
            <a:stCxn id="513" idx="2"/>
            <a:endCxn id="51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en angle 71">
            <a:extLst>
              <a:ext uri="{FF2B5EF4-FFF2-40B4-BE49-F238E27FC236}">
                <a16:creationId xmlns:a16="http://schemas.microsoft.com/office/drawing/2014/main" id="{3C22A613-30BE-3CFE-1E5C-D2AA1FE16179}"/>
              </a:ext>
            </a:extLst>
          </p:cNvPr>
          <p:cNvCxnSpPr>
            <a:cxnSpLocks/>
            <a:stCxn id="507" idx="2"/>
            <a:endCxn id="51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Rectangle 518">
            <a:extLst>
              <a:ext uri="{FF2B5EF4-FFF2-40B4-BE49-F238E27FC236}">
                <a16:creationId xmlns:a16="http://schemas.microsoft.com/office/drawing/2014/main" id="{21091A9E-1819-5275-2FC8-BFD60854CE63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20" name="Connecteur droit 519">
            <a:extLst>
              <a:ext uri="{FF2B5EF4-FFF2-40B4-BE49-F238E27FC236}">
                <a16:creationId xmlns:a16="http://schemas.microsoft.com/office/drawing/2014/main" id="{03DF6B1C-0000-C4E0-2B67-1BD94A55D01B}"/>
              </a:ext>
            </a:extLst>
          </p:cNvPr>
          <p:cNvCxnSpPr>
            <a:cxnSpLocks/>
            <a:stCxn id="507" idx="3"/>
            <a:endCxn id="51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89F02F9A-D1C3-DF22-BB9F-6D9F90491FB4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22" name="Connecteur en angle 71">
            <a:extLst>
              <a:ext uri="{FF2B5EF4-FFF2-40B4-BE49-F238E27FC236}">
                <a16:creationId xmlns:a16="http://schemas.microsoft.com/office/drawing/2014/main" id="{0A915CE3-D63B-7277-84C2-CCADBC7EE4FB}"/>
              </a:ext>
            </a:extLst>
          </p:cNvPr>
          <p:cNvCxnSpPr>
            <a:cxnSpLocks/>
            <a:stCxn id="507" idx="2"/>
            <a:endCxn id="52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Connecteur en angle 71">
            <a:extLst>
              <a:ext uri="{FF2B5EF4-FFF2-40B4-BE49-F238E27FC236}">
                <a16:creationId xmlns:a16="http://schemas.microsoft.com/office/drawing/2014/main" id="{D68B58E6-CA8D-EF4F-D7D4-1E7D8A5C7AE9}"/>
              </a:ext>
            </a:extLst>
          </p:cNvPr>
          <p:cNvCxnSpPr>
            <a:cxnSpLocks/>
            <a:stCxn id="519" idx="2"/>
            <a:endCxn id="51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Connecteur droit avec flèche 525">
            <a:extLst>
              <a:ext uri="{FF2B5EF4-FFF2-40B4-BE49-F238E27FC236}">
                <a16:creationId xmlns:a16="http://schemas.microsoft.com/office/drawing/2014/main" id="{2E72632F-A030-76DD-2D82-BAE92CC66FD4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Rectangle 527">
            <a:extLst>
              <a:ext uri="{FF2B5EF4-FFF2-40B4-BE49-F238E27FC236}">
                <a16:creationId xmlns:a16="http://schemas.microsoft.com/office/drawing/2014/main" id="{6B56C236-751D-6E60-A23F-8CE3F29C10F0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29" name="Connecteur droit avec flèche 528">
            <a:extLst>
              <a:ext uri="{FF2B5EF4-FFF2-40B4-BE49-F238E27FC236}">
                <a16:creationId xmlns:a16="http://schemas.microsoft.com/office/drawing/2014/main" id="{BC9251C0-25C9-E49C-C840-9741282E2ECB}"/>
              </a:ext>
            </a:extLst>
          </p:cNvPr>
          <p:cNvCxnSpPr>
            <a:cxnSpLocks/>
            <a:stCxn id="503" idx="2"/>
            <a:endCxn id="52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avec flèche 529">
            <a:extLst>
              <a:ext uri="{FF2B5EF4-FFF2-40B4-BE49-F238E27FC236}">
                <a16:creationId xmlns:a16="http://schemas.microsoft.com/office/drawing/2014/main" id="{A8F74A6D-5FF0-0655-B016-402791D111A6}"/>
              </a:ext>
            </a:extLst>
          </p:cNvPr>
          <p:cNvCxnSpPr>
            <a:cxnSpLocks/>
            <a:stCxn id="52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CF63A025-888C-FB3E-FF96-DBC357F85760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2691BDC9-2D50-14E4-D0ED-5334E8A767F7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34" name="Connecteur droit avec flèche 533">
            <a:extLst>
              <a:ext uri="{FF2B5EF4-FFF2-40B4-BE49-F238E27FC236}">
                <a16:creationId xmlns:a16="http://schemas.microsoft.com/office/drawing/2014/main" id="{0F7EF122-C583-3E71-1574-99583EAF9F3B}"/>
              </a:ext>
            </a:extLst>
          </p:cNvPr>
          <p:cNvCxnSpPr>
            <a:cxnSpLocks/>
            <a:stCxn id="531" idx="2"/>
            <a:endCxn id="53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Rectangle 535">
            <a:extLst>
              <a:ext uri="{FF2B5EF4-FFF2-40B4-BE49-F238E27FC236}">
                <a16:creationId xmlns:a16="http://schemas.microsoft.com/office/drawing/2014/main" id="{B6B84A54-6F5C-A7CE-9843-6E23613526D0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70DE6A4C-99DC-9AC3-610F-C910EF511DE2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59CCC3E5-16B0-CCA0-DFB4-062AB7067AE9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9FEE21E8-D618-C94E-5C31-5EF9AAAD0175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F5D8C1A8-6C3F-5434-807F-7CABE5D705EA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54" name="Connecteur droit avec flèche 553">
            <a:extLst>
              <a:ext uri="{FF2B5EF4-FFF2-40B4-BE49-F238E27FC236}">
                <a16:creationId xmlns:a16="http://schemas.microsoft.com/office/drawing/2014/main" id="{949F551D-7E00-7A67-D568-8BAF1CBCD335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31C4DB85-F754-600A-4AA5-908477FE2880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558" name="Connecteur droit avec flèche 557">
            <a:extLst>
              <a:ext uri="{FF2B5EF4-FFF2-40B4-BE49-F238E27FC236}">
                <a16:creationId xmlns:a16="http://schemas.microsoft.com/office/drawing/2014/main" id="{0B0E18C7-9BDD-AA60-D6C4-9225CAAADA73}"/>
              </a:ext>
            </a:extLst>
          </p:cNvPr>
          <p:cNvCxnSpPr>
            <a:cxnSpLocks/>
            <a:endCxn id="557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9" name="Connecteur : en angle 558">
            <a:extLst>
              <a:ext uri="{FF2B5EF4-FFF2-40B4-BE49-F238E27FC236}">
                <a16:creationId xmlns:a16="http://schemas.microsoft.com/office/drawing/2014/main" id="{8BDD503C-C15B-48D5-EC25-136C5D6D4A07}"/>
              </a:ext>
            </a:extLst>
          </p:cNvPr>
          <p:cNvCxnSpPr>
            <a:cxnSpLocks/>
            <a:endCxn id="557" idx="1"/>
          </p:cNvCxnSpPr>
          <p:nvPr/>
        </p:nvCxnSpPr>
        <p:spPr>
          <a:xfrm flipV="1">
            <a:off x="9532289" y="3822955"/>
            <a:ext cx="109091" cy="652991"/>
          </a:xfrm>
          <a:prstGeom prst="bentConnector3">
            <a:avLst>
              <a:gd name="adj1" fmla="val 686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" name="Rectangle 559">
            <a:extLst>
              <a:ext uri="{FF2B5EF4-FFF2-40B4-BE49-F238E27FC236}">
                <a16:creationId xmlns:a16="http://schemas.microsoft.com/office/drawing/2014/main" id="{70F82223-043F-81F0-9EEC-669A642FD527}"/>
              </a:ext>
            </a:extLst>
          </p:cNvPr>
          <p:cNvSpPr/>
          <p:nvPr/>
        </p:nvSpPr>
        <p:spPr>
          <a:xfrm>
            <a:off x="9681840" y="4242013"/>
            <a:ext cx="951458" cy="46786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(IV) de Majorque</a:t>
            </a:r>
          </a:p>
        </p:txBody>
      </p:sp>
      <p:cxnSp>
        <p:nvCxnSpPr>
          <p:cNvPr id="562" name="Connecteur droit 561">
            <a:extLst>
              <a:ext uri="{FF2B5EF4-FFF2-40B4-BE49-F238E27FC236}">
                <a16:creationId xmlns:a16="http://schemas.microsoft.com/office/drawing/2014/main" id="{B60659A9-CEA3-10A1-078B-4AEA7FD31647}"/>
              </a:ext>
            </a:extLst>
          </p:cNvPr>
          <p:cNvCxnSpPr>
            <a:cxnSpLocks/>
            <a:stCxn id="560" idx="1"/>
            <a:endCxn id="553" idx="3"/>
          </p:cNvCxnSpPr>
          <p:nvPr/>
        </p:nvCxnSpPr>
        <p:spPr>
          <a:xfrm flipH="1">
            <a:off x="9532289" y="4475946"/>
            <a:ext cx="149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9F9EDB-7929-22DA-C49B-0A2D7CD5E2FC}"/>
              </a:ext>
            </a:extLst>
          </p:cNvPr>
          <p:cNvSpPr/>
          <p:nvPr/>
        </p:nvSpPr>
        <p:spPr>
          <a:xfrm>
            <a:off x="10548267" y="3624075"/>
            <a:ext cx="782419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</a:t>
            </a:r>
            <a:r>
              <a:rPr lang="fr-FR" sz="1000" dirty="0">
                <a:solidFill>
                  <a:schemeClr val="tx1"/>
                </a:solidFill>
              </a:rPr>
              <a:t>de Tarente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027C8002-48C0-F9E1-6A01-D188D64835CF}"/>
              </a:ext>
            </a:extLst>
          </p:cNvPr>
          <p:cNvCxnSpPr>
            <a:cxnSpLocks/>
            <a:stCxn id="521" idx="2"/>
            <a:endCxn id="2" idx="0"/>
          </p:cNvCxnSpPr>
          <p:nvPr/>
        </p:nvCxnSpPr>
        <p:spPr>
          <a:xfrm rot="16200000" flipH="1">
            <a:off x="10426518" y="3111115"/>
            <a:ext cx="149061" cy="8768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3B97CE-14FC-F814-5866-154FC56A0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2FF0AA-C45A-53A8-A847-E8F5D1CCEB8D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1356-1365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466999-994D-F3EE-2B1C-A20629FF179A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99489C9-3ACE-6792-DB31-8F7D23DD73EC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22A18F-8200-A5C4-F365-AE90D0D9D6DF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13E0C99-F149-8F92-8205-326F727504F6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7BCA5E8-282C-3D21-B96F-AA0D8A2DBC4D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524581C-20C5-6F9B-04FD-E477F1CC148A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431233A-566B-AE9D-389E-A78E62AE929B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F92AFE0-7A9B-684C-0C9E-D183EA2A0596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9B1CC3B-900F-63F8-8F77-373E7C1EA2EF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4D86422-147B-62B4-2009-298D2EE90C65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C74696C-E6D7-C8AA-52BE-B950820B0029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792FB09-7DE4-7E2F-6A26-9211BC4D601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3092851" y="3694460"/>
            <a:ext cx="156381" cy="644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6473298-52DD-8581-756E-8AD671AD02B4}"/>
              </a:ext>
            </a:extLst>
          </p:cNvPr>
          <p:cNvCxnSpPr>
            <a:cxnSpLocks/>
          </p:cNvCxnSpPr>
          <p:nvPr/>
        </p:nvCxnSpPr>
        <p:spPr>
          <a:xfrm flipH="1" flipV="1">
            <a:off x="2414073" y="3617438"/>
            <a:ext cx="696609" cy="104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D9A42E09-447E-0CE2-21F3-8A3F4C11FD9A}"/>
              </a:ext>
            </a:extLst>
          </p:cNvPr>
          <p:cNvSpPr/>
          <p:nvPr/>
        </p:nvSpPr>
        <p:spPr>
          <a:xfrm>
            <a:off x="2277058" y="349611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190027A-069F-8FE7-1549-87A86D1A2F10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09585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19" y="122987"/>
            <a:ext cx="747348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1362-1365 : A Naples, après la mort de Louis de Tarente, Jeanne épouse Jacques (IV) de Majorque et reprend son pouvoir ; En Provence, le pape Urbain V organise la défense contre les routiers</a:t>
            </a:r>
          </a:p>
          <a:p>
            <a:endParaRPr lang="fr-FR" sz="1700" dirty="0"/>
          </a:p>
          <a:p>
            <a:r>
              <a:rPr lang="fr-FR" sz="1700" dirty="0"/>
              <a:t>*1363 : Malgré ses trois mariages, la reine Jeanne est toujours sans héritier</a:t>
            </a:r>
          </a:p>
          <a:p>
            <a:r>
              <a:rPr lang="fr-FR" sz="1700" dirty="0"/>
              <a:t>A Naples, sa position reste fragile ; Quant à la Provence…</a:t>
            </a:r>
          </a:p>
          <a:p>
            <a:endParaRPr lang="fr-FR" sz="1700" dirty="0"/>
          </a:p>
          <a:p>
            <a:r>
              <a:rPr lang="fr-FR" sz="1700" dirty="0"/>
              <a:t>*1363 : A Avignon, contre les routiers qui ravagent le Languedoc et la Provence</a:t>
            </a:r>
          </a:p>
          <a:p>
            <a:r>
              <a:rPr lang="fr-FR" sz="1700" dirty="0"/>
              <a:t>Le pape </a:t>
            </a:r>
            <a:r>
              <a:rPr lang="fr-FR" sz="1700" u="sng" dirty="0"/>
              <a:t>Urbain V</a:t>
            </a:r>
            <a:r>
              <a:rPr lang="fr-FR" sz="1700" dirty="0"/>
              <a:t> (1362-70) forme une ligue défensive ; Et…</a:t>
            </a:r>
          </a:p>
          <a:p>
            <a:endParaRPr lang="fr-FR" sz="1700" dirty="0"/>
          </a:p>
          <a:p>
            <a:r>
              <a:rPr lang="fr-FR" sz="1700" dirty="0"/>
              <a:t>NB : Nov. 1365 : </a:t>
            </a:r>
            <a:r>
              <a:rPr lang="fr-FR" sz="1700" u="sng" dirty="0"/>
              <a:t>Du Guesclin</a:t>
            </a:r>
            <a:r>
              <a:rPr lang="fr-FR" sz="1700" dirty="0"/>
              <a:t>, en route vers la Castille, rançonne le pape et le comté</a:t>
            </a:r>
          </a:p>
          <a:p>
            <a:endParaRPr lang="fr-FR" sz="1700" dirty="0"/>
          </a:p>
          <a:p>
            <a:r>
              <a:rPr lang="fr-FR" sz="1700" dirty="0"/>
              <a:t>*1365 : A Avignon, puis à Arles, l’empereur Charles IV de Luxembourg</a:t>
            </a:r>
          </a:p>
          <a:p>
            <a:r>
              <a:rPr lang="fr-FR" sz="1700" dirty="0"/>
              <a:t>Vient se faire couronner </a:t>
            </a:r>
            <a:r>
              <a:rPr lang="fr-FR" sz="1700" i="1" dirty="0"/>
              <a:t>roi </a:t>
            </a:r>
            <a:r>
              <a:rPr lang="fr-FR" sz="1700" dirty="0"/>
              <a:t>d’Arles ; Tout en garantissant les droits de Jeanne</a:t>
            </a:r>
          </a:p>
          <a:p>
            <a:r>
              <a:rPr lang="fr-FR" sz="1700" dirty="0"/>
              <a:t>Sur le comté de Provence ; Notamment contre sa noblesse devenue autonome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Dernière manifestation de l’appartenance de la Provence au Saint-Empire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Mais la Provence est indépendante </a:t>
            </a:r>
            <a:r>
              <a:rPr lang="fr-FR" sz="1700" i="1" dirty="0">
                <a:solidFill>
                  <a:srgbClr val="FF0000"/>
                </a:solidFill>
              </a:rPr>
              <a:t>de fait</a:t>
            </a:r>
            <a:r>
              <a:rPr lang="fr-FR" sz="1700" dirty="0">
                <a:solidFill>
                  <a:srgbClr val="FF0000"/>
                </a:solidFill>
              </a:rPr>
              <a:t> depuis la fin du XIIe siècle</a:t>
            </a:r>
          </a:p>
          <a:p>
            <a:endParaRPr lang="fr-FR" sz="1700" dirty="0"/>
          </a:p>
          <a:p>
            <a:r>
              <a:rPr lang="fr-FR" sz="1700" dirty="0"/>
              <a:t>*En réalité, seuls le soutien et la présence du pape Urbain V à Avignon</a:t>
            </a:r>
          </a:p>
          <a:p>
            <a:r>
              <a:rPr lang="fr-FR" sz="1700" dirty="0"/>
              <a:t>Permettent à Jeanne de conserver ses droits en Provence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Et pendant ce temps</a:t>
            </a:r>
            <a:r>
              <a:rPr lang="fr-FR" sz="1700" dirty="0"/>
              <a:t>, en France…</a:t>
            </a: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6D2F1FE6-69D0-D5CE-D1A9-B83B3C4D8D79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9E757EBE-012A-CF4C-DCA6-492C4E0E4E41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8D3901B8-BE78-DDB3-FF37-C6D009A228FF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F1DB1103-4367-BA05-6D5D-1380AD3E3D21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85D71B22-50B7-42AB-579B-ED3C71BA4526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04" name="Connecteur droit avec flèche 503">
            <a:extLst>
              <a:ext uri="{FF2B5EF4-FFF2-40B4-BE49-F238E27FC236}">
                <a16:creationId xmlns:a16="http://schemas.microsoft.com/office/drawing/2014/main" id="{99A863D0-D32B-B48E-9200-70E1AF27942A}"/>
              </a:ext>
            </a:extLst>
          </p:cNvPr>
          <p:cNvCxnSpPr>
            <a:cxnSpLocks/>
            <a:stCxn id="502" idx="2"/>
            <a:endCxn id="50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F91152E8-EA90-718B-54FC-57C94779D031}"/>
              </a:ext>
            </a:extLst>
          </p:cNvPr>
          <p:cNvCxnSpPr>
            <a:cxnSpLocks/>
            <a:stCxn id="501" idx="2"/>
            <a:endCxn id="50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Connecteur en angle 71">
            <a:extLst>
              <a:ext uri="{FF2B5EF4-FFF2-40B4-BE49-F238E27FC236}">
                <a16:creationId xmlns:a16="http://schemas.microsoft.com/office/drawing/2014/main" id="{D3DB840A-BE1F-9016-360D-13AF5B33B0B4}"/>
              </a:ext>
            </a:extLst>
          </p:cNvPr>
          <p:cNvCxnSpPr>
            <a:cxnSpLocks/>
            <a:stCxn id="501" idx="2"/>
            <a:endCxn id="49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Rectangle 506">
            <a:extLst>
              <a:ext uri="{FF2B5EF4-FFF2-40B4-BE49-F238E27FC236}">
                <a16:creationId xmlns:a16="http://schemas.microsoft.com/office/drawing/2014/main" id="{44B1B7C8-3D30-9EE1-75CF-A20F8EE96B1F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5D399646-B03C-E65D-852F-33A1B03D5CCB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509" name="Connecteur en angle 71">
            <a:extLst>
              <a:ext uri="{FF2B5EF4-FFF2-40B4-BE49-F238E27FC236}">
                <a16:creationId xmlns:a16="http://schemas.microsoft.com/office/drawing/2014/main" id="{FEC092D4-8EB3-CBD5-C7F3-7D8651627710}"/>
              </a:ext>
            </a:extLst>
          </p:cNvPr>
          <p:cNvCxnSpPr>
            <a:cxnSpLocks/>
            <a:stCxn id="507" idx="2"/>
            <a:endCxn id="51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Connecteur droit avec flèche 509">
            <a:extLst>
              <a:ext uri="{FF2B5EF4-FFF2-40B4-BE49-F238E27FC236}">
                <a16:creationId xmlns:a16="http://schemas.microsoft.com/office/drawing/2014/main" id="{93280E6D-2801-E42E-7974-A398144B0678}"/>
              </a:ext>
            </a:extLst>
          </p:cNvPr>
          <p:cNvCxnSpPr>
            <a:cxnSpLocks/>
            <a:stCxn id="507" idx="2"/>
            <a:endCxn id="50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Connecteur droit avec flèche 510">
            <a:extLst>
              <a:ext uri="{FF2B5EF4-FFF2-40B4-BE49-F238E27FC236}">
                <a16:creationId xmlns:a16="http://schemas.microsoft.com/office/drawing/2014/main" id="{5579CA37-7261-1DA3-E575-E6AC3780AFC0}"/>
              </a:ext>
            </a:extLst>
          </p:cNvPr>
          <p:cNvCxnSpPr>
            <a:cxnSpLocks/>
            <a:stCxn id="498" idx="2"/>
            <a:endCxn id="50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>
            <a:extLst>
              <a:ext uri="{FF2B5EF4-FFF2-40B4-BE49-F238E27FC236}">
                <a16:creationId xmlns:a16="http://schemas.microsoft.com/office/drawing/2014/main" id="{8B244E68-11DA-6E8B-6DE2-69126B018365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55600E2F-3BA8-EEE5-ACA6-91DB4BB12205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EB2F52BA-2C91-94C5-85DF-08AD3BE24346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537D52F9-BD08-E6DB-C0DF-4C06907A1705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516" name="Connecteur droit avec flèche 515">
            <a:extLst>
              <a:ext uri="{FF2B5EF4-FFF2-40B4-BE49-F238E27FC236}">
                <a16:creationId xmlns:a16="http://schemas.microsoft.com/office/drawing/2014/main" id="{09DD356C-3F90-5328-12EB-321CEF6C361E}"/>
              </a:ext>
            </a:extLst>
          </p:cNvPr>
          <p:cNvCxnSpPr>
            <a:cxnSpLocks/>
            <a:stCxn id="514" idx="2"/>
            <a:endCxn id="51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Connecteur droit avec flèche 516">
            <a:extLst>
              <a:ext uri="{FF2B5EF4-FFF2-40B4-BE49-F238E27FC236}">
                <a16:creationId xmlns:a16="http://schemas.microsoft.com/office/drawing/2014/main" id="{B613029E-2738-5F99-9035-D19C9850ABA7}"/>
              </a:ext>
            </a:extLst>
          </p:cNvPr>
          <p:cNvCxnSpPr>
            <a:cxnSpLocks/>
            <a:stCxn id="513" idx="2"/>
            <a:endCxn id="51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en angle 71">
            <a:extLst>
              <a:ext uri="{FF2B5EF4-FFF2-40B4-BE49-F238E27FC236}">
                <a16:creationId xmlns:a16="http://schemas.microsoft.com/office/drawing/2014/main" id="{1DAA772C-B1D9-94BA-3008-77E4FA3C989B}"/>
              </a:ext>
            </a:extLst>
          </p:cNvPr>
          <p:cNvCxnSpPr>
            <a:cxnSpLocks/>
            <a:stCxn id="507" idx="2"/>
            <a:endCxn id="51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Rectangle 518">
            <a:extLst>
              <a:ext uri="{FF2B5EF4-FFF2-40B4-BE49-F238E27FC236}">
                <a16:creationId xmlns:a16="http://schemas.microsoft.com/office/drawing/2014/main" id="{15C3290A-AA93-D2A6-A968-31E566125A7A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20" name="Connecteur droit 519">
            <a:extLst>
              <a:ext uri="{FF2B5EF4-FFF2-40B4-BE49-F238E27FC236}">
                <a16:creationId xmlns:a16="http://schemas.microsoft.com/office/drawing/2014/main" id="{18E4876B-004D-AD97-5A21-6FB105A03947}"/>
              </a:ext>
            </a:extLst>
          </p:cNvPr>
          <p:cNvCxnSpPr>
            <a:cxnSpLocks/>
            <a:stCxn id="507" idx="3"/>
            <a:endCxn id="51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427DAAC6-810F-1767-6AD6-3362BE74741C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22" name="Connecteur en angle 71">
            <a:extLst>
              <a:ext uri="{FF2B5EF4-FFF2-40B4-BE49-F238E27FC236}">
                <a16:creationId xmlns:a16="http://schemas.microsoft.com/office/drawing/2014/main" id="{92E80E93-15CF-E038-69C1-9D9C92D722CD}"/>
              </a:ext>
            </a:extLst>
          </p:cNvPr>
          <p:cNvCxnSpPr>
            <a:cxnSpLocks/>
            <a:stCxn id="507" idx="2"/>
            <a:endCxn id="52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3" name="Rectangle 522">
            <a:extLst>
              <a:ext uri="{FF2B5EF4-FFF2-40B4-BE49-F238E27FC236}">
                <a16:creationId xmlns:a16="http://schemas.microsoft.com/office/drawing/2014/main" id="{72B35821-9121-E114-0293-30B09FF6F033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524" name="Connecteur droit avec flèche 523">
            <a:extLst>
              <a:ext uri="{FF2B5EF4-FFF2-40B4-BE49-F238E27FC236}">
                <a16:creationId xmlns:a16="http://schemas.microsoft.com/office/drawing/2014/main" id="{EE879894-98D9-AE4A-39E5-0FC95782F64E}"/>
              </a:ext>
            </a:extLst>
          </p:cNvPr>
          <p:cNvCxnSpPr>
            <a:cxnSpLocks/>
            <a:stCxn id="512" idx="2"/>
            <a:endCxn id="52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Connecteur en angle 71">
            <a:extLst>
              <a:ext uri="{FF2B5EF4-FFF2-40B4-BE49-F238E27FC236}">
                <a16:creationId xmlns:a16="http://schemas.microsoft.com/office/drawing/2014/main" id="{58FB288E-DB69-65D7-71A4-D6D893FD6482}"/>
              </a:ext>
            </a:extLst>
          </p:cNvPr>
          <p:cNvCxnSpPr>
            <a:cxnSpLocks/>
            <a:stCxn id="519" idx="2"/>
            <a:endCxn id="51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Connecteur droit avec flèche 525">
            <a:extLst>
              <a:ext uri="{FF2B5EF4-FFF2-40B4-BE49-F238E27FC236}">
                <a16:creationId xmlns:a16="http://schemas.microsoft.com/office/drawing/2014/main" id="{56A1CDEE-5193-5224-6661-AD9536358015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Rectangle 527">
            <a:extLst>
              <a:ext uri="{FF2B5EF4-FFF2-40B4-BE49-F238E27FC236}">
                <a16:creationId xmlns:a16="http://schemas.microsoft.com/office/drawing/2014/main" id="{FC3C9A42-0876-55B6-EF68-CF4C56C44C49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29" name="Connecteur droit avec flèche 528">
            <a:extLst>
              <a:ext uri="{FF2B5EF4-FFF2-40B4-BE49-F238E27FC236}">
                <a16:creationId xmlns:a16="http://schemas.microsoft.com/office/drawing/2014/main" id="{AECA9E8D-4FF2-2AB5-79CF-33039F82D7B1}"/>
              </a:ext>
            </a:extLst>
          </p:cNvPr>
          <p:cNvCxnSpPr>
            <a:cxnSpLocks/>
            <a:stCxn id="503" idx="2"/>
            <a:endCxn id="52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avec flèche 529">
            <a:extLst>
              <a:ext uri="{FF2B5EF4-FFF2-40B4-BE49-F238E27FC236}">
                <a16:creationId xmlns:a16="http://schemas.microsoft.com/office/drawing/2014/main" id="{652C11E4-2AF3-47EF-3782-1605AFB068E7}"/>
              </a:ext>
            </a:extLst>
          </p:cNvPr>
          <p:cNvCxnSpPr>
            <a:cxnSpLocks/>
            <a:stCxn id="52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3A6B986E-5B45-DC98-FC8D-04FDEB665871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B0CA11C7-74F9-11C3-CCEA-A62B34E04FAA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34" name="Connecteur droit avec flèche 533">
            <a:extLst>
              <a:ext uri="{FF2B5EF4-FFF2-40B4-BE49-F238E27FC236}">
                <a16:creationId xmlns:a16="http://schemas.microsoft.com/office/drawing/2014/main" id="{5F763ADE-FCD0-6120-79C8-C2232614A6F7}"/>
              </a:ext>
            </a:extLst>
          </p:cNvPr>
          <p:cNvCxnSpPr>
            <a:cxnSpLocks/>
            <a:stCxn id="531" idx="2"/>
            <a:endCxn id="53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Rectangle 535">
            <a:extLst>
              <a:ext uri="{FF2B5EF4-FFF2-40B4-BE49-F238E27FC236}">
                <a16:creationId xmlns:a16="http://schemas.microsoft.com/office/drawing/2014/main" id="{BAC35EEA-94B2-E038-9486-B77EF73591B6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7B38589C-9AFE-000A-1366-4288F47DEB28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1B005B6F-010B-AB81-F783-F6655F4388AC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188EE3D2-B64A-6756-58B5-30F9369AE58C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B6810506-9EA3-527C-5818-6A07220F9F37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54" name="Connecteur droit avec flèche 553">
            <a:extLst>
              <a:ext uri="{FF2B5EF4-FFF2-40B4-BE49-F238E27FC236}">
                <a16:creationId xmlns:a16="http://schemas.microsoft.com/office/drawing/2014/main" id="{66D9AD4E-4D54-2CFA-9E86-A2B8811722F3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CA216CA6-23E2-ED12-A507-EC38E94EBCC8}"/>
              </a:ext>
            </a:extLst>
          </p:cNvPr>
          <p:cNvSpPr/>
          <p:nvPr/>
        </p:nvSpPr>
        <p:spPr>
          <a:xfrm>
            <a:off x="9641380" y="3624075"/>
            <a:ext cx="864840" cy="3977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Tarente</a:t>
            </a:r>
          </a:p>
        </p:txBody>
      </p:sp>
      <p:cxnSp>
        <p:nvCxnSpPr>
          <p:cNvPr id="558" name="Connecteur droit avec flèche 557">
            <a:extLst>
              <a:ext uri="{FF2B5EF4-FFF2-40B4-BE49-F238E27FC236}">
                <a16:creationId xmlns:a16="http://schemas.microsoft.com/office/drawing/2014/main" id="{0A3FF6B2-4628-1C7E-BB30-8F040A711D13}"/>
              </a:ext>
            </a:extLst>
          </p:cNvPr>
          <p:cNvCxnSpPr>
            <a:cxnSpLocks/>
            <a:endCxn id="557" idx="0"/>
          </p:cNvCxnSpPr>
          <p:nvPr/>
        </p:nvCxnSpPr>
        <p:spPr>
          <a:xfrm>
            <a:off x="10062620" y="3475014"/>
            <a:ext cx="11180" cy="1490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9" name="Connecteur : en angle 558">
            <a:extLst>
              <a:ext uri="{FF2B5EF4-FFF2-40B4-BE49-F238E27FC236}">
                <a16:creationId xmlns:a16="http://schemas.microsoft.com/office/drawing/2014/main" id="{8BC37766-539A-D485-AB41-32BCC19C8141}"/>
              </a:ext>
            </a:extLst>
          </p:cNvPr>
          <p:cNvCxnSpPr>
            <a:cxnSpLocks/>
            <a:endCxn id="557" idx="1"/>
          </p:cNvCxnSpPr>
          <p:nvPr/>
        </p:nvCxnSpPr>
        <p:spPr>
          <a:xfrm flipV="1">
            <a:off x="9532289" y="3822955"/>
            <a:ext cx="109091" cy="652991"/>
          </a:xfrm>
          <a:prstGeom prst="bentConnector3">
            <a:avLst>
              <a:gd name="adj1" fmla="val 686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" name="Rectangle 559">
            <a:extLst>
              <a:ext uri="{FF2B5EF4-FFF2-40B4-BE49-F238E27FC236}">
                <a16:creationId xmlns:a16="http://schemas.microsoft.com/office/drawing/2014/main" id="{1F9DC54F-8E09-B412-BC88-B6A9C5300FDE}"/>
              </a:ext>
            </a:extLst>
          </p:cNvPr>
          <p:cNvSpPr/>
          <p:nvPr/>
        </p:nvSpPr>
        <p:spPr>
          <a:xfrm>
            <a:off x="9681840" y="4242013"/>
            <a:ext cx="951458" cy="46786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Jacques (IV) de Majorque</a:t>
            </a:r>
          </a:p>
        </p:txBody>
      </p:sp>
      <p:cxnSp>
        <p:nvCxnSpPr>
          <p:cNvPr id="562" name="Connecteur droit 561">
            <a:extLst>
              <a:ext uri="{FF2B5EF4-FFF2-40B4-BE49-F238E27FC236}">
                <a16:creationId xmlns:a16="http://schemas.microsoft.com/office/drawing/2014/main" id="{A0063FEF-3853-8175-2C8C-FB6356D1EB02}"/>
              </a:ext>
            </a:extLst>
          </p:cNvPr>
          <p:cNvCxnSpPr>
            <a:cxnSpLocks/>
            <a:stCxn id="560" idx="1"/>
            <a:endCxn id="553" idx="3"/>
          </p:cNvCxnSpPr>
          <p:nvPr/>
        </p:nvCxnSpPr>
        <p:spPr>
          <a:xfrm flipH="1">
            <a:off x="9532289" y="4475946"/>
            <a:ext cx="149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11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07220" y="136239"/>
            <a:ext cx="7524705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1351-1364 : En France, avec Louis d’Anjou, frère de Charles V, naissance de la 2</a:t>
            </a:r>
            <a:r>
              <a:rPr lang="fr-FR" sz="1600" b="1" baseline="30000" dirty="0"/>
              <a:t>ème</a:t>
            </a:r>
            <a:r>
              <a:rPr lang="fr-FR" sz="1600" b="1" dirty="0"/>
              <a:t> maison d’Anjou, les Angevins </a:t>
            </a:r>
            <a:r>
              <a:rPr lang="fr-FR" sz="1600" b="1" i="1" dirty="0"/>
              <a:t>français</a:t>
            </a:r>
            <a:r>
              <a:rPr lang="fr-FR" sz="1600" b="1" dirty="0"/>
              <a:t> ; Louis d’Anjou, gouverneur du Languedoc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Pendant ce temps</a:t>
            </a:r>
            <a:r>
              <a:rPr lang="fr-FR" sz="1600" dirty="0"/>
              <a:t>, en France : </a:t>
            </a:r>
            <a:r>
              <a:rPr lang="fr-FR" sz="1600" u="sng" dirty="0"/>
              <a:t>Louis</a:t>
            </a:r>
            <a:r>
              <a:rPr lang="fr-FR" sz="1600" dirty="0"/>
              <a:t>, frère du roi </a:t>
            </a:r>
            <a:r>
              <a:rPr lang="fr-FR" sz="1600" u="sng" dirty="0"/>
              <a:t>Charles V</a:t>
            </a:r>
            <a:r>
              <a:rPr lang="fr-FR" sz="1600" dirty="0"/>
              <a:t> (1364) et duc d’Anjou…</a:t>
            </a:r>
          </a:p>
          <a:p>
            <a:endParaRPr lang="fr-FR" sz="1600" dirty="0"/>
          </a:p>
          <a:p>
            <a:r>
              <a:rPr lang="fr-FR" sz="1600" dirty="0"/>
              <a:t>*1351 : Louis a obtenu le comté d’Anjou en apanage ; NB : Erigé en duché en 1360</a:t>
            </a:r>
          </a:p>
          <a:p>
            <a:r>
              <a:rPr lang="fr-FR" sz="1600" dirty="0"/>
              <a:t>Naissance de la 2</a:t>
            </a:r>
            <a:r>
              <a:rPr lang="fr-FR" sz="1600" baseline="30000" dirty="0"/>
              <a:t>ème</a:t>
            </a:r>
            <a:r>
              <a:rPr lang="fr-FR" sz="1600" dirty="0"/>
              <a:t> maison d’Anjou : Les Angevins</a:t>
            </a:r>
            <a:r>
              <a:rPr lang="fr-FR" sz="1600" i="1" dirty="0"/>
              <a:t> français</a:t>
            </a:r>
          </a:p>
          <a:p>
            <a:endParaRPr lang="fr-FR" sz="1600" dirty="0"/>
          </a:p>
          <a:p>
            <a:r>
              <a:rPr lang="fr-FR" sz="1600" dirty="0"/>
              <a:t>*1364 : Louis 1</a:t>
            </a:r>
            <a:r>
              <a:rPr lang="fr-FR" sz="1600" baseline="30000" dirty="0"/>
              <a:t>er</a:t>
            </a:r>
            <a:r>
              <a:rPr lang="fr-FR" sz="1600" dirty="0"/>
              <a:t> d’Anjou devient gouverneur du Languedoc, proche de la Provence </a:t>
            </a:r>
          </a:p>
          <a:p>
            <a:r>
              <a:rPr lang="fr-FR" sz="1600" dirty="0"/>
              <a:t>La Provence de </a:t>
            </a:r>
            <a:r>
              <a:rPr lang="fr-FR" sz="1600" u="sng" dirty="0"/>
              <a:t>Jeanne</a:t>
            </a:r>
            <a:r>
              <a:rPr lang="fr-FR" sz="1600" dirty="0"/>
              <a:t> de Naples, protégée par la ligue du pape </a:t>
            </a:r>
            <a:r>
              <a:rPr lang="fr-FR" sz="1600" u="sng" dirty="0"/>
              <a:t>Urbain V</a:t>
            </a:r>
            <a:r>
              <a:rPr lang="fr-FR" sz="1600" dirty="0"/>
              <a:t> ; </a:t>
            </a:r>
            <a:r>
              <a:rPr lang="fr-FR" sz="1600" u="sng" dirty="0"/>
              <a:t>Mais</a:t>
            </a:r>
            <a:r>
              <a:rPr lang="fr-FR" sz="1600" dirty="0"/>
              <a:t>…</a:t>
            </a: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D90F23E7-1367-6B46-8FA2-53CAB11FD606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EE7F33AE-EA21-FECE-2B98-77910DEEC595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D9176017-1821-3390-9D0A-E5FA84D91D86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11DDB7C1-4FA9-A355-F3ED-216C7E9EF4FE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FD848B7F-C703-FEA9-86F1-F27D7F1C8E6C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3EDDE05D-92D9-1B03-4ED3-77928765E289}"/>
              </a:ext>
            </a:extLst>
          </p:cNvPr>
          <p:cNvCxnSpPr>
            <a:cxnSpLocks/>
            <a:stCxn id="462" idx="2"/>
            <a:endCxn id="46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CF5BF7ED-F754-98CF-6A76-9C0E638E28D1}"/>
              </a:ext>
            </a:extLst>
          </p:cNvPr>
          <p:cNvCxnSpPr>
            <a:cxnSpLocks/>
            <a:stCxn id="461" idx="2"/>
            <a:endCxn id="46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Connecteur en angle 71">
            <a:extLst>
              <a:ext uri="{FF2B5EF4-FFF2-40B4-BE49-F238E27FC236}">
                <a16:creationId xmlns:a16="http://schemas.microsoft.com/office/drawing/2014/main" id="{99BDA646-14D8-BD36-D839-F32918304EF2}"/>
              </a:ext>
            </a:extLst>
          </p:cNvPr>
          <p:cNvCxnSpPr>
            <a:cxnSpLocks/>
            <a:stCxn id="461" idx="2"/>
            <a:endCxn id="45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Rectangle 466">
            <a:extLst>
              <a:ext uri="{FF2B5EF4-FFF2-40B4-BE49-F238E27FC236}">
                <a16:creationId xmlns:a16="http://schemas.microsoft.com/office/drawing/2014/main" id="{23174217-5D33-A057-3CDE-FD1037235347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188BD9F6-7665-0CD4-5253-0E8A1E2B210C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469" name="Connecteur en angle 71">
            <a:extLst>
              <a:ext uri="{FF2B5EF4-FFF2-40B4-BE49-F238E27FC236}">
                <a16:creationId xmlns:a16="http://schemas.microsoft.com/office/drawing/2014/main" id="{7D02291A-D419-22CA-144A-757C2A10D4CA}"/>
              </a:ext>
            </a:extLst>
          </p:cNvPr>
          <p:cNvCxnSpPr>
            <a:cxnSpLocks/>
            <a:stCxn id="467" idx="2"/>
            <a:endCxn id="47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570D48D6-30D5-ACE6-62D8-35EE7D691539}"/>
              </a:ext>
            </a:extLst>
          </p:cNvPr>
          <p:cNvCxnSpPr>
            <a:cxnSpLocks/>
            <a:stCxn id="467" idx="2"/>
            <a:endCxn id="46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Connecteur droit avec flèche 470">
            <a:extLst>
              <a:ext uri="{FF2B5EF4-FFF2-40B4-BE49-F238E27FC236}">
                <a16:creationId xmlns:a16="http://schemas.microsoft.com/office/drawing/2014/main" id="{376B7FC5-06E6-481B-5DD4-31D866FFBA4A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2" name="Rectangle 471">
            <a:extLst>
              <a:ext uri="{FF2B5EF4-FFF2-40B4-BE49-F238E27FC236}">
                <a16:creationId xmlns:a16="http://schemas.microsoft.com/office/drawing/2014/main" id="{BD3AB530-706A-066B-D87D-2CB10FAA408F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8828CA9F-DA50-EE09-2607-D45C5362933B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F6B45B7D-750C-5484-1D9C-D99BF2C9B4B9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971CB72A-AEA6-AF8E-B09C-302980FF905C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40906B94-9164-BFBC-4105-518EAC3E4E16}"/>
              </a:ext>
            </a:extLst>
          </p:cNvPr>
          <p:cNvCxnSpPr>
            <a:cxnSpLocks/>
            <a:stCxn id="474" idx="2"/>
            <a:endCxn id="47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avec flèche 476">
            <a:extLst>
              <a:ext uri="{FF2B5EF4-FFF2-40B4-BE49-F238E27FC236}">
                <a16:creationId xmlns:a16="http://schemas.microsoft.com/office/drawing/2014/main" id="{B44DAEE6-8A5A-1B13-D5F8-7CF867673445}"/>
              </a:ext>
            </a:extLst>
          </p:cNvPr>
          <p:cNvCxnSpPr>
            <a:cxnSpLocks/>
            <a:stCxn id="473" idx="2"/>
            <a:endCxn id="47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en angle 71">
            <a:extLst>
              <a:ext uri="{FF2B5EF4-FFF2-40B4-BE49-F238E27FC236}">
                <a16:creationId xmlns:a16="http://schemas.microsoft.com/office/drawing/2014/main" id="{94B8252A-19F3-2D86-667C-A70F9D8799AF}"/>
              </a:ext>
            </a:extLst>
          </p:cNvPr>
          <p:cNvCxnSpPr>
            <a:cxnSpLocks/>
            <a:stCxn id="467" idx="2"/>
            <a:endCxn id="47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9" name="Rectangle 478">
            <a:extLst>
              <a:ext uri="{FF2B5EF4-FFF2-40B4-BE49-F238E27FC236}">
                <a16:creationId xmlns:a16="http://schemas.microsoft.com/office/drawing/2014/main" id="{268714D5-3320-BD3A-74F1-6A1B567D07ED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80" name="Connecteur droit 479">
            <a:extLst>
              <a:ext uri="{FF2B5EF4-FFF2-40B4-BE49-F238E27FC236}">
                <a16:creationId xmlns:a16="http://schemas.microsoft.com/office/drawing/2014/main" id="{602F9DE5-FC95-9D9B-A77D-13730E75A88D}"/>
              </a:ext>
            </a:extLst>
          </p:cNvPr>
          <p:cNvCxnSpPr>
            <a:cxnSpLocks/>
            <a:stCxn id="467" idx="3"/>
            <a:endCxn id="47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Rectangle 480">
            <a:extLst>
              <a:ext uri="{FF2B5EF4-FFF2-40B4-BE49-F238E27FC236}">
                <a16:creationId xmlns:a16="http://schemas.microsoft.com/office/drawing/2014/main" id="{5FADD715-617C-FCC9-7F61-5B9ADC8D9507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82" name="Connecteur en angle 71">
            <a:extLst>
              <a:ext uri="{FF2B5EF4-FFF2-40B4-BE49-F238E27FC236}">
                <a16:creationId xmlns:a16="http://schemas.microsoft.com/office/drawing/2014/main" id="{BAFE9614-1258-ED52-6A25-4B5D100E25FE}"/>
              </a:ext>
            </a:extLst>
          </p:cNvPr>
          <p:cNvCxnSpPr>
            <a:cxnSpLocks/>
            <a:stCxn id="467" idx="2"/>
            <a:endCxn id="48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Rectangle 482">
            <a:extLst>
              <a:ext uri="{FF2B5EF4-FFF2-40B4-BE49-F238E27FC236}">
                <a16:creationId xmlns:a16="http://schemas.microsoft.com/office/drawing/2014/main" id="{699DFB5B-FF4B-81CF-64D0-8D7621D21701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84" name="Connecteur droit avec flèche 483">
            <a:extLst>
              <a:ext uri="{FF2B5EF4-FFF2-40B4-BE49-F238E27FC236}">
                <a16:creationId xmlns:a16="http://schemas.microsoft.com/office/drawing/2014/main" id="{8C69A009-8E77-2788-22E8-3BFB191A8283}"/>
              </a:ext>
            </a:extLst>
          </p:cNvPr>
          <p:cNvCxnSpPr>
            <a:cxnSpLocks/>
            <a:stCxn id="472" idx="2"/>
            <a:endCxn id="48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en angle 71">
            <a:extLst>
              <a:ext uri="{FF2B5EF4-FFF2-40B4-BE49-F238E27FC236}">
                <a16:creationId xmlns:a16="http://schemas.microsoft.com/office/drawing/2014/main" id="{EB4D574C-9F0F-028D-394D-1EC3784A8B79}"/>
              </a:ext>
            </a:extLst>
          </p:cNvPr>
          <p:cNvCxnSpPr>
            <a:cxnSpLocks/>
            <a:stCxn id="479" idx="2"/>
            <a:endCxn id="47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>
            <a:extLst>
              <a:ext uri="{FF2B5EF4-FFF2-40B4-BE49-F238E27FC236}">
                <a16:creationId xmlns:a16="http://schemas.microsoft.com/office/drawing/2014/main" id="{67A8ABF4-CB07-1A14-223C-9E35E747959F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6EAC5FF7-0022-D910-695E-BD4AC8DE7AD8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89" name="Connecteur droit avec flèche 488">
            <a:extLst>
              <a:ext uri="{FF2B5EF4-FFF2-40B4-BE49-F238E27FC236}">
                <a16:creationId xmlns:a16="http://schemas.microsoft.com/office/drawing/2014/main" id="{709E7067-4979-049C-98EE-3E54D4CB4677}"/>
              </a:ext>
            </a:extLst>
          </p:cNvPr>
          <p:cNvCxnSpPr>
            <a:cxnSpLocks/>
            <a:stCxn id="463" idx="2"/>
            <a:endCxn id="48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avec flèche 489">
            <a:extLst>
              <a:ext uri="{FF2B5EF4-FFF2-40B4-BE49-F238E27FC236}">
                <a16:creationId xmlns:a16="http://schemas.microsoft.com/office/drawing/2014/main" id="{1E3F0C9E-0070-45C0-66CF-021F325A8D64}"/>
              </a:ext>
            </a:extLst>
          </p:cNvPr>
          <p:cNvCxnSpPr>
            <a:cxnSpLocks/>
            <a:stCxn id="48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D3D21B7A-C362-922B-3CE8-6FFE1F114B11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8D2AABC4-A68E-5ABB-DA1A-BB342883D369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931576DC-818C-5D5F-7F19-EABD422F3C5C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473EE09B-EB3A-4BFF-E5DB-24D9DA15D6CC}"/>
              </a:ext>
            </a:extLst>
          </p:cNvPr>
          <p:cNvCxnSpPr>
            <a:cxnSpLocks/>
            <a:stCxn id="491" idx="2"/>
            <a:endCxn id="49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Connecteur droit avec flèche 495">
            <a:extLst>
              <a:ext uri="{FF2B5EF4-FFF2-40B4-BE49-F238E27FC236}">
                <a16:creationId xmlns:a16="http://schemas.microsoft.com/office/drawing/2014/main" id="{58EF94D9-43E9-3C73-0D5E-4D0FFA943F6D}"/>
              </a:ext>
            </a:extLst>
          </p:cNvPr>
          <p:cNvCxnSpPr>
            <a:cxnSpLocks/>
            <a:stCxn id="483" idx="2"/>
            <a:endCxn id="492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ectangle 496">
            <a:extLst>
              <a:ext uri="{FF2B5EF4-FFF2-40B4-BE49-F238E27FC236}">
                <a16:creationId xmlns:a16="http://schemas.microsoft.com/office/drawing/2014/main" id="{BB987062-61CD-183F-7D4A-7CBBF0AF76BB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45EAD57D-60A7-C71A-4FAD-896B1D2D6327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34E26E92-A4C8-5569-FB31-A602BFE53C7E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D02A37D6-EDD5-8D54-A084-22A277745E68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7AACE37C-03FC-4A4F-C007-9C0DC9EF0C32}"/>
              </a:ext>
            </a:extLst>
          </p:cNvPr>
          <p:cNvSpPr/>
          <p:nvPr/>
        </p:nvSpPr>
        <p:spPr>
          <a:xfrm>
            <a:off x="8683827" y="5133948"/>
            <a:ext cx="886162" cy="565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d’Anjou</a:t>
            </a:r>
          </a:p>
        </p:txBody>
      </p:sp>
      <p:cxnSp>
        <p:nvCxnSpPr>
          <p:cNvPr id="502" name="Connecteur droit avec flèche 501">
            <a:extLst>
              <a:ext uri="{FF2B5EF4-FFF2-40B4-BE49-F238E27FC236}">
                <a16:creationId xmlns:a16="http://schemas.microsoft.com/office/drawing/2014/main" id="{95FBE8E9-4F93-8BFD-535E-6C2B21F54D5B}"/>
              </a:ext>
            </a:extLst>
          </p:cNvPr>
          <p:cNvCxnSpPr>
            <a:cxnSpLocks/>
            <a:stCxn id="493" idx="2"/>
            <a:endCxn id="504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Rectangle 503">
            <a:extLst>
              <a:ext uri="{FF2B5EF4-FFF2-40B4-BE49-F238E27FC236}">
                <a16:creationId xmlns:a16="http://schemas.microsoft.com/office/drawing/2014/main" id="{3CCC4AF3-926E-169D-CB8F-2EE7CBE5B8BF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4820A061-C2D8-FED8-AD3E-EEBF92EED9A2}"/>
              </a:ext>
            </a:extLst>
          </p:cNvPr>
          <p:cNvCxnSpPr>
            <a:cxnSpLocks/>
            <a:stCxn id="504" idx="2"/>
            <a:endCxn id="506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Rectangle 505">
            <a:extLst>
              <a:ext uri="{FF2B5EF4-FFF2-40B4-BE49-F238E27FC236}">
                <a16:creationId xmlns:a16="http://schemas.microsoft.com/office/drawing/2014/main" id="{87AEF69B-8C6F-1532-62C6-AD8CF63AD4CB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507" name="Connecteur en angle 71">
            <a:extLst>
              <a:ext uri="{FF2B5EF4-FFF2-40B4-BE49-F238E27FC236}">
                <a16:creationId xmlns:a16="http://schemas.microsoft.com/office/drawing/2014/main" id="{C8AB221C-6EDA-641F-743D-D228F8D98ABD}"/>
              </a:ext>
            </a:extLst>
          </p:cNvPr>
          <p:cNvCxnSpPr>
            <a:cxnSpLocks/>
            <a:stCxn id="493" idx="2"/>
            <a:endCxn id="501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0171DDC-298C-67D9-3B89-EC695DD3E6F0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FC6E7DE-6D24-4EA5-F262-54FE98BD241A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762B9B-FFD0-2269-9665-342022EDD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E7E87-1B53-72FE-C7CF-98B315C4833A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1351-1364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D78D6EC-3029-D53F-E1FF-1AB28E6E5914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041749-4AFB-E90B-8C01-9A9D11850FA0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0BC8C1-3D84-1628-FE09-ECF29A58C924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83BEBDB-E031-15E5-8369-0F3C1DF6655F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44C2D1F-0D39-F7D9-808B-F9293E2D306C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9A6439-1595-87BB-D790-F2D86F168A1D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9FA1454-C2E0-88A0-21DF-3D0779E4CAA7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CCC33F9-2F50-9369-0D31-7FC9558BB613}"/>
              </a:ext>
            </a:extLst>
          </p:cNvPr>
          <p:cNvSpPr/>
          <p:nvPr/>
        </p:nvSpPr>
        <p:spPr>
          <a:xfrm>
            <a:off x="2235970" y="323260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2E7F17E-1217-B074-4EDA-6013DBA1DE83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3EB89ED-D8F7-A157-9FAF-907818D6B8FB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8E4479-EFFE-62C3-58BA-66A0AE0F1719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1ADFCDC-FF86-44B9-5544-E4F3F5269632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12EFBF6-D30B-681E-32FC-35786D5C23E8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8B077-3641-D437-0A8B-1353C7CD8E85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80EFF30-298F-FD22-2227-B1A333D59E9C}"/>
              </a:ext>
            </a:extLst>
          </p:cNvPr>
          <p:cNvSpPr/>
          <p:nvPr/>
        </p:nvSpPr>
        <p:spPr>
          <a:xfrm>
            <a:off x="2733305" y="423061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03045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974D2-A112-EC50-1404-A6EFC762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3C7B9E17-6170-1278-ADAA-BBDEBBD6DE63}"/>
              </a:ext>
            </a:extLst>
          </p:cNvPr>
          <p:cNvSpPr/>
          <p:nvPr/>
        </p:nvSpPr>
        <p:spPr>
          <a:xfrm>
            <a:off x="107220" y="136239"/>
            <a:ext cx="7524705" cy="26930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7) 1367-1368 : Le pape Urbain V retourne à Rome ; …</a:t>
            </a:r>
          </a:p>
          <a:p>
            <a:endParaRPr lang="fr-FR" sz="1700" dirty="0"/>
          </a:p>
          <a:p>
            <a:r>
              <a:rPr lang="fr-FR" sz="1700" dirty="0"/>
              <a:t>*1367(-70) : Le pape Urbain V retourne à Rome ; La Provence est sans protection </a:t>
            </a:r>
          </a:p>
          <a:p>
            <a:r>
              <a:rPr lang="fr-FR" sz="1600" dirty="0"/>
              <a:t>*Jean de Gand, fils d’Edouard III, descendant d'Éléonore (1236-72), la réclame ; Et enfin… 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*1368 : Après la défaite de </a:t>
            </a:r>
            <a:r>
              <a:rPr lang="fr-FR" sz="1700" u="sng" dirty="0"/>
              <a:t>Du Guesclin</a:t>
            </a:r>
            <a:r>
              <a:rPr lang="fr-FR" sz="1700" dirty="0"/>
              <a:t> à </a:t>
            </a:r>
            <a:r>
              <a:rPr lang="fr-FR" sz="1700" dirty="0" err="1"/>
              <a:t>Najera</a:t>
            </a:r>
            <a:r>
              <a:rPr lang="fr-FR" sz="1700" dirty="0"/>
              <a:t> en avril 1367</a:t>
            </a:r>
          </a:p>
          <a:p>
            <a:r>
              <a:rPr lang="fr-FR" sz="1700" dirty="0"/>
              <a:t>Et sa libération de Bordeaux en décembre 1367</a:t>
            </a:r>
          </a:p>
          <a:p>
            <a:r>
              <a:rPr lang="fr-FR" sz="1700" dirty="0"/>
              <a:t>Ses routiers sont de nouveau en Languedoc</a:t>
            </a:r>
          </a:p>
          <a:p>
            <a:endParaRPr lang="fr-FR" sz="1700" dirty="0"/>
          </a:p>
          <a:p>
            <a:r>
              <a:rPr lang="fr-FR" sz="1700" dirty="0"/>
              <a:t>*Louis d’Anjou, gouverneur du Languedoc, en profite…</a:t>
            </a: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8530DE12-6223-274B-7E39-C4B640FC1BFB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DA9C968C-B6B5-F566-DD89-8651A80D2221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ADAA6651-BAD7-559A-1523-9C4030E311B1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CDB0C126-7E79-1FB3-D4B3-52683B66D360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72E1294D-C2B0-E99F-816E-52B8AAC67CDF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578B6E4F-51F9-A6C5-D7C7-CE8E0480408F}"/>
              </a:ext>
            </a:extLst>
          </p:cNvPr>
          <p:cNvCxnSpPr>
            <a:cxnSpLocks/>
            <a:stCxn id="462" idx="2"/>
            <a:endCxn id="46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ACF44E1A-8F87-EBA9-EC43-E598BA7FF430}"/>
              </a:ext>
            </a:extLst>
          </p:cNvPr>
          <p:cNvCxnSpPr>
            <a:cxnSpLocks/>
            <a:stCxn id="461" idx="2"/>
            <a:endCxn id="46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Connecteur en angle 71">
            <a:extLst>
              <a:ext uri="{FF2B5EF4-FFF2-40B4-BE49-F238E27FC236}">
                <a16:creationId xmlns:a16="http://schemas.microsoft.com/office/drawing/2014/main" id="{97D37E78-10A9-CA8D-2BB5-6647A7FB96D7}"/>
              </a:ext>
            </a:extLst>
          </p:cNvPr>
          <p:cNvCxnSpPr>
            <a:cxnSpLocks/>
            <a:stCxn id="461" idx="2"/>
            <a:endCxn id="45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Rectangle 466">
            <a:extLst>
              <a:ext uri="{FF2B5EF4-FFF2-40B4-BE49-F238E27FC236}">
                <a16:creationId xmlns:a16="http://schemas.microsoft.com/office/drawing/2014/main" id="{8081361D-81F9-1966-3AB5-59920DB1E4D7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4C85CA2F-1399-35B8-733F-FA7EF6C06B91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469" name="Connecteur en angle 71">
            <a:extLst>
              <a:ext uri="{FF2B5EF4-FFF2-40B4-BE49-F238E27FC236}">
                <a16:creationId xmlns:a16="http://schemas.microsoft.com/office/drawing/2014/main" id="{58DD1A76-FBA0-118C-4D9F-D2BCAD3554B9}"/>
              </a:ext>
            </a:extLst>
          </p:cNvPr>
          <p:cNvCxnSpPr>
            <a:cxnSpLocks/>
            <a:stCxn id="467" idx="2"/>
            <a:endCxn id="47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86AF3173-5E4C-E39F-C611-41AE68C43779}"/>
              </a:ext>
            </a:extLst>
          </p:cNvPr>
          <p:cNvCxnSpPr>
            <a:cxnSpLocks/>
            <a:stCxn id="467" idx="2"/>
            <a:endCxn id="46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Connecteur droit avec flèche 470">
            <a:extLst>
              <a:ext uri="{FF2B5EF4-FFF2-40B4-BE49-F238E27FC236}">
                <a16:creationId xmlns:a16="http://schemas.microsoft.com/office/drawing/2014/main" id="{302C3C7B-560C-483E-CEBD-BC0656EAFA4E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2" name="Rectangle 471">
            <a:extLst>
              <a:ext uri="{FF2B5EF4-FFF2-40B4-BE49-F238E27FC236}">
                <a16:creationId xmlns:a16="http://schemas.microsoft.com/office/drawing/2014/main" id="{60F33D86-685F-8ADC-64AB-BE91FC23BF28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B8C97696-652E-D9A7-8F4B-0CCCCFAE09F4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F96ED34E-A424-844F-B5E7-D6AF910072F1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19F0485C-A950-BECA-8CB3-BAEE814D9870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68B42393-4353-7324-06E9-79B19C2B890E}"/>
              </a:ext>
            </a:extLst>
          </p:cNvPr>
          <p:cNvCxnSpPr>
            <a:cxnSpLocks/>
            <a:stCxn id="474" idx="2"/>
            <a:endCxn id="47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avec flèche 476">
            <a:extLst>
              <a:ext uri="{FF2B5EF4-FFF2-40B4-BE49-F238E27FC236}">
                <a16:creationId xmlns:a16="http://schemas.microsoft.com/office/drawing/2014/main" id="{D1984DFC-3067-F6F7-00CD-61E2D44D6DC3}"/>
              </a:ext>
            </a:extLst>
          </p:cNvPr>
          <p:cNvCxnSpPr>
            <a:cxnSpLocks/>
            <a:stCxn id="473" idx="2"/>
            <a:endCxn id="47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en angle 71">
            <a:extLst>
              <a:ext uri="{FF2B5EF4-FFF2-40B4-BE49-F238E27FC236}">
                <a16:creationId xmlns:a16="http://schemas.microsoft.com/office/drawing/2014/main" id="{D82F47BF-19B9-867F-074E-101B595B5C1C}"/>
              </a:ext>
            </a:extLst>
          </p:cNvPr>
          <p:cNvCxnSpPr>
            <a:cxnSpLocks/>
            <a:stCxn id="467" idx="2"/>
            <a:endCxn id="47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9" name="Rectangle 478">
            <a:extLst>
              <a:ext uri="{FF2B5EF4-FFF2-40B4-BE49-F238E27FC236}">
                <a16:creationId xmlns:a16="http://schemas.microsoft.com/office/drawing/2014/main" id="{10C013E8-FCA2-D20F-431D-A0FEBC58CA51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80" name="Connecteur droit 479">
            <a:extLst>
              <a:ext uri="{FF2B5EF4-FFF2-40B4-BE49-F238E27FC236}">
                <a16:creationId xmlns:a16="http://schemas.microsoft.com/office/drawing/2014/main" id="{CD56A0A8-0053-0E04-88AF-D1C72A6D2F27}"/>
              </a:ext>
            </a:extLst>
          </p:cNvPr>
          <p:cNvCxnSpPr>
            <a:cxnSpLocks/>
            <a:stCxn id="467" idx="3"/>
            <a:endCxn id="47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Rectangle 480">
            <a:extLst>
              <a:ext uri="{FF2B5EF4-FFF2-40B4-BE49-F238E27FC236}">
                <a16:creationId xmlns:a16="http://schemas.microsoft.com/office/drawing/2014/main" id="{00B5C026-F0AB-989B-A9B7-2259945BDB2D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82" name="Connecteur en angle 71">
            <a:extLst>
              <a:ext uri="{FF2B5EF4-FFF2-40B4-BE49-F238E27FC236}">
                <a16:creationId xmlns:a16="http://schemas.microsoft.com/office/drawing/2014/main" id="{752A0289-D991-D117-775B-DBF452D28D94}"/>
              </a:ext>
            </a:extLst>
          </p:cNvPr>
          <p:cNvCxnSpPr>
            <a:cxnSpLocks/>
            <a:stCxn id="467" idx="2"/>
            <a:endCxn id="48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Rectangle 482">
            <a:extLst>
              <a:ext uri="{FF2B5EF4-FFF2-40B4-BE49-F238E27FC236}">
                <a16:creationId xmlns:a16="http://schemas.microsoft.com/office/drawing/2014/main" id="{3536B0F3-1F5F-4BE4-E9AA-DDD4BC3FDE20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84" name="Connecteur droit avec flèche 483">
            <a:extLst>
              <a:ext uri="{FF2B5EF4-FFF2-40B4-BE49-F238E27FC236}">
                <a16:creationId xmlns:a16="http://schemas.microsoft.com/office/drawing/2014/main" id="{B20034DA-2988-FFAA-8484-B22301DBD368}"/>
              </a:ext>
            </a:extLst>
          </p:cNvPr>
          <p:cNvCxnSpPr>
            <a:cxnSpLocks/>
            <a:stCxn id="472" idx="2"/>
            <a:endCxn id="48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en angle 71">
            <a:extLst>
              <a:ext uri="{FF2B5EF4-FFF2-40B4-BE49-F238E27FC236}">
                <a16:creationId xmlns:a16="http://schemas.microsoft.com/office/drawing/2014/main" id="{6E25821D-8991-7951-D046-4CD9DB793B79}"/>
              </a:ext>
            </a:extLst>
          </p:cNvPr>
          <p:cNvCxnSpPr>
            <a:cxnSpLocks/>
            <a:stCxn id="479" idx="2"/>
            <a:endCxn id="47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>
            <a:extLst>
              <a:ext uri="{FF2B5EF4-FFF2-40B4-BE49-F238E27FC236}">
                <a16:creationId xmlns:a16="http://schemas.microsoft.com/office/drawing/2014/main" id="{5F8F2CA5-FE43-1C24-8B59-A2D64E04AD26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9945990F-6357-3ADE-822C-097D807BA41B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89" name="Connecteur droit avec flèche 488">
            <a:extLst>
              <a:ext uri="{FF2B5EF4-FFF2-40B4-BE49-F238E27FC236}">
                <a16:creationId xmlns:a16="http://schemas.microsoft.com/office/drawing/2014/main" id="{96589381-8510-E85F-52E6-1300B7B6E633}"/>
              </a:ext>
            </a:extLst>
          </p:cNvPr>
          <p:cNvCxnSpPr>
            <a:cxnSpLocks/>
            <a:stCxn id="463" idx="2"/>
            <a:endCxn id="48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avec flèche 489">
            <a:extLst>
              <a:ext uri="{FF2B5EF4-FFF2-40B4-BE49-F238E27FC236}">
                <a16:creationId xmlns:a16="http://schemas.microsoft.com/office/drawing/2014/main" id="{4C4A8D11-8A27-560F-187F-CD49BE8564B6}"/>
              </a:ext>
            </a:extLst>
          </p:cNvPr>
          <p:cNvCxnSpPr>
            <a:cxnSpLocks/>
            <a:stCxn id="48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45C77208-75BE-A5E2-FA57-4FA1FBB99BF8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26AD531C-BD0F-BC6F-4F1B-14B5B05F116B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F662B894-274B-1AE3-AE66-FA8B77BACB5A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D93B5985-2DED-4495-4556-131B1AF78610}"/>
              </a:ext>
            </a:extLst>
          </p:cNvPr>
          <p:cNvCxnSpPr>
            <a:cxnSpLocks/>
            <a:stCxn id="491" idx="2"/>
            <a:endCxn id="49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Connecteur droit avec flèche 495">
            <a:extLst>
              <a:ext uri="{FF2B5EF4-FFF2-40B4-BE49-F238E27FC236}">
                <a16:creationId xmlns:a16="http://schemas.microsoft.com/office/drawing/2014/main" id="{3F74C89B-B264-39CD-A110-EF7E99F4CCE2}"/>
              </a:ext>
            </a:extLst>
          </p:cNvPr>
          <p:cNvCxnSpPr>
            <a:cxnSpLocks/>
            <a:stCxn id="483" idx="2"/>
            <a:endCxn id="492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AAAB508-6021-5BEE-C2B4-75A94D3FD8BE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AF26A9B5-2C6E-5CBB-CF84-2B1BA4A8065F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cxnSp>
        <p:nvCxnSpPr>
          <p:cNvPr id="502" name="Connecteur droit avec flèche 501">
            <a:extLst>
              <a:ext uri="{FF2B5EF4-FFF2-40B4-BE49-F238E27FC236}">
                <a16:creationId xmlns:a16="http://schemas.microsoft.com/office/drawing/2014/main" id="{DCA43F44-2560-387D-E149-1AD1D90A90F1}"/>
              </a:ext>
            </a:extLst>
          </p:cNvPr>
          <p:cNvCxnSpPr>
            <a:cxnSpLocks/>
            <a:stCxn id="493" idx="2"/>
            <a:endCxn id="504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Rectangle 503">
            <a:extLst>
              <a:ext uri="{FF2B5EF4-FFF2-40B4-BE49-F238E27FC236}">
                <a16:creationId xmlns:a16="http://schemas.microsoft.com/office/drawing/2014/main" id="{B2592386-5C30-B999-DEC4-EEDE44E65979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61C4DEF9-754A-6703-C5FF-4E7F97CBFF4A}"/>
              </a:ext>
            </a:extLst>
          </p:cNvPr>
          <p:cNvCxnSpPr>
            <a:cxnSpLocks/>
            <a:stCxn id="504" idx="2"/>
            <a:endCxn id="506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D70306B-E306-926F-0640-BCCB07D6296E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507" name="Connecteur en angle 71">
            <a:extLst>
              <a:ext uri="{FF2B5EF4-FFF2-40B4-BE49-F238E27FC236}">
                <a16:creationId xmlns:a16="http://schemas.microsoft.com/office/drawing/2014/main" id="{32CF1A8A-143F-48AD-36F0-D00EFAB7D191}"/>
              </a:ext>
            </a:extLst>
          </p:cNvPr>
          <p:cNvCxnSpPr>
            <a:cxnSpLocks/>
            <a:stCxn id="493" idx="2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145BAD77-AAAD-0C6A-D3C4-A2FC756BC1CA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DF85CA0D-8472-A9C7-87FA-D99997655FC5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A70D978-0D0C-657D-4D32-4204F8EB9E96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DB7879-3208-5535-FFD5-0AB813283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80EC80-2702-550D-9A53-64958C4A09C3}"/>
              </a:ext>
            </a:extLst>
          </p:cNvPr>
          <p:cNvSpPr/>
          <p:nvPr/>
        </p:nvSpPr>
        <p:spPr>
          <a:xfrm>
            <a:off x="188187" y="3278417"/>
            <a:ext cx="1182106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1367-1368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40A811-3860-2DCC-2912-627EBF73DE41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1632E5-D822-A76F-25E3-D8B0A12CFC57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E0A11F-1A7B-D8B9-CD9B-087BA8568F98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C4EA8-E29C-CBF7-2215-C1F0563A355C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A19135C-CCAB-4FF3-9223-56F7FA52DAE2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E8E9F4-DEE3-348F-8130-C221AEF698BD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F5BE78-BD27-C22D-AFAE-84A5EA01DC3A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759EA68-5D67-C1C4-BBDC-AC179202EDB4}"/>
              </a:ext>
            </a:extLst>
          </p:cNvPr>
          <p:cNvSpPr/>
          <p:nvPr/>
        </p:nvSpPr>
        <p:spPr>
          <a:xfrm>
            <a:off x="2235970" y="3232600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6C92C6A-3C10-37A4-8D02-4F5AEA041407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A12408B-1E91-43E9-596A-9427F618FF9F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33F35BB-85CD-0BF4-9A5D-42382A3EC736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34BB3A-7891-EC91-FF95-1D1684C5B197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DEA48D8-1AF0-F586-D8D9-B3CDDCC58E60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193792" y="4003975"/>
            <a:ext cx="579644" cy="2621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7B81E607-B5A7-5454-A208-341DC8DBAD43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3A8149-4C81-2FBA-95A4-BD41EA5BD339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A952F6-0ACA-49CB-AAFF-F74688731A71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E8957E1-14E9-91A7-B3EA-570878639065}"/>
              </a:ext>
            </a:extLst>
          </p:cNvPr>
          <p:cNvSpPr/>
          <p:nvPr/>
        </p:nvSpPr>
        <p:spPr>
          <a:xfrm>
            <a:off x="4234867" y="4742337"/>
            <a:ext cx="426954" cy="39057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0BCD464-7A53-103E-27FF-AE6CCE8DD855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B69978E-C987-4E86-73D6-AB0F6A807F18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3894247" y="5075709"/>
            <a:ext cx="403146" cy="381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DBA54BF-0608-8BC7-C7F9-5DCF03B37017}"/>
              </a:ext>
            </a:extLst>
          </p:cNvPr>
          <p:cNvCxnSpPr>
            <a:cxnSpLocks/>
          </p:cNvCxnSpPr>
          <p:nvPr/>
        </p:nvCxnSpPr>
        <p:spPr>
          <a:xfrm>
            <a:off x="3620217" y="5055986"/>
            <a:ext cx="274030" cy="578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1E81AF0-D70B-A226-579F-6FDABA3376B6}"/>
              </a:ext>
            </a:extLst>
          </p:cNvPr>
          <p:cNvCxnSpPr>
            <a:cxnSpLocks/>
          </p:cNvCxnSpPr>
          <p:nvPr/>
        </p:nvCxnSpPr>
        <p:spPr>
          <a:xfrm>
            <a:off x="3249232" y="4581125"/>
            <a:ext cx="387663" cy="47486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02822F13-002D-ADED-033B-11FC239BA4B2}"/>
              </a:ext>
            </a:extLst>
          </p:cNvPr>
          <p:cNvSpPr/>
          <p:nvPr/>
        </p:nvSpPr>
        <p:spPr>
          <a:xfrm>
            <a:off x="2039631" y="385825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1E7964C-1207-62BD-94EB-1F11DDD2310A}"/>
              </a:ext>
            </a:extLst>
          </p:cNvPr>
          <p:cNvSpPr/>
          <p:nvPr/>
        </p:nvSpPr>
        <p:spPr>
          <a:xfrm>
            <a:off x="2733305" y="423061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DAA9D2E-A173-23D5-1E4E-CA18D360BE47}"/>
              </a:ext>
            </a:extLst>
          </p:cNvPr>
          <p:cNvCxnSpPr>
            <a:cxnSpLocks/>
            <a:stCxn id="48" idx="7"/>
            <a:endCxn id="39" idx="3"/>
          </p:cNvCxnSpPr>
          <p:nvPr/>
        </p:nvCxnSpPr>
        <p:spPr>
          <a:xfrm flipV="1">
            <a:off x="1767030" y="4065371"/>
            <a:ext cx="312732" cy="4698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CC186B7C-B573-E13A-6BFF-FCB691DF7626}"/>
              </a:ext>
            </a:extLst>
          </p:cNvPr>
          <p:cNvSpPr/>
          <p:nvPr/>
        </p:nvSpPr>
        <p:spPr>
          <a:xfrm>
            <a:off x="1533131" y="449968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372BB7-48CD-F698-A11D-5F93141B4B66}"/>
              </a:ext>
            </a:extLst>
          </p:cNvPr>
          <p:cNvSpPr/>
          <p:nvPr/>
        </p:nvSpPr>
        <p:spPr>
          <a:xfrm>
            <a:off x="8683827" y="5133948"/>
            <a:ext cx="886162" cy="565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d’Anjou</a:t>
            </a:r>
          </a:p>
        </p:txBody>
      </p:sp>
    </p:spTree>
    <p:extLst>
      <p:ext uri="{BB962C8B-B14F-4D97-AF65-F5344CB8AC3E}">
        <p14:creationId xmlns:p14="http://schemas.microsoft.com/office/powerpoint/2010/main" val="747785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D6A80-2946-4489-7D9D-199492D1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tangle 457">
            <a:extLst>
              <a:ext uri="{FF2B5EF4-FFF2-40B4-BE49-F238E27FC236}">
                <a16:creationId xmlns:a16="http://schemas.microsoft.com/office/drawing/2014/main" id="{EAE708E9-B6AA-EE07-E30E-8EC2746DBD6A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C644440A-1ED2-3B87-F5A2-7869376B3945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1C583C7B-7980-0B2F-CC97-C4C372A7E561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674B2AB2-3675-02EE-F628-E24F921F9412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BA4528F4-D17E-5140-1411-70866C8CAA1E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948EA94B-7214-33B0-FECA-FE2876EF530D}"/>
              </a:ext>
            </a:extLst>
          </p:cNvPr>
          <p:cNvCxnSpPr>
            <a:cxnSpLocks/>
            <a:stCxn id="462" idx="2"/>
            <a:endCxn id="46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0766CCF4-553E-8685-5E12-B79FC28F11B3}"/>
              </a:ext>
            </a:extLst>
          </p:cNvPr>
          <p:cNvCxnSpPr>
            <a:cxnSpLocks/>
            <a:stCxn id="461" idx="2"/>
            <a:endCxn id="46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Connecteur en angle 71">
            <a:extLst>
              <a:ext uri="{FF2B5EF4-FFF2-40B4-BE49-F238E27FC236}">
                <a16:creationId xmlns:a16="http://schemas.microsoft.com/office/drawing/2014/main" id="{9DED4157-6C78-E516-42E4-6089F8D19FA4}"/>
              </a:ext>
            </a:extLst>
          </p:cNvPr>
          <p:cNvCxnSpPr>
            <a:cxnSpLocks/>
            <a:stCxn id="461" idx="2"/>
            <a:endCxn id="458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Rectangle 466">
            <a:extLst>
              <a:ext uri="{FF2B5EF4-FFF2-40B4-BE49-F238E27FC236}">
                <a16:creationId xmlns:a16="http://schemas.microsoft.com/office/drawing/2014/main" id="{FD35D10A-6A90-5BCB-5345-463B76757B2C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CBE47132-7AB2-B546-64CA-1085EC94F9BD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469" name="Connecteur en angle 71">
            <a:extLst>
              <a:ext uri="{FF2B5EF4-FFF2-40B4-BE49-F238E27FC236}">
                <a16:creationId xmlns:a16="http://schemas.microsoft.com/office/drawing/2014/main" id="{F754B64E-7742-4CA9-3455-5022D9853965}"/>
              </a:ext>
            </a:extLst>
          </p:cNvPr>
          <p:cNvCxnSpPr>
            <a:cxnSpLocks/>
            <a:stCxn id="467" idx="2"/>
            <a:endCxn id="47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7B671E03-C77C-F540-F3F5-6809B34B218E}"/>
              </a:ext>
            </a:extLst>
          </p:cNvPr>
          <p:cNvCxnSpPr>
            <a:cxnSpLocks/>
            <a:stCxn id="467" idx="2"/>
            <a:endCxn id="46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Connecteur droit avec flèche 470">
            <a:extLst>
              <a:ext uri="{FF2B5EF4-FFF2-40B4-BE49-F238E27FC236}">
                <a16:creationId xmlns:a16="http://schemas.microsoft.com/office/drawing/2014/main" id="{ABA896F6-6E66-0AB0-5501-665BFE72568F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2" name="Rectangle 471">
            <a:extLst>
              <a:ext uri="{FF2B5EF4-FFF2-40B4-BE49-F238E27FC236}">
                <a16:creationId xmlns:a16="http://schemas.microsoft.com/office/drawing/2014/main" id="{73BA2E4D-E064-69F6-F70B-DF5F8A33BCA2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1C50B730-9E28-498F-047B-34B7776EC557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75F1BCE6-870E-89D4-BEB7-E354F455C193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3C889DDC-3931-5026-6CA1-E5E4FAE2930B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E1B15EB7-2736-4069-9522-0AA42895C129}"/>
              </a:ext>
            </a:extLst>
          </p:cNvPr>
          <p:cNvCxnSpPr>
            <a:cxnSpLocks/>
            <a:stCxn id="474" idx="2"/>
            <a:endCxn id="47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avec flèche 476">
            <a:extLst>
              <a:ext uri="{FF2B5EF4-FFF2-40B4-BE49-F238E27FC236}">
                <a16:creationId xmlns:a16="http://schemas.microsoft.com/office/drawing/2014/main" id="{58DBE096-723B-992F-7771-3C518F1BE965}"/>
              </a:ext>
            </a:extLst>
          </p:cNvPr>
          <p:cNvCxnSpPr>
            <a:cxnSpLocks/>
            <a:stCxn id="473" idx="2"/>
            <a:endCxn id="47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en angle 71">
            <a:extLst>
              <a:ext uri="{FF2B5EF4-FFF2-40B4-BE49-F238E27FC236}">
                <a16:creationId xmlns:a16="http://schemas.microsoft.com/office/drawing/2014/main" id="{4ED6AFC5-9C84-4D57-0AC5-21E565477FFE}"/>
              </a:ext>
            </a:extLst>
          </p:cNvPr>
          <p:cNvCxnSpPr>
            <a:cxnSpLocks/>
            <a:stCxn id="467" idx="2"/>
            <a:endCxn id="47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9" name="Rectangle 478">
            <a:extLst>
              <a:ext uri="{FF2B5EF4-FFF2-40B4-BE49-F238E27FC236}">
                <a16:creationId xmlns:a16="http://schemas.microsoft.com/office/drawing/2014/main" id="{577B2842-0561-C493-4197-72D57254168F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80" name="Connecteur droit 479">
            <a:extLst>
              <a:ext uri="{FF2B5EF4-FFF2-40B4-BE49-F238E27FC236}">
                <a16:creationId xmlns:a16="http://schemas.microsoft.com/office/drawing/2014/main" id="{3A09BFC5-7070-3DEE-6720-0E106DED2454}"/>
              </a:ext>
            </a:extLst>
          </p:cNvPr>
          <p:cNvCxnSpPr>
            <a:cxnSpLocks/>
            <a:stCxn id="467" idx="3"/>
            <a:endCxn id="479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Rectangle 480">
            <a:extLst>
              <a:ext uri="{FF2B5EF4-FFF2-40B4-BE49-F238E27FC236}">
                <a16:creationId xmlns:a16="http://schemas.microsoft.com/office/drawing/2014/main" id="{86696FCF-1674-E4F4-704C-45B56587FEA5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82" name="Connecteur en angle 71">
            <a:extLst>
              <a:ext uri="{FF2B5EF4-FFF2-40B4-BE49-F238E27FC236}">
                <a16:creationId xmlns:a16="http://schemas.microsoft.com/office/drawing/2014/main" id="{1402A55F-E8CF-4684-1D70-0345085D1592}"/>
              </a:ext>
            </a:extLst>
          </p:cNvPr>
          <p:cNvCxnSpPr>
            <a:cxnSpLocks/>
            <a:stCxn id="467" idx="2"/>
            <a:endCxn id="481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Rectangle 482">
            <a:extLst>
              <a:ext uri="{FF2B5EF4-FFF2-40B4-BE49-F238E27FC236}">
                <a16:creationId xmlns:a16="http://schemas.microsoft.com/office/drawing/2014/main" id="{70E6C7CF-328B-3EDD-E4FF-C76C053295F2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84" name="Connecteur droit avec flèche 483">
            <a:extLst>
              <a:ext uri="{FF2B5EF4-FFF2-40B4-BE49-F238E27FC236}">
                <a16:creationId xmlns:a16="http://schemas.microsoft.com/office/drawing/2014/main" id="{45F810D0-E60D-98D9-7FAA-86CDAE46D386}"/>
              </a:ext>
            </a:extLst>
          </p:cNvPr>
          <p:cNvCxnSpPr>
            <a:cxnSpLocks/>
            <a:stCxn id="472" idx="2"/>
            <a:endCxn id="483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en angle 71">
            <a:extLst>
              <a:ext uri="{FF2B5EF4-FFF2-40B4-BE49-F238E27FC236}">
                <a16:creationId xmlns:a16="http://schemas.microsoft.com/office/drawing/2014/main" id="{66C263BA-CB40-9392-7977-85E7F2EB3F0F}"/>
              </a:ext>
            </a:extLst>
          </p:cNvPr>
          <p:cNvCxnSpPr>
            <a:cxnSpLocks/>
            <a:stCxn id="479" idx="2"/>
            <a:endCxn id="47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>
            <a:extLst>
              <a:ext uri="{FF2B5EF4-FFF2-40B4-BE49-F238E27FC236}">
                <a16:creationId xmlns:a16="http://schemas.microsoft.com/office/drawing/2014/main" id="{90BAB28E-18E4-8ABC-5882-76D377CB26C6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0C179D66-656D-AE96-B6D1-214C62419B59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89" name="Connecteur droit avec flèche 488">
            <a:extLst>
              <a:ext uri="{FF2B5EF4-FFF2-40B4-BE49-F238E27FC236}">
                <a16:creationId xmlns:a16="http://schemas.microsoft.com/office/drawing/2014/main" id="{8D5C69C9-F82A-D277-03F1-1DC1C5E1F00C}"/>
              </a:ext>
            </a:extLst>
          </p:cNvPr>
          <p:cNvCxnSpPr>
            <a:cxnSpLocks/>
            <a:stCxn id="463" idx="2"/>
            <a:endCxn id="488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avec flèche 489">
            <a:extLst>
              <a:ext uri="{FF2B5EF4-FFF2-40B4-BE49-F238E27FC236}">
                <a16:creationId xmlns:a16="http://schemas.microsoft.com/office/drawing/2014/main" id="{136A763A-9190-4EB9-7457-6E8F840C8E5E}"/>
              </a:ext>
            </a:extLst>
          </p:cNvPr>
          <p:cNvCxnSpPr>
            <a:cxnSpLocks/>
            <a:stCxn id="488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2A843AB-27B4-5F88-97C6-5F0BFE7E1B34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6F54AE8E-146F-C7ED-CED9-2CDBAEA15757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D8A4ED58-4FE3-8BBE-FAFC-A1D1F0541EF1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9E3CEE83-18C4-F26F-8AC0-B941A454DCF2}"/>
              </a:ext>
            </a:extLst>
          </p:cNvPr>
          <p:cNvCxnSpPr>
            <a:cxnSpLocks/>
            <a:stCxn id="491" idx="2"/>
            <a:endCxn id="493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Connecteur droit avec flèche 495">
            <a:extLst>
              <a:ext uri="{FF2B5EF4-FFF2-40B4-BE49-F238E27FC236}">
                <a16:creationId xmlns:a16="http://schemas.microsoft.com/office/drawing/2014/main" id="{8D6EFCFD-5A7D-F629-DC3D-D771747EB59F}"/>
              </a:ext>
            </a:extLst>
          </p:cNvPr>
          <p:cNvCxnSpPr>
            <a:cxnSpLocks/>
            <a:stCxn id="483" idx="2"/>
            <a:endCxn id="492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ectangle 496">
            <a:extLst>
              <a:ext uri="{FF2B5EF4-FFF2-40B4-BE49-F238E27FC236}">
                <a16:creationId xmlns:a16="http://schemas.microsoft.com/office/drawing/2014/main" id="{71721B77-F351-93B0-F5ED-6DFEB1A8C45A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07192F16-2813-EBAC-01A2-8C6AE0C3FC21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7B0DA173-7674-BA12-F670-2C05440561BB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7B494AB1-AD5F-7064-ED59-2777F94229DA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cxnSp>
        <p:nvCxnSpPr>
          <p:cNvPr id="502" name="Connecteur droit avec flèche 501">
            <a:extLst>
              <a:ext uri="{FF2B5EF4-FFF2-40B4-BE49-F238E27FC236}">
                <a16:creationId xmlns:a16="http://schemas.microsoft.com/office/drawing/2014/main" id="{2F9B040F-2DE2-1105-7519-FB3A55AFA364}"/>
              </a:ext>
            </a:extLst>
          </p:cNvPr>
          <p:cNvCxnSpPr>
            <a:cxnSpLocks/>
            <a:stCxn id="493" idx="2"/>
            <a:endCxn id="504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Connecteur en angle 71">
            <a:extLst>
              <a:ext uri="{FF2B5EF4-FFF2-40B4-BE49-F238E27FC236}">
                <a16:creationId xmlns:a16="http://schemas.microsoft.com/office/drawing/2014/main" id="{C4661285-531D-9D5A-E52A-4C22F479FD78}"/>
              </a:ext>
            </a:extLst>
          </p:cNvPr>
          <p:cNvCxnSpPr>
            <a:cxnSpLocks/>
            <a:stCxn id="93" idx="3"/>
            <a:endCxn id="61" idx="3"/>
          </p:cNvCxnSpPr>
          <p:nvPr/>
        </p:nvCxnSpPr>
        <p:spPr>
          <a:xfrm>
            <a:off x="9532289" y="4475946"/>
            <a:ext cx="37700" cy="940646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Rectangle 503">
            <a:extLst>
              <a:ext uri="{FF2B5EF4-FFF2-40B4-BE49-F238E27FC236}">
                <a16:creationId xmlns:a16="http://schemas.microsoft.com/office/drawing/2014/main" id="{962DEFDE-94AF-2C0B-6588-F29615652261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505" name="Connecteur droit avec flèche 504">
            <a:extLst>
              <a:ext uri="{FF2B5EF4-FFF2-40B4-BE49-F238E27FC236}">
                <a16:creationId xmlns:a16="http://schemas.microsoft.com/office/drawing/2014/main" id="{74DA9B7C-906F-246A-2311-EC42B34BE165}"/>
              </a:ext>
            </a:extLst>
          </p:cNvPr>
          <p:cNvCxnSpPr>
            <a:cxnSpLocks/>
            <a:stCxn id="504" idx="2"/>
            <a:endCxn id="506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Rectangle 505">
            <a:extLst>
              <a:ext uri="{FF2B5EF4-FFF2-40B4-BE49-F238E27FC236}">
                <a16:creationId xmlns:a16="http://schemas.microsoft.com/office/drawing/2014/main" id="{C485880A-2E3A-C15A-EDC9-D92296432E09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507" name="Connecteur en angle 71">
            <a:extLst>
              <a:ext uri="{FF2B5EF4-FFF2-40B4-BE49-F238E27FC236}">
                <a16:creationId xmlns:a16="http://schemas.microsoft.com/office/drawing/2014/main" id="{A98EE11F-C8A7-835D-ECED-6F2F7F076E21}"/>
              </a:ext>
            </a:extLst>
          </p:cNvPr>
          <p:cNvCxnSpPr>
            <a:cxnSpLocks/>
            <a:stCxn id="493" idx="2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6AEBBC39-8856-78C5-CDD9-D2786D6ACD3D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0175F1C8-9E13-6C20-3382-8D7C4B1CA67A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86FBEB-36E0-68F7-B00C-1E35B64C7DDA}"/>
              </a:ext>
            </a:extLst>
          </p:cNvPr>
          <p:cNvSpPr/>
          <p:nvPr/>
        </p:nvSpPr>
        <p:spPr>
          <a:xfrm>
            <a:off x="5811369" y="5133948"/>
            <a:ext cx="1817287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/>
              <a:t>NB : 1369 : Du Guesclin retournera en Castille pour aider Henri II ; Puis…</a:t>
            </a:r>
          </a:p>
          <a:p>
            <a:r>
              <a:rPr lang="fr-FR" sz="1400" dirty="0"/>
              <a:t>*1370-77 : Il dirigera la reconquête de la Guyenne anglaise (!)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F8D7B2-DFD7-41A3-18A9-CE672EE2A6D9}"/>
              </a:ext>
            </a:extLst>
          </p:cNvPr>
          <p:cNvSpPr/>
          <p:nvPr/>
        </p:nvSpPr>
        <p:spPr>
          <a:xfrm>
            <a:off x="57751" y="56382"/>
            <a:ext cx="77361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7) 1367-1368 : … Du Guesclin, au service de Louis d’Anjou, attaque la Provence ; Après intervention du pape Urbain V auprès de Charles V de France, et en échange d’une promesse d’adoption de le reine Jeanne, Louis d’Anjou retire ses troupes</a:t>
            </a:r>
          </a:p>
          <a:p>
            <a:endParaRPr lang="fr-FR" sz="800" dirty="0"/>
          </a:p>
          <a:p>
            <a:r>
              <a:rPr lang="fr-FR" sz="1600" dirty="0"/>
              <a:t>*1368 : En accord avec son frère Charles V…</a:t>
            </a:r>
          </a:p>
          <a:p>
            <a:r>
              <a:rPr lang="fr-FR" sz="1600" dirty="0"/>
              <a:t>Louis d’Anjou projette de mettre la main sur la Provence</a:t>
            </a:r>
          </a:p>
          <a:p>
            <a:r>
              <a:rPr lang="fr-FR" sz="1600" dirty="0"/>
              <a:t>*Fév. 1368 : Il s’accorde avec </a:t>
            </a:r>
            <a:r>
              <a:rPr lang="fr-FR" sz="1600" u="sng" dirty="0"/>
              <a:t>Du Guesclin</a:t>
            </a:r>
            <a:r>
              <a:rPr lang="fr-FR" sz="1600" dirty="0"/>
              <a:t> et l’envoie à Beaucaire</a:t>
            </a:r>
          </a:p>
          <a:p>
            <a:endParaRPr lang="fr-FR" sz="1000" dirty="0"/>
          </a:p>
          <a:p>
            <a:r>
              <a:rPr lang="fr-FR" sz="1600" dirty="0"/>
              <a:t>*Mars-mai 1368 : Du Guesclin assiège Arles qui résiste et Tarascon qui capitule</a:t>
            </a:r>
          </a:p>
          <a:p>
            <a:r>
              <a:rPr lang="fr-FR" sz="1600" dirty="0"/>
              <a:t>*Juillet-sept. 1368 : Il assiège Aix ; Puis il s’avance jusqu’à Draguignan et Ceyreste</a:t>
            </a:r>
          </a:p>
          <a:p>
            <a:r>
              <a:rPr lang="fr-FR" sz="1600" dirty="0"/>
              <a:t>Rejoint par des contingents dauphinois de Charles V ; Mais…</a:t>
            </a:r>
          </a:p>
          <a:p>
            <a:endParaRPr lang="fr-FR" sz="1000" dirty="0"/>
          </a:p>
          <a:p>
            <a:r>
              <a:rPr lang="fr-FR" sz="1600" dirty="0"/>
              <a:t>*De Rome, Urbain V intervient auprès de Charles V et excommunie Du Guesclin</a:t>
            </a:r>
          </a:p>
          <a:p>
            <a:r>
              <a:rPr lang="fr-FR" sz="1600" u="sng" dirty="0"/>
              <a:t>Jeanne promet une adoption à Louis d’Anjou, qui accepte une trêve et retire ses troupes</a:t>
            </a:r>
            <a:endParaRPr lang="fr-FR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43EA5E-F5AD-007C-616B-9242957F3B59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DAF8A5-E7C2-A586-2145-167A1ECC3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76811" y="3267498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5C7810-D8C7-2CA1-0C45-02DF320E8953}"/>
              </a:ext>
            </a:extLst>
          </p:cNvPr>
          <p:cNvSpPr/>
          <p:nvPr/>
        </p:nvSpPr>
        <p:spPr>
          <a:xfrm>
            <a:off x="188187" y="3278417"/>
            <a:ext cx="712085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1368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7D23FE2-4400-2A3E-CE74-8ED03039AB51}"/>
              </a:ext>
            </a:extLst>
          </p:cNvPr>
          <p:cNvSpPr/>
          <p:nvPr/>
        </p:nvSpPr>
        <p:spPr>
          <a:xfrm>
            <a:off x="59686" y="4723254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372AAD-2211-05B1-7BFE-D961D8682DD3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9ACE9EF-7E32-139B-B5CC-6914150EA416}"/>
              </a:ext>
            </a:extLst>
          </p:cNvPr>
          <p:cNvSpPr/>
          <p:nvPr/>
        </p:nvSpPr>
        <p:spPr>
          <a:xfrm>
            <a:off x="1835070" y="51299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9E507DE-4C1B-FA29-A5E5-19A7AC6848EC}"/>
              </a:ext>
            </a:extLst>
          </p:cNvPr>
          <p:cNvSpPr/>
          <p:nvPr/>
        </p:nvSpPr>
        <p:spPr>
          <a:xfrm>
            <a:off x="2573225" y="525127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BE604E6-DCE2-E47F-F17C-B04CB405B2F1}"/>
              </a:ext>
            </a:extLst>
          </p:cNvPr>
          <p:cNvSpPr/>
          <p:nvPr/>
        </p:nvSpPr>
        <p:spPr>
          <a:xfrm>
            <a:off x="1078269" y="4764123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A19E345-4DEF-EBE8-EA91-D8F853356816}"/>
              </a:ext>
            </a:extLst>
          </p:cNvPr>
          <p:cNvSpPr/>
          <p:nvPr/>
        </p:nvSpPr>
        <p:spPr>
          <a:xfrm>
            <a:off x="1895623" y="4459797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667674E-0C9C-EE63-E5B5-5CA0834CCFD4}"/>
              </a:ext>
            </a:extLst>
          </p:cNvPr>
          <p:cNvSpPr/>
          <p:nvPr/>
        </p:nvSpPr>
        <p:spPr>
          <a:xfrm>
            <a:off x="2588963" y="32187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649710D-1F3B-3C02-98DD-12AD381E39E0}"/>
              </a:ext>
            </a:extLst>
          </p:cNvPr>
          <p:cNvSpPr/>
          <p:nvPr/>
        </p:nvSpPr>
        <p:spPr>
          <a:xfrm>
            <a:off x="2235970" y="3232600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919C3FC-4D3D-3715-2688-A136D6356E0C}"/>
              </a:ext>
            </a:extLst>
          </p:cNvPr>
          <p:cNvSpPr/>
          <p:nvPr/>
        </p:nvSpPr>
        <p:spPr>
          <a:xfrm>
            <a:off x="3112217" y="4338468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11ADAB5-7C67-9F11-3CF5-C10C6D3ECF71}"/>
              </a:ext>
            </a:extLst>
          </p:cNvPr>
          <p:cNvSpPr/>
          <p:nvPr/>
        </p:nvSpPr>
        <p:spPr>
          <a:xfrm>
            <a:off x="4595577" y="5917297"/>
            <a:ext cx="274030" cy="242657"/>
          </a:xfrm>
          <a:prstGeom prst="ellipse">
            <a:avLst/>
          </a:prstGeom>
          <a:solidFill>
            <a:srgbClr val="FFE9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024D24F-A15D-73B6-3029-5E6FE87928C2}"/>
              </a:ext>
            </a:extLst>
          </p:cNvPr>
          <p:cNvSpPr/>
          <p:nvPr/>
        </p:nvSpPr>
        <p:spPr>
          <a:xfrm>
            <a:off x="4732592" y="5055986"/>
            <a:ext cx="426954" cy="390570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E758613-79AF-F2B2-57AF-2B52FA8E259A}"/>
              </a:ext>
            </a:extLst>
          </p:cNvPr>
          <p:cNvSpPr/>
          <p:nvPr/>
        </p:nvSpPr>
        <p:spPr>
          <a:xfrm>
            <a:off x="5263816" y="3558422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0BD8617-7AF0-0573-F98B-BEC176DF05C2}"/>
              </a:ext>
            </a:extLst>
          </p:cNvPr>
          <p:cNvSpPr/>
          <p:nvPr/>
        </p:nvSpPr>
        <p:spPr>
          <a:xfrm>
            <a:off x="2441657" y="468304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AAB1E8F-BC8A-359C-7FE5-75C076834550}"/>
              </a:ext>
            </a:extLst>
          </p:cNvPr>
          <p:cNvSpPr/>
          <p:nvPr/>
        </p:nvSpPr>
        <p:spPr>
          <a:xfrm>
            <a:off x="4234867" y="4742337"/>
            <a:ext cx="426954" cy="39057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7968F61-E341-0059-90A9-1987E5055E78}"/>
              </a:ext>
            </a:extLst>
          </p:cNvPr>
          <p:cNvSpPr/>
          <p:nvPr/>
        </p:nvSpPr>
        <p:spPr>
          <a:xfrm>
            <a:off x="3620217" y="527721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EF86418-DA43-7B77-FBE2-FCC503F00D38}"/>
              </a:ext>
            </a:extLst>
          </p:cNvPr>
          <p:cNvSpPr/>
          <p:nvPr/>
        </p:nvSpPr>
        <p:spPr>
          <a:xfrm>
            <a:off x="2733305" y="423061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2B01EA1-71FC-FB5B-7BBF-59F711316BB8}"/>
              </a:ext>
            </a:extLst>
          </p:cNvPr>
          <p:cNvCxnSpPr>
            <a:cxnSpLocks/>
          </p:cNvCxnSpPr>
          <p:nvPr/>
        </p:nvCxnSpPr>
        <p:spPr>
          <a:xfrm flipH="1">
            <a:off x="3238013" y="3805694"/>
            <a:ext cx="34802" cy="4343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8EE35DB-3F26-BB57-54DA-3B40E1BD531D}"/>
              </a:ext>
            </a:extLst>
          </p:cNvPr>
          <p:cNvCxnSpPr>
            <a:cxnSpLocks/>
          </p:cNvCxnSpPr>
          <p:nvPr/>
        </p:nvCxnSpPr>
        <p:spPr>
          <a:xfrm flipH="1">
            <a:off x="2783005" y="3824321"/>
            <a:ext cx="49821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0CE1A59C-14E8-4A47-0BB3-FD135AFED1A3}"/>
              </a:ext>
            </a:extLst>
          </p:cNvPr>
          <p:cNvCxnSpPr>
            <a:cxnSpLocks/>
            <a:stCxn id="25" idx="4"/>
            <a:endCxn id="46" idx="0"/>
          </p:cNvCxnSpPr>
          <p:nvPr/>
        </p:nvCxnSpPr>
        <p:spPr>
          <a:xfrm>
            <a:off x="2802440" y="3609275"/>
            <a:ext cx="67880" cy="6213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D25C7C4-574F-311F-5AA4-45CAB4167840}"/>
              </a:ext>
            </a:extLst>
          </p:cNvPr>
          <p:cNvSpPr/>
          <p:nvPr/>
        </p:nvSpPr>
        <p:spPr>
          <a:xfrm>
            <a:off x="8683827" y="5133948"/>
            <a:ext cx="886162" cy="565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d’Anjou</a:t>
            </a:r>
          </a:p>
        </p:txBody>
      </p:sp>
    </p:spTree>
    <p:extLst>
      <p:ext uri="{BB962C8B-B14F-4D97-AF65-F5344CB8AC3E}">
        <p14:creationId xmlns:p14="http://schemas.microsoft.com/office/powerpoint/2010/main" val="173248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99115" y="102856"/>
            <a:ext cx="5469196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3) Au sud-ouest, à la fin du XIIIe siècle…</a:t>
            </a:r>
          </a:p>
          <a:p>
            <a:r>
              <a:rPr lang="fr-FR" sz="1700" dirty="0"/>
              <a:t>La péninsule ibérique sort à peine de la </a:t>
            </a:r>
            <a:r>
              <a:rPr lang="fr-FR" sz="1700" i="1" dirty="0"/>
              <a:t>Reconquista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*De cette longue lutte depuis le VIIIe siècle…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Trois grands royaumes chrétiens sont nés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Portugal, Castille et Aragon, qui se partagent la péninsule…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*Quatre 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points…</a:t>
            </a:r>
          </a:p>
          <a:p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Dans la Péninsule, un partage inéquitable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Castille par sa taille et sa position centrale, domine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comme objectif à terme, l’unification…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Pour la Castille et surtout le Portugal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façades atlantiques, ouvrant de nouvelles perspectives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*Grâce à la nouvelle route océane commerciale (1297)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Italie du nord et Flandres ; Et plus tard…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XVe siècle, vers de nouveaux mondes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revanche…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A705B0-933A-F75B-CAF2-45DE7038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165D66B-845A-4E2B-E267-928FD2D2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9B182F3-1343-F646-FC5A-B2DCF87AACE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DB351E-CFA4-6B4D-0116-1D67770F605E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CB06E02-FAB2-7165-9DD2-83E88A65F8B4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D425DA3-624A-4102-6A40-9ED20B7021EC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032150-2341-ADF1-35BA-68F529093596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17B7ADB-16EB-B008-FC13-6D6710A6C167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3517AB-CEE6-195C-A1E1-875A60988973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3CAFD96-6A3E-D348-A619-8202EF8170E2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F8583B5-FB04-33F4-D43E-86E0E9940471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0AD27F5-D197-D630-7FB2-163ED35EC66A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6A0068E-1082-D8A7-D388-0246A86C95CB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768B0B1-81CC-3821-DB5A-83B7F4A1CE95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2DAE6CF-CD35-170C-8906-370F56134584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387FB4-2693-A6CE-695F-C623C34D0610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5B48427-FA5A-33C7-A23D-872FA5673940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17538D70-AAE6-A495-7C2A-C5577459720B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51F6703-207B-AB9B-94EA-FCB73A5D1E2E}"/>
              </a:ext>
            </a:extLst>
          </p:cNvPr>
          <p:cNvCxnSpPr>
            <a:cxnSpLocks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3DB99773-059A-27BD-5F5B-8F83D0B4593D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790EAA-3BC6-5F80-6D6A-9AC681D2D93B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148E87C-1757-D22D-F785-5B24FDE06A7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CF484E1-B87C-F0E1-494B-9358282D59F0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F871DB2-A232-4567-5DB2-81F36A72C206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F28B8CD-A886-0011-3EE0-8179E7CC45D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9554C82-C165-4287-6A16-A9BA06347667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8C90ED7-31EE-175F-FF37-3EA78C90E3E4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F9F4071-C0B4-B876-8E63-F582185BF28D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39A9E84-2245-A2E0-5AA9-AA11E13126DE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2A66AD9-5D32-5EBD-135A-0FC68398804D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FDFC8D92-5BE1-16AC-FAA0-F76EAE4D58D3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6932A-A45E-D7D1-F212-4705F9ABA951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32F99F0-AD0A-5C46-AB9E-E11CC27900C2}"/>
              </a:ext>
            </a:extLst>
          </p:cNvPr>
          <p:cNvCxnSpPr>
            <a:cxnSpLocks/>
            <a:endCxn id="42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DC7110B-3686-C5A5-FAE5-51825667F2CA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8509E3A-88B2-2390-EAFE-7C7184A11335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4D989B3-8540-3C07-B696-A003A3925EE1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7B5A598-7BF7-0A0B-1629-B71A3793F3DA}"/>
              </a:ext>
            </a:extLst>
          </p:cNvPr>
          <p:cNvCxnSpPr>
            <a:cxnSpLocks/>
            <a:stCxn id="41" idx="3"/>
            <a:endCxn id="46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413EC4F-5C30-AEC0-18DA-EA9AEF8ACD75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CD7134-23C3-F9DE-70D8-93899643FCC1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6E18FE-6AD9-78E9-9B13-175DE67B4D5A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330930E-1A96-FE11-9F3F-D6494F496353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A8F8314C-01EC-FAAE-5274-0E2642E0F5EB}"/>
              </a:ext>
            </a:extLst>
          </p:cNvPr>
          <p:cNvCxnSpPr>
            <a:cxnSpLocks/>
          </p:cNvCxnSpPr>
          <p:nvPr/>
        </p:nvCxnSpPr>
        <p:spPr>
          <a:xfrm flipH="1">
            <a:off x="6820125" y="4803184"/>
            <a:ext cx="1900117" cy="13526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26A545EB-26B8-FC81-A2B1-43A13BBF69A3}"/>
              </a:ext>
            </a:extLst>
          </p:cNvPr>
          <p:cNvCxnSpPr>
            <a:cxnSpLocks/>
          </p:cNvCxnSpPr>
          <p:nvPr/>
        </p:nvCxnSpPr>
        <p:spPr>
          <a:xfrm flipH="1" flipV="1">
            <a:off x="5681902" y="6095827"/>
            <a:ext cx="1138223" cy="455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AA6E18C7-266D-4CAF-61E6-A377475D467C}"/>
              </a:ext>
            </a:extLst>
          </p:cNvPr>
          <p:cNvCxnSpPr>
            <a:cxnSpLocks/>
          </p:cNvCxnSpPr>
          <p:nvPr/>
        </p:nvCxnSpPr>
        <p:spPr>
          <a:xfrm flipV="1">
            <a:off x="5660284" y="4421378"/>
            <a:ext cx="222129" cy="168100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B19A707-502C-AC27-7BE1-14D7E8F65C1B}"/>
              </a:ext>
            </a:extLst>
          </p:cNvPr>
          <p:cNvCxnSpPr>
            <a:cxnSpLocks/>
          </p:cNvCxnSpPr>
          <p:nvPr/>
        </p:nvCxnSpPr>
        <p:spPr>
          <a:xfrm flipV="1">
            <a:off x="5879137" y="3787378"/>
            <a:ext cx="940988" cy="634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6D703FDE-A348-8D14-69EB-5821F623E881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76966590-C2FA-7F6A-5329-8EA4F20B0C37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57426F7-66DE-22AB-048F-67DC7535B03F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F271EC2-0D4F-58ED-9322-BCD7B2ED1528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6BC948A-0086-AE37-22B5-83907D182FF8}"/>
              </a:ext>
            </a:extLst>
          </p:cNvPr>
          <p:cNvCxnSpPr>
            <a:cxnSpLocks/>
            <a:endCxn id="85" idx="2"/>
          </p:cNvCxnSpPr>
          <p:nvPr/>
        </p:nvCxnSpPr>
        <p:spPr>
          <a:xfrm flipV="1">
            <a:off x="6772586" y="3597556"/>
            <a:ext cx="1142586" cy="24571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1C5466D8-1F11-287B-819C-205264D52190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B9F7CEF-2CF1-D217-7ADA-840432E50225}"/>
              </a:ext>
            </a:extLst>
          </p:cNvPr>
          <p:cNvSpPr/>
          <p:nvPr/>
        </p:nvSpPr>
        <p:spPr>
          <a:xfrm>
            <a:off x="7915172" y="3524669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9A4919D-9E13-D053-6D5B-DF41716DEB07}"/>
              </a:ext>
            </a:extLst>
          </p:cNvPr>
          <p:cNvSpPr/>
          <p:nvPr/>
        </p:nvSpPr>
        <p:spPr>
          <a:xfrm>
            <a:off x="8567466" y="4755008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480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89064" y="79029"/>
            <a:ext cx="7532829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8) 1374-1376 : A Naples, Jeanne promet également l’adoption à son cousin Charles de Duras, puis se marie avec Othon de Brunswick (4) ; Se sentant trahi, Charles de Duras se rapproche de l’ennemi de toujours, Louis de Hongrie</a:t>
            </a:r>
          </a:p>
          <a:p>
            <a:endParaRPr lang="fr-FR" sz="1600" dirty="0"/>
          </a:p>
          <a:p>
            <a:r>
              <a:rPr lang="fr-FR" sz="1600" dirty="0"/>
              <a:t>*Et </a:t>
            </a:r>
            <a:r>
              <a:rPr lang="fr-FR" sz="1600" u="sng" dirty="0"/>
              <a:t>pendant ce temps</a:t>
            </a:r>
            <a:r>
              <a:rPr lang="fr-FR" sz="1600" dirty="0"/>
              <a:t>, à Naples…</a:t>
            </a:r>
          </a:p>
          <a:p>
            <a:r>
              <a:rPr lang="fr-FR" sz="1600" dirty="0"/>
              <a:t>*Depuis 1362 : Malgré les attaques sur la Provence (1368), </a:t>
            </a:r>
            <a:r>
              <a:rPr lang="fr-FR" sz="1600" u="sng" dirty="0"/>
              <a:t>la reine Jeanne</a:t>
            </a:r>
            <a:r>
              <a:rPr lang="fr-FR" sz="1600" dirty="0"/>
              <a:t> règne</a:t>
            </a:r>
          </a:p>
          <a:p>
            <a:endParaRPr lang="fr-FR" sz="1600" dirty="0"/>
          </a:p>
          <a:p>
            <a:r>
              <a:rPr lang="fr-FR" sz="1600" dirty="0"/>
              <a:t>*1374 : Son 3</a:t>
            </a:r>
            <a:r>
              <a:rPr lang="fr-FR" sz="1600" baseline="30000" dirty="0"/>
              <a:t>ème</a:t>
            </a:r>
            <a:r>
              <a:rPr lang="fr-FR" sz="1600" dirty="0"/>
              <a:t> mari Jacques (IV) de Majorque meurt</a:t>
            </a:r>
          </a:p>
          <a:p>
            <a:r>
              <a:rPr lang="fr-FR" sz="1600" dirty="0"/>
              <a:t>Jeanne est sans héritier ; NB : 1368 : Adoption </a:t>
            </a:r>
            <a:r>
              <a:rPr lang="fr-FR" sz="1600" i="1" dirty="0"/>
              <a:t>éventuelle</a:t>
            </a:r>
            <a:r>
              <a:rPr lang="fr-FR" sz="1600" dirty="0"/>
              <a:t> de </a:t>
            </a:r>
            <a:r>
              <a:rPr lang="fr-FR" sz="1600" u="sng" dirty="0"/>
              <a:t>Louis d’Anjou</a:t>
            </a:r>
            <a:r>
              <a:rPr lang="fr-FR" sz="1600" dirty="0"/>
              <a:t> ; Mais…</a:t>
            </a:r>
          </a:p>
          <a:p>
            <a:endParaRPr lang="fr-FR" sz="1600" dirty="0"/>
          </a:p>
          <a:p>
            <a:r>
              <a:rPr lang="fr-FR" sz="1600" dirty="0"/>
              <a:t>*1373 : Jeanne 1</a:t>
            </a:r>
            <a:r>
              <a:rPr lang="fr-FR" sz="1600" baseline="30000" dirty="0"/>
              <a:t>ère</a:t>
            </a:r>
            <a:r>
              <a:rPr lang="fr-FR" sz="1600" dirty="0"/>
              <a:t> se rapproche de son cousin </a:t>
            </a:r>
            <a:r>
              <a:rPr lang="fr-FR" sz="1600" u="sng" dirty="0"/>
              <a:t>Charles de Duras</a:t>
            </a:r>
          </a:p>
          <a:p>
            <a:r>
              <a:rPr lang="fr-FR" sz="1600" dirty="0"/>
              <a:t>A qui elle promet également sa succession (!) ; Et…</a:t>
            </a:r>
          </a:p>
          <a:p>
            <a:endParaRPr lang="fr-FR" sz="1600" dirty="0"/>
          </a:p>
          <a:p>
            <a:r>
              <a:rPr lang="fr-FR" sz="1600" dirty="0"/>
              <a:t>*1376 : Jeanne se marie une 4</a:t>
            </a:r>
            <a:r>
              <a:rPr lang="fr-FR" sz="1600" baseline="30000" dirty="0"/>
              <a:t>ème</a:t>
            </a:r>
            <a:r>
              <a:rPr lang="fr-FR" sz="1600" dirty="0"/>
              <a:t> fois avec Othon IV de Brunswick</a:t>
            </a:r>
          </a:p>
          <a:p>
            <a:r>
              <a:rPr lang="fr-FR" sz="1600" dirty="0"/>
              <a:t>Charles de Duras, se sentant trahi, se rapproche de </a:t>
            </a:r>
            <a:r>
              <a:rPr lang="fr-FR" sz="1600" i="1" dirty="0"/>
              <a:t>l’ennemi</a:t>
            </a:r>
            <a:r>
              <a:rPr lang="fr-FR" sz="1600" dirty="0"/>
              <a:t> de toujours </a:t>
            </a:r>
            <a:r>
              <a:rPr lang="fr-FR" sz="1600" u="sng" dirty="0"/>
              <a:t>Louis de Hongrie</a:t>
            </a:r>
          </a:p>
          <a:p>
            <a:r>
              <a:rPr lang="fr-FR" sz="1600" dirty="0"/>
              <a:t>*1376 : Nombreuses prétentions, nombreux conflits en perspectives</a:t>
            </a:r>
          </a:p>
          <a:p>
            <a:r>
              <a:rPr lang="fr-FR" sz="1600" i="1" dirty="0"/>
              <a:t>And last but not least</a:t>
            </a:r>
            <a:r>
              <a:rPr lang="fr-FR" sz="1600" dirty="0"/>
              <a:t>…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7FE51AF7-7030-5A84-1229-4C4CF4072FBC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7E759465-DE5F-2E00-CD02-D117E6DF2DEF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C5B88123-E528-F208-A632-446E0F642A40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F4B72F09-2D0B-FD0D-A0CC-13951ECD81CC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72FBAEE6-4C37-E7C9-B66D-313D91915F4B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61" name="Connecteur droit avec flèche 560">
            <a:extLst>
              <a:ext uri="{FF2B5EF4-FFF2-40B4-BE49-F238E27FC236}">
                <a16:creationId xmlns:a16="http://schemas.microsoft.com/office/drawing/2014/main" id="{48AFCD32-EE58-4256-7A33-7E60C0482A77}"/>
              </a:ext>
            </a:extLst>
          </p:cNvPr>
          <p:cNvCxnSpPr>
            <a:cxnSpLocks/>
            <a:stCxn id="559" idx="2"/>
            <a:endCxn id="560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Connecteur droit avec flèche 561">
            <a:extLst>
              <a:ext uri="{FF2B5EF4-FFF2-40B4-BE49-F238E27FC236}">
                <a16:creationId xmlns:a16="http://schemas.microsoft.com/office/drawing/2014/main" id="{C8F925AF-4ECB-4B94-674E-5E15807BCED9}"/>
              </a:ext>
            </a:extLst>
          </p:cNvPr>
          <p:cNvCxnSpPr>
            <a:cxnSpLocks/>
            <a:stCxn id="558" idx="2"/>
            <a:endCxn id="559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Connecteur en angle 71">
            <a:extLst>
              <a:ext uri="{FF2B5EF4-FFF2-40B4-BE49-F238E27FC236}">
                <a16:creationId xmlns:a16="http://schemas.microsoft.com/office/drawing/2014/main" id="{5D3B619A-0040-93DE-897A-CB9CBCA8E2AD}"/>
              </a:ext>
            </a:extLst>
          </p:cNvPr>
          <p:cNvCxnSpPr>
            <a:cxnSpLocks/>
            <a:stCxn id="558" idx="2"/>
            <a:endCxn id="555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Rectangle 563">
            <a:extLst>
              <a:ext uri="{FF2B5EF4-FFF2-40B4-BE49-F238E27FC236}">
                <a16:creationId xmlns:a16="http://schemas.microsoft.com/office/drawing/2014/main" id="{009ECB02-AAF6-3736-C0CF-6060CADFCF0C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BA653132-26FA-A3CB-3AF4-4930059101EA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566" name="Connecteur en angle 71">
            <a:extLst>
              <a:ext uri="{FF2B5EF4-FFF2-40B4-BE49-F238E27FC236}">
                <a16:creationId xmlns:a16="http://schemas.microsoft.com/office/drawing/2014/main" id="{EBED47D5-CB45-2475-FBFE-B1F0A06555AB}"/>
              </a:ext>
            </a:extLst>
          </p:cNvPr>
          <p:cNvCxnSpPr>
            <a:cxnSpLocks/>
            <a:stCxn id="564" idx="2"/>
            <a:endCxn id="569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Connecteur droit avec flèche 566">
            <a:extLst>
              <a:ext uri="{FF2B5EF4-FFF2-40B4-BE49-F238E27FC236}">
                <a16:creationId xmlns:a16="http://schemas.microsoft.com/office/drawing/2014/main" id="{A9DC84B9-46FC-9A9D-7B39-197F9348D8A3}"/>
              </a:ext>
            </a:extLst>
          </p:cNvPr>
          <p:cNvCxnSpPr>
            <a:cxnSpLocks/>
            <a:stCxn id="564" idx="2"/>
            <a:endCxn id="565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droit avec flèche 567">
            <a:extLst>
              <a:ext uri="{FF2B5EF4-FFF2-40B4-BE49-F238E27FC236}">
                <a16:creationId xmlns:a16="http://schemas.microsoft.com/office/drawing/2014/main" id="{D011C36D-9A45-A54E-F063-5354D3C07A73}"/>
              </a:ext>
            </a:extLst>
          </p:cNvPr>
          <p:cNvCxnSpPr>
            <a:cxnSpLocks/>
            <a:stCxn id="555" idx="2"/>
            <a:endCxn id="564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9" name="Rectangle 568">
            <a:extLst>
              <a:ext uri="{FF2B5EF4-FFF2-40B4-BE49-F238E27FC236}">
                <a16:creationId xmlns:a16="http://schemas.microsoft.com/office/drawing/2014/main" id="{564B5D5C-D618-C678-61FA-4F40BF223197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5512DFC8-B8C0-AC1D-578D-25187E5704C9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CC78EF9E-D7EC-BA28-A05B-1229D309ABCF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72F2DCCF-2CBF-71D2-F709-9861814579C0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573" name="Connecteur droit avec flèche 572">
            <a:extLst>
              <a:ext uri="{FF2B5EF4-FFF2-40B4-BE49-F238E27FC236}">
                <a16:creationId xmlns:a16="http://schemas.microsoft.com/office/drawing/2014/main" id="{4AE9FE69-4C6B-58FB-B939-EF4387A1FA3E}"/>
              </a:ext>
            </a:extLst>
          </p:cNvPr>
          <p:cNvCxnSpPr>
            <a:cxnSpLocks/>
            <a:stCxn id="571" idx="2"/>
            <a:endCxn id="572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Connecteur droit avec flèche 573">
            <a:extLst>
              <a:ext uri="{FF2B5EF4-FFF2-40B4-BE49-F238E27FC236}">
                <a16:creationId xmlns:a16="http://schemas.microsoft.com/office/drawing/2014/main" id="{C5198273-B4C2-DE3B-75CA-CC405BCA255A}"/>
              </a:ext>
            </a:extLst>
          </p:cNvPr>
          <p:cNvCxnSpPr>
            <a:cxnSpLocks/>
            <a:stCxn id="570" idx="2"/>
            <a:endCxn id="571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Connecteur en angle 71">
            <a:extLst>
              <a:ext uri="{FF2B5EF4-FFF2-40B4-BE49-F238E27FC236}">
                <a16:creationId xmlns:a16="http://schemas.microsoft.com/office/drawing/2014/main" id="{8C09C78D-CF77-3BD4-CA39-9DDC7EC3514E}"/>
              </a:ext>
            </a:extLst>
          </p:cNvPr>
          <p:cNvCxnSpPr>
            <a:cxnSpLocks/>
            <a:stCxn id="564" idx="2"/>
            <a:endCxn id="570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Rectangle 575">
            <a:extLst>
              <a:ext uri="{FF2B5EF4-FFF2-40B4-BE49-F238E27FC236}">
                <a16:creationId xmlns:a16="http://schemas.microsoft.com/office/drawing/2014/main" id="{3BB15784-69E3-3417-D6DF-46B0D7E9A5FB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77" name="Connecteur droit 576">
            <a:extLst>
              <a:ext uri="{FF2B5EF4-FFF2-40B4-BE49-F238E27FC236}">
                <a16:creationId xmlns:a16="http://schemas.microsoft.com/office/drawing/2014/main" id="{531AC16E-8D68-CA61-C735-E954504E254D}"/>
              </a:ext>
            </a:extLst>
          </p:cNvPr>
          <p:cNvCxnSpPr>
            <a:cxnSpLocks/>
            <a:stCxn id="564" idx="3"/>
            <a:endCxn id="576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8" name="Rectangle 577">
            <a:extLst>
              <a:ext uri="{FF2B5EF4-FFF2-40B4-BE49-F238E27FC236}">
                <a16:creationId xmlns:a16="http://schemas.microsoft.com/office/drawing/2014/main" id="{7ABFC677-A262-3748-1513-FE48B1D23435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79" name="Connecteur en angle 71">
            <a:extLst>
              <a:ext uri="{FF2B5EF4-FFF2-40B4-BE49-F238E27FC236}">
                <a16:creationId xmlns:a16="http://schemas.microsoft.com/office/drawing/2014/main" id="{6B3D37DE-823D-0365-6954-E36014EB1BB3}"/>
              </a:ext>
            </a:extLst>
          </p:cNvPr>
          <p:cNvCxnSpPr>
            <a:cxnSpLocks/>
            <a:stCxn id="564" idx="2"/>
            <a:endCxn id="578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0704A084-2A13-B7EB-63B0-08144E7BD933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581" name="Connecteur droit avec flèche 580">
            <a:extLst>
              <a:ext uri="{FF2B5EF4-FFF2-40B4-BE49-F238E27FC236}">
                <a16:creationId xmlns:a16="http://schemas.microsoft.com/office/drawing/2014/main" id="{6750F24E-441B-AD7E-AAAB-D5EDB3E605D6}"/>
              </a:ext>
            </a:extLst>
          </p:cNvPr>
          <p:cNvCxnSpPr>
            <a:cxnSpLocks/>
            <a:stCxn id="569" idx="2"/>
            <a:endCxn id="580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Connecteur en angle 71">
            <a:extLst>
              <a:ext uri="{FF2B5EF4-FFF2-40B4-BE49-F238E27FC236}">
                <a16:creationId xmlns:a16="http://schemas.microsoft.com/office/drawing/2014/main" id="{79417F67-B272-9D6A-2142-7C7F5AEFF970}"/>
              </a:ext>
            </a:extLst>
          </p:cNvPr>
          <p:cNvCxnSpPr>
            <a:cxnSpLocks/>
            <a:stCxn id="576" idx="2"/>
            <a:endCxn id="569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Connecteur droit avec flèche 582">
            <a:extLst>
              <a:ext uri="{FF2B5EF4-FFF2-40B4-BE49-F238E27FC236}">
                <a16:creationId xmlns:a16="http://schemas.microsoft.com/office/drawing/2014/main" id="{84AEADC5-222D-B45F-3702-580BA4103E46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Rectangle 584">
            <a:extLst>
              <a:ext uri="{FF2B5EF4-FFF2-40B4-BE49-F238E27FC236}">
                <a16:creationId xmlns:a16="http://schemas.microsoft.com/office/drawing/2014/main" id="{CD10437B-2111-048B-48DF-AC9BC167640A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86" name="Connecteur droit avec flèche 585">
            <a:extLst>
              <a:ext uri="{FF2B5EF4-FFF2-40B4-BE49-F238E27FC236}">
                <a16:creationId xmlns:a16="http://schemas.microsoft.com/office/drawing/2014/main" id="{4407A673-BFDE-4F6B-9EB5-71A193CD0D61}"/>
              </a:ext>
            </a:extLst>
          </p:cNvPr>
          <p:cNvCxnSpPr>
            <a:cxnSpLocks/>
            <a:stCxn id="560" idx="2"/>
            <a:endCxn id="585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Connecteur droit avec flèche 586">
            <a:extLst>
              <a:ext uri="{FF2B5EF4-FFF2-40B4-BE49-F238E27FC236}">
                <a16:creationId xmlns:a16="http://schemas.microsoft.com/office/drawing/2014/main" id="{19D8300E-0D0B-B3C5-E029-70726AC7FC48}"/>
              </a:ext>
            </a:extLst>
          </p:cNvPr>
          <p:cNvCxnSpPr>
            <a:cxnSpLocks/>
            <a:stCxn id="585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Rectangle 587">
            <a:extLst>
              <a:ext uri="{FF2B5EF4-FFF2-40B4-BE49-F238E27FC236}">
                <a16:creationId xmlns:a16="http://schemas.microsoft.com/office/drawing/2014/main" id="{DE4AD48D-6AE9-A8DE-CC48-96AFB6D8260E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9C7D3815-BC40-2821-3CD3-7DEFF7E554B7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6E66FBDA-3B57-D2E2-DA6D-CC819F1B94A4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91" name="Connecteur droit avec flèche 590">
            <a:extLst>
              <a:ext uri="{FF2B5EF4-FFF2-40B4-BE49-F238E27FC236}">
                <a16:creationId xmlns:a16="http://schemas.microsoft.com/office/drawing/2014/main" id="{CBD4232D-C28C-0354-2744-02E7FA50FC74}"/>
              </a:ext>
            </a:extLst>
          </p:cNvPr>
          <p:cNvCxnSpPr>
            <a:cxnSpLocks/>
            <a:stCxn id="588" idx="2"/>
            <a:endCxn id="590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Connecteur droit avec flèche 591">
            <a:extLst>
              <a:ext uri="{FF2B5EF4-FFF2-40B4-BE49-F238E27FC236}">
                <a16:creationId xmlns:a16="http://schemas.microsoft.com/office/drawing/2014/main" id="{9E52AA79-1AE9-7FDA-1927-FD0353FE973F}"/>
              </a:ext>
            </a:extLst>
          </p:cNvPr>
          <p:cNvCxnSpPr>
            <a:cxnSpLocks/>
            <a:stCxn id="580" idx="2"/>
            <a:endCxn id="589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592">
            <a:extLst>
              <a:ext uri="{FF2B5EF4-FFF2-40B4-BE49-F238E27FC236}">
                <a16:creationId xmlns:a16="http://schemas.microsoft.com/office/drawing/2014/main" id="{AD6CD623-6912-A096-1E09-82EFC769F6DE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025913FA-2C27-599C-A91F-1C51CF5FD34E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96" name="Rectangle 595">
            <a:extLst>
              <a:ext uri="{FF2B5EF4-FFF2-40B4-BE49-F238E27FC236}">
                <a16:creationId xmlns:a16="http://schemas.microsoft.com/office/drawing/2014/main" id="{E852033B-03C9-2F39-7F93-988CBAC6B374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cxnSp>
        <p:nvCxnSpPr>
          <p:cNvPr id="598" name="Connecteur droit avec flèche 597">
            <a:extLst>
              <a:ext uri="{FF2B5EF4-FFF2-40B4-BE49-F238E27FC236}">
                <a16:creationId xmlns:a16="http://schemas.microsoft.com/office/drawing/2014/main" id="{F6490AB2-8FCD-3CAD-9ABF-D42B8FC724CF}"/>
              </a:ext>
            </a:extLst>
          </p:cNvPr>
          <p:cNvCxnSpPr>
            <a:cxnSpLocks/>
            <a:stCxn id="590" idx="2"/>
            <a:endCxn id="600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Rectangle 599">
            <a:extLst>
              <a:ext uri="{FF2B5EF4-FFF2-40B4-BE49-F238E27FC236}">
                <a16:creationId xmlns:a16="http://schemas.microsoft.com/office/drawing/2014/main" id="{137F85C9-738A-4C5A-AFFC-8F7975EA3911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601" name="Connecteur droit avec flèche 600">
            <a:extLst>
              <a:ext uri="{FF2B5EF4-FFF2-40B4-BE49-F238E27FC236}">
                <a16:creationId xmlns:a16="http://schemas.microsoft.com/office/drawing/2014/main" id="{DB361BDF-4180-1C02-BCA8-B1EFCEFD1B93}"/>
              </a:ext>
            </a:extLst>
          </p:cNvPr>
          <p:cNvCxnSpPr>
            <a:cxnSpLocks/>
            <a:stCxn id="600" idx="2"/>
            <a:endCxn id="602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2" name="Rectangle 601">
            <a:extLst>
              <a:ext uri="{FF2B5EF4-FFF2-40B4-BE49-F238E27FC236}">
                <a16:creationId xmlns:a16="http://schemas.microsoft.com/office/drawing/2014/main" id="{A6AE0154-3A4A-4880-B665-240FAC75C0E2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603" name="Connecteur en angle 71">
            <a:extLst>
              <a:ext uri="{FF2B5EF4-FFF2-40B4-BE49-F238E27FC236}">
                <a16:creationId xmlns:a16="http://schemas.microsoft.com/office/drawing/2014/main" id="{0DDB26D3-EA38-E132-FECD-FDA5BE8B7B9C}"/>
              </a:ext>
            </a:extLst>
          </p:cNvPr>
          <p:cNvCxnSpPr>
            <a:cxnSpLocks/>
            <a:stCxn id="590" idx="2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ectangle 610">
            <a:extLst>
              <a:ext uri="{FF2B5EF4-FFF2-40B4-BE49-F238E27FC236}">
                <a16:creationId xmlns:a16="http://schemas.microsoft.com/office/drawing/2014/main" id="{8131A255-467C-0EE8-C49D-C8CCD69BC445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612" name="Connecteur droit avec flèche 611">
            <a:extLst>
              <a:ext uri="{FF2B5EF4-FFF2-40B4-BE49-F238E27FC236}">
                <a16:creationId xmlns:a16="http://schemas.microsoft.com/office/drawing/2014/main" id="{88F70311-22EB-FDA1-27CF-447AA0038CF7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Connecteur en angle 71">
            <a:extLst>
              <a:ext uri="{FF2B5EF4-FFF2-40B4-BE49-F238E27FC236}">
                <a16:creationId xmlns:a16="http://schemas.microsoft.com/office/drawing/2014/main" id="{8D4043A1-DE94-9AD1-F0F6-48ECC553EC7D}"/>
              </a:ext>
            </a:extLst>
          </p:cNvPr>
          <p:cNvCxnSpPr>
            <a:cxnSpLocks/>
            <a:stCxn id="611" idx="3"/>
            <a:endCxn id="589" idx="1"/>
          </p:cNvCxnSpPr>
          <p:nvPr/>
        </p:nvCxnSpPr>
        <p:spPr>
          <a:xfrm flipV="1">
            <a:off x="9532289" y="4232290"/>
            <a:ext cx="1001130" cy="2436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9AF9177-ED93-E18A-2CDD-40280FAED84C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C81D2A-4D55-8C31-7FAB-A3BCEE8C361C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DCFF3B-5717-6D01-A143-2D5596AA734A}"/>
              </a:ext>
            </a:extLst>
          </p:cNvPr>
          <p:cNvSpPr/>
          <p:nvPr/>
        </p:nvSpPr>
        <p:spPr>
          <a:xfrm>
            <a:off x="8683827" y="5133948"/>
            <a:ext cx="886162" cy="565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d’Anjou</a:t>
            </a:r>
          </a:p>
        </p:txBody>
      </p:sp>
      <p:cxnSp>
        <p:nvCxnSpPr>
          <p:cNvPr id="9" name="Connecteur en angle 71">
            <a:extLst>
              <a:ext uri="{FF2B5EF4-FFF2-40B4-BE49-F238E27FC236}">
                <a16:creationId xmlns:a16="http://schemas.microsoft.com/office/drawing/2014/main" id="{2CC4E0E7-9D4E-193C-6E8D-6B5B8189BCF0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940646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1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685F4-E31D-B7E6-4C3E-9D3756298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ctangle 554">
            <a:extLst>
              <a:ext uri="{FF2B5EF4-FFF2-40B4-BE49-F238E27FC236}">
                <a16:creationId xmlns:a16="http://schemas.microsoft.com/office/drawing/2014/main" id="{BBC3CDB6-F56C-DD0C-21A9-B9D3FB639CE2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B988D01F-694F-1D97-DEE6-EBC56F6E12BC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12D0432-4C48-54FA-1B9F-8D0779DE2CE8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762B9F2-DDA8-7265-E648-D03DBEE2B0F7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19DA32F8-AFDC-95CB-5EB4-65623D87B1CF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61" name="Connecteur droit avec flèche 560">
            <a:extLst>
              <a:ext uri="{FF2B5EF4-FFF2-40B4-BE49-F238E27FC236}">
                <a16:creationId xmlns:a16="http://schemas.microsoft.com/office/drawing/2014/main" id="{0A0F411A-EED7-A6E7-2DCE-036359E4149B}"/>
              </a:ext>
            </a:extLst>
          </p:cNvPr>
          <p:cNvCxnSpPr>
            <a:cxnSpLocks/>
            <a:stCxn id="559" idx="2"/>
            <a:endCxn id="560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Connecteur droit avec flèche 561">
            <a:extLst>
              <a:ext uri="{FF2B5EF4-FFF2-40B4-BE49-F238E27FC236}">
                <a16:creationId xmlns:a16="http://schemas.microsoft.com/office/drawing/2014/main" id="{742D51E6-F48C-F68D-ADD3-E4F4365EB1AC}"/>
              </a:ext>
            </a:extLst>
          </p:cNvPr>
          <p:cNvCxnSpPr>
            <a:cxnSpLocks/>
            <a:stCxn id="558" idx="2"/>
            <a:endCxn id="559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Connecteur en angle 71">
            <a:extLst>
              <a:ext uri="{FF2B5EF4-FFF2-40B4-BE49-F238E27FC236}">
                <a16:creationId xmlns:a16="http://schemas.microsoft.com/office/drawing/2014/main" id="{FB45AEE4-5A7A-ED9E-8809-702D77F72D23}"/>
              </a:ext>
            </a:extLst>
          </p:cNvPr>
          <p:cNvCxnSpPr>
            <a:cxnSpLocks/>
            <a:stCxn id="558" idx="2"/>
            <a:endCxn id="555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Rectangle 563">
            <a:extLst>
              <a:ext uri="{FF2B5EF4-FFF2-40B4-BE49-F238E27FC236}">
                <a16:creationId xmlns:a16="http://schemas.microsoft.com/office/drawing/2014/main" id="{13EA3866-F0AB-821A-F765-AE2E4238EA8D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A8DC311D-DC4B-EC28-111D-0B0667BD3441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566" name="Connecteur en angle 71">
            <a:extLst>
              <a:ext uri="{FF2B5EF4-FFF2-40B4-BE49-F238E27FC236}">
                <a16:creationId xmlns:a16="http://schemas.microsoft.com/office/drawing/2014/main" id="{F9BE1C16-9C83-0841-B403-D94591C8AC75}"/>
              </a:ext>
            </a:extLst>
          </p:cNvPr>
          <p:cNvCxnSpPr>
            <a:cxnSpLocks/>
            <a:stCxn id="564" idx="2"/>
            <a:endCxn id="569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Connecteur droit avec flèche 566">
            <a:extLst>
              <a:ext uri="{FF2B5EF4-FFF2-40B4-BE49-F238E27FC236}">
                <a16:creationId xmlns:a16="http://schemas.microsoft.com/office/drawing/2014/main" id="{0D6985F7-838D-B2A9-B52A-B3D53D075CDD}"/>
              </a:ext>
            </a:extLst>
          </p:cNvPr>
          <p:cNvCxnSpPr>
            <a:cxnSpLocks/>
            <a:stCxn id="564" idx="2"/>
            <a:endCxn id="565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droit avec flèche 567">
            <a:extLst>
              <a:ext uri="{FF2B5EF4-FFF2-40B4-BE49-F238E27FC236}">
                <a16:creationId xmlns:a16="http://schemas.microsoft.com/office/drawing/2014/main" id="{7D50A2DD-6B53-916A-AA4E-01434975942A}"/>
              </a:ext>
            </a:extLst>
          </p:cNvPr>
          <p:cNvCxnSpPr>
            <a:cxnSpLocks/>
            <a:stCxn id="555" idx="2"/>
            <a:endCxn id="564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03D1168-3FA3-E9DA-E8F7-832038203D98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639D080-93E3-3D71-9864-01C71A2A42B9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A584C673-2240-9218-BC8E-6EC1C9704FE4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259E7C3B-1DB9-DB33-1E9E-F3C2EBD2083D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573" name="Connecteur droit avec flèche 572">
            <a:extLst>
              <a:ext uri="{FF2B5EF4-FFF2-40B4-BE49-F238E27FC236}">
                <a16:creationId xmlns:a16="http://schemas.microsoft.com/office/drawing/2014/main" id="{F9162F50-64CE-28D9-C189-3B0680605071}"/>
              </a:ext>
            </a:extLst>
          </p:cNvPr>
          <p:cNvCxnSpPr>
            <a:cxnSpLocks/>
            <a:stCxn id="571" idx="2"/>
            <a:endCxn id="572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Connecteur droit avec flèche 573">
            <a:extLst>
              <a:ext uri="{FF2B5EF4-FFF2-40B4-BE49-F238E27FC236}">
                <a16:creationId xmlns:a16="http://schemas.microsoft.com/office/drawing/2014/main" id="{5F63713C-01DD-2423-F9F8-18C52DD7E68D}"/>
              </a:ext>
            </a:extLst>
          </p:cNvPr>
          <p:cNvCxnSpPr>
            <a:cxnSpLocks/>
            <a:stCxn id="570" idx="2"/>
            <a:endCxn id="571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Connecteur en angle 71">
            <a:extLst>
              <a:ext uri="{FF2B5EF4-FFF2-40B4-BE49-F238E27FC236}">
                <a16:creationId xmlns:a16="http://schemas.microsoft.com/office/drawing/2014/main" id="{5A9CFD02-E865-438A-1D10-2812FE17A46B}"/>
              </a:ext>
            </a:extLst>
          </p:cNvPr>
          <p:cNvCxnSpPr>
            <a:cxnSpLocks/>
            <a:stCxn id="564" idx="2"/>
            <a:endCxn id="570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Rectangle 575">
            <a:extLst>
              <a:ext uri="{FF2B5EF4-FFF2-40B4-BE49-F238E27FC236}">
                <a16:creationId xmlns:a16="http://schemas.microsoft.com/office/drawing/2014/main" id="{8559EDD4-0126-42CA-D3A2-564C823A27C0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577" name="Connecteur droit 576">
            <a:extLst>
              <a:ext uri="{FF2B5EF4-FFF2-40B4-BE49-F238E27FC236}">
                <a16:creationId xmlns:a16="http://schemas.microsoft.com/office/drawing/2014/main" id="{A989660A-E452-B2D2-4A36-01A0E9AC72B7}"/>
              </a:ext>
            </a:extLst>
          </p:cNvPr>
          <p:cNvCxnSpPr>
            <a:cxnSpLocks/>
            <a:stCxn id="564" idx="3"/>
            <a:endCxn id="576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8" name="Rectangle 577">
            <a:extLst>
              <a:ext uri="{FF2B5EF4-FFF2-40B4-BE49-F238E27FC236}">
                <a16:creationId xmlns:a16="http://schemas.microsoft.com/office/drawing/2014/main" id="{1095FAA0-E34E-8EBD-BC91-4822F1F4E71F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579" name="Connecteur en angle 71">
            <a:extLst>
              <a:ext uri="{FF2B5EF4-FFF2-40B4-BE49-F238E27FC236}">
                <a16:creationId xmlns:a16="http://schemas.microsoft.com/office/drawing/2014/main" id="{F340200A-5304-B5DF-F3CC-2D6E06B3E28A}"/>
              </a:ext>
            </a:extLst>
          </p:cNvPr>
          <p:cNvCxnSpPr>
            <a:cxnSpLocks/>
            <a:stCxn id="564" idx="2"/>
            <a:endCxn id="578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1302A2C8-358B-4941-22C6-B91611ECC5DC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581" name="Connecteur droit avec flèche 580">
            <a:extLst>
              <a:ext uri="{FF2B5EF4-FFF2-40B4-BE49-F238E27FC236}">
                <a16:creationId xmlns:a16="http://schemas.microsoft.com/office/drawing/2014/main" id="{8D34A194-CF72-99C1-8BC6-28D3BD0B4F5D}"/>
              </a:ext>
            </a:extLst>
          </p:cNvPr>
          <p:cNvCxnSpPr>
            <a:cxnSpLocks/>
            <a:stCxn id="569" idx="2"/>
            <a:endCxn id="580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Connecteur en angle 71">
            <a:extLst>
              <a:ext uri="{FF2B5EF4-FFF2-40B4-BE49-F238E27FC236}">
                <a16:creationId xmlns:a16="http://schemas.microsoft.com/office/drawing/2014/main" id="{30C2F43B-AF39-E97A-3D47-88FDCD9D069B}"/>
              </a:ext>
            </a:extLst>
          </p:cNvPr>
          <p:cNvCxnSpPr>
            <a:cxnSpLocks/>
            <a:stCxn id="576" idx="2"/>
            <a:endCxn id="569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Connecteur droit avec flèche 582">
            <a:extLst>
              <a:ext uri="{FF2B5EF4-FFF2-40B4-BE49-F238E27FC236}">
                <a16:creationId xmlns:a16="http://schemas.microsoft.com/office/drawing/2014/main" id="{86FAB181-FFA4-16FD-C510-FF84356C785C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Rectangle 584">
            <a:extLst>
              <a:ext uri="{FF2B5EF4-FFF2-40B4-BE49-F238E27FC236}">
                <a16:creationId xmlns:a16="http://schemas.microsoft.com/office/drawing/2014/main" id="{A73F84D3-6576-FF7A-C8AD-C4C765289763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586" name="Connecteur droit avec flèche 585">
            <a:extLst>
              <a:ext uri="{FF2B5EF4-FFF2-40B4-BE49-F238E27FC236}">
                <a16:creationId xmlns:a16="http://schemas.microsoft.com/office/drawing/2014/main" id="{41883D2F-E547-9E23-109F-58A00A3DD05E}"/>
              </a:ext>
            </a:extLst>
          </p:cNvPr>
          <p:cNvCxnSpPr>
            <a:cxnSpLocks/>
            <a:stCxn id="560" idx="2"/>
            <a:endCxn id="585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Connecteur droit avec flèche 586">
            <a:extLst>
              <a:ext uri="{FF2B5EF4-FFF2-40B4-BE49-F238E27FC236}">
                <a16:creationId xmlns:a16="http://schemas.microsoft.com/office/drawing/2014/main" id="{07EBA809-81D8-EAE6-7286-993088EC36F3}"/>
              </a:ext>
            </a:extLst>
          </p:cNvPr>
          <p:cNvCxnSpPr>
            <a:cxnSpLocks/>
            <a:stCxn id="585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Rectangle 587">
            <a:extLst>
              <a:ext uri="{FF2B5EF4-FFF2-40B4-BE49-F238E27FC236}">
                <a16:creationId xmlns:a16="http://schemas.microsoft.com/office/drawing/2014/main" id="{C4FB05A9-9177-EA07-29A0-B1DEBCAF984F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727B7569-A2E1-FE72-6E3E-71E5E0A21BB2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Duras</a:t>
            </a:r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6E4C076B-7B77-0F4A-6C1E-8DAB9684BA27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591" name="Connecteur droit avec flèche 590">
            <a:extLst>
              <a:ext uri="{FF2B5EF4-FFF2-40B4-BE49-F238E27FC236}">
                <a16:creationId xmlns:a16="http://schemas.microsoft.com/office/drawing/2014/main" id="{83ABFFEA-6614-0195-053F-1582D9D45EC2}"/>
              </a:ext>
            </a:extLst>
          </p:cNvPr>
          <p:cNvCxnSpPr>
            <a:cxnSpLocks/>
            <a:stCxn id="588" idx="2"/>
            <a:endCxn id="590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Connecteur droit avec flèche 591">
            <a:extLst>
              <a:ext uri="{FF2B5EF4-FFF2-40B4-BE49-F238E27FC236}">
                <a16:creationId xmlns:a16="http://schemas.microsoft.com/office/drawing/2014/main" id="{DF344B91-1313-DEC3-0A87-FB8568358973}"/>
              </a:ext>
            </a:extLst>
          </p:cNvPr>
          <p:cNvCxnSpPr>
            <a:cxnSpLocks/>
            <a:stCxn id="580" idx="2"/>
            <a:endCxn id="589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592">
            <a:extLst>
              <a:ext uri="{FF2B5EF4-FFF2-40B4-BE49-F238E27FC236}">
                <a16:creationId xmlns:a16="http://schemas.microsoft.com/office/drawing/2014/main" id="{A2577769-47E1-2E3A-223F-5CF7F7B3FFE8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9038DEFA-F4CD-949E-57A8-66E8FF764182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96" name="Rectangle 595">
            <a:extLst>
              <a:ext uri="{FF2B5EF4-FFF2-40B4-BE49-F238E27FC236}">
                <a16:creationId xmlns:a16="http://schemas.microsoft.com/office/drawing/2014/main" id="{06666154-F7AC-696B-3FBD-09BB4F2D4014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cxnSp>
        <p:nvCxnSpPr>
          <p:cNvPr id="598" name="Connecteur droit avec flèche 597">
            <a:extLst>
              <a:ext uri="{FF2B5EF4-FFF2-40B4-BE49-F238E27FC236}">
                <a16:creationId xmlns:a16="http://schemas.microsoft.com/office/drawing/2014/main" id="{2A1B263C-08F0-7E45-A82B-6249D32C3512}"/>
              </a:ext>
            </a:extLst>
          </p:cNvPr>
          <p:cNvCxnSpPr>
            <a:cxnSpLocks/>
            <a:stCxn id="590" idx="2"/>
            <a:endCxn id="600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Rectangle 599">
            <a:extLst>
              <a:ext uri="{FF2B5EF4-FFF2-40B4-BE49-F238E27FC236}">
                <a16:creationId xmlns:a16="http://schemas.microsoft.com/office/drawing/2014/main" id="{9D9F8FF7-0A99-329D-9830-2970AB4B2065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601" name="Connecteur droit avec flèche 600">
            <a:extLst>
              <a:ext uri="{FF2B5EF4-FFF2-40B4-BE49-F238E27FC236}">
                <a16:creationId xmlns:a16="http://schemas.microsoft.com/office/drawing/2014/main" id="{9FAF2D45-3D26-0FEF-60CA-DD8B3AE7EF2B}"/>
              </a:ext>
            </a:extLst>
          </p:cNvPr>
          <p:cNvCxnSpPr>
            <a:cxnSpLocks/>
            <a:stCxn id="600" idx="2"/>
            <a:endCxn id="602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2" name="Rectangle 601">
            <a:extLst>
              <a:ext uri="{FF2B5EF4-FFF2-40B4-BE49-F238E27FC236}">
                <a16:creationId xmlns:a16="http://schemas.microsoft.com/office/drawing/2014/main" id="{A30E401E-6B13-8AC0-4128-2FCADFE37D67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603" name="Connecteur en angle 71">
            <a:extLst>
              <a:ext uri="{FF2B5EF4-FFF2-40B4-BE49-F238E27FC236}">
                <a16:creationId xmlns:a16="http://schemas.microsoft.com/office/drawing/2014/main" id="{76192CDB-187F-A993-03B5-649F8C9EE115}"/>
              </a:ext>
            </a:extLst>
          </p:cNvPr>
          <p:cNvCxnSpPr>
            <a:cxnSpLocks/>
            <a:stCxn id="590" idx="2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ectangle 610">
            <a:extLst>
              <a:ext uri="{FF2B5EF4-FFF2-40B4-BE49-F238E27FC236}">
                <a16:creationId xmlns:a16="http://schemas.microsoft.com/office/drawing/2014/main" id="{0BC879B7-A156-DD05-C961-A8994BA3FCF3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612" name="Connecteur droit avec flèche 611">
            <a:extLst>
              <a:ext uri="{FF2B5EF4-FFF2-40B4-BE49-F238E27FC236}">
                <a16:creationId xmlns:a16="http://schemas.microsoft.com/office/drawing/2014/main" id="{98B95B3E-AD3B-E830-49F0-EAB5C99664BB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8569F1F-7CD8-B885-B937-C493C1D9E9B5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B7725-E84D-EF1F-9E64-2C44C2AED3F8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3E9621-1E03-3F21-65A8-1315F3F7BFC0}"/>
              </a:ext>
            </a:extLst>
          </p:cNvPr>
          <p:cNvSpPr/>
          <p:nvPr/>
        </p:nvSpPr>
        <p:spPr>
          <a:xfrm>
            <a:off x="8683827" y="5133948"/>
            <a:ext cx="886162" cy="565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d’Anjou</a:t>
            </a:r>
          </a:p>
        </p:txBody>
      </p:sp>
      <p:cxnSp>
        <p:nvCxnSpPr>
          <p:cNvPr id="8" name="Connecteur en angle 71">
            <a:extLst>
              <a:ext uri="{FF2B5EF4-FFF2-40B4-BE49-F238E27FC236}">
                <a16:creationId xmlns:a16="http://schemas.microsoft.com/office/drawing/2014/main" id="{DD024E65-FAB2-8773-F7D8-3E261F692A05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940646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1DDED4E0-152A-389F-B1CC-76388174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4" y="4016009"/>
            <a:ext cx="3528736" cy="27198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D851BA00-25A0-E7CB-1ED3-2367580704D3}"/>
              </a:ext>
            </a:extLst>
          </p:cNvPr>
          <p:cNvSpPr/>
          <p:nvPr/>
        </p:nvSpPr>
        <p:spPr>
          <a:xfrm>
            <a:off x="2783573" y="5614635"/>
            <a:ext cx="306800" cy="282540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0D0DC54-A4E1-A2C9-A34F-104AEE2F7DC4}"/>
              </a:ext>
            </a:extLst>
          </p:cNvPr>
          <p:cNvSpPr/>
          <p:nvPr/>
        </p:nvSpPr>
        <p:spPr>
          <a:xfrm>
            <a:off x="3262328" y="5095127"/>
            <a:ext cx="306800" cy="282540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79E616E-D8A2-774F-E705-2F374E1CD60D}"/>
              </a:ext>
            </a:extLst>
          </p:cNvPr>
          <p:cNvSpPr/>
          <p:nvPr/>
        </p:nvSpPr>
        <p:spPr>
          <a:xfrm>
            <a:off x="3166748" y="5785310"/>
            <a:ext cx="306800" cy="2825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F0AB990-C059-C4CE-1B1A-9B15319D0819}"/>
              </a:ext>
            </a:extLst>
          </p:cNvPr>
          <p:cNvSpPr/>
          <p:nvPr/>
        </p:nvSpPr>
        <p:spPr>
          <a:xfrm>
            <a:off x="1944071" y="5082999"/>
            <a:ext cx="306800" cy="2825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F943CDA-AA0B-5BA8-9D1D-9716FBB86E07}"/>
              </a:ext>
            </a:extLst>
          </p:cNvPr>
          <p:cNvSpPr/>
          <p:nvPr/>
        </p:nvSpPr>
        <p:spPr>
          <a:xfrm>
            <a:off x="2192696" y="5519261"/>
            <a:ext cx="306800" cy="2825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775CFA-FD83-AC63-F3AA-436D36EB1C66}"/>
              </a:ext>
            </a:extLst>
          </p:cNvPr>
          <p:cNvSpPr/>
          <p:nvPr/>
        </p:nvSpPr>
        <p:spPr>
          <a:xfrm>
            <a:off x="89064" y="79029"/>
            <a:ext cx="7462043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9) 1378-1380 : En Europe, le Grand Schisme entre le pape </a:t>
            </a:r>
            <a:r>
              <a:rPr lang="fr-FR" sz="1600" b="1" i="1" dirty="0"/>
              <a:t>romain</a:t>
            </a:r>
            <a:r>
              <a:rPr lang="fr-FR" sz="1600" b="1" dirty="0"/>
              <a:t> Urbain VI et l’antipape </a:t>
            </a:r>
            <a:r>
              <a:rPr lang="fr-FR" sz="1600" b="1" i="1" dirty="0"/>
              <a:t>avignonnais</a:t>
            </a:r>
            <a:r>
              <a:rPr lang="fr-FR" sz="1600" b="1" dirty="0"/>
              <a:t> Clément (VII) ; Menacée par les </a:t>
            </a:r>
            <a:r>
              <a:rPr lang="fr-FR" sz="1600" b="1" i="1" dirty="0"/>
              <a:t>Urbanistes</a:t>
            </a:r>
            <a:r>
              <a:rPr lang="fr-FR" sz="1600" b="1" dirty="0"/>
              <a:t> Charles de Duras et Louis de Hongrie, Jeanne de Naples adopte le </a:t>
            </a:r>
            <a:r>
              <a:rPr lang="fr-FR" sz="1600" b="1" i="1" dirty="0" err="1"/>
              <a:t>Clémentiste</a:t>
            </a:r>
            <a:r>
              <a:rPr lang="fr-FR" sz="1600" b="1" dirty="0"/>
              <a:t> Louis d’Anjou</a:t>
            </a:r>
          </a:p>
          <a:p>
            <a:endParaRPr lang="fr-FR" sz="800" dirty="0"/>
          </a:p>
          <a:p>
            <a:r>
              <a:rPr lang="fr-FR" sz="1600" dirty="0"/>
              <a:t>*1377-78 : Grégoire XI, </a:t>
            </a:r>
            <a:r>
              <a:rPr lang="fr-FR" sz="1600" u="sng" dirty="0"/>
              <a:t>dernier pape français</a:t>
            </a:r>
            <a:r>
              <a:rPr lang="fr-FR" sz="1600" dirty="0"/>
              <a:t> (1370) retourne à Rome et y meurt</a:t>
            </a:r>
          </a:p>
          <a:p>
            <a:r>
              <a:rPr lang="fr-FR" sz="1600" dirty="0"/>
              <a:t>*1378 : Grand Schisme : Jeanne soutient </a:t>
            </a:r>
            <a:r>
              <a:rPr lang="fr-FR" sz="1600" i="1" dirty="0"/>
              <a:t>l’antipape</a:t>
            </a:r>
            <a:r>
              <a:rPr lang="fr-FR" sz="1600" dirty="0"/>
              <a:t> Clément (VII) d’Avignon (1378-94)</a:t>
            </a:r>
          </a:p>
          <a:p>
            <a:r>
              <a:rPr lang="fr-FR" sz="1600" dirty="0"/>
              <a:t>Contre Urbain VI de Rome (1378-89) ; Clément (VII) soutenu également par la France…</a:t>
            </a:r>
          </a:p>
          <a:p>
            <a:endParaRPr lang="fr-FR" sz="1600" dirty="0"/>
          </a:p>
          <a:p>
            <a:r>
              <a:rPr lang="fr-FR" sz="1600" dirty="0"/>
              <a:t>*1378 : A Naples, </a:t>
            </a:r>
            <a:r>
              <a:rPr lang="fr-FR" sz="1600" u="sng" dirty="0"/>
              <a:t>Jeanne</a:t>
            </a:r>
            <a:r>
              <a:rPr lang="fr-FR" sz="1600" dirty="0"/>
              <a:t> est directement menacée par les </a:t>
            </a:r>
            <a:r>
              <a:rPr lang="fr-FR" sz="1600" i="1" dirty="0"/>
              <a:t>Urbanistes</a:t>
            </a:r>
            <a:endParaRPr lang="fr-FR" sz="1600" dirty="0"/>
          </a:p>
          <a:p>
            <a:r>
              <a:rPr lang="fr-FR" sz="1600" dirty="0"/>
              <a:t>Le pape Urbain VI de Rome ; Mais aussi </a:t>
            </a:r>
            <a:r>
              <a:rPr lang="fr-FR" sz="1600" u="sng" dirty="0"/>
              <a:t>Charles de Duras</a:t>
            </a:r>
            <a:r>
              <a:rPr lang="fr-FR" sz="1600" dirty="0"/>
              <a:t> et </a:t>
            </a:r>
            <a:r>
              <a:rPr lang="fr-FR" sz="1600" u="sng" dirty="0"/>
              <a:t>Louis de Hongrie</a:t>
            </a:r>
          </a:p>
          <a:p>
            <a:endParaRPr lang="fr-FR" sz="1600" dirty="0"/>
          </a:p>
          <a:p>
            <a:r>
              <a:rPr lang="fr-FR" sz="1600" dirty="0"/>
              <a:t>*Juin 1380 : Conseillée par Clément VII, Jeanne 1</a:t>
            </a:r>
            <a:r>
              <a:rPr lang="fr-FR" sz="1600" baseline="30000" dirty="0"/>
              <a:t>ère</a:t>
            </a:r>
            <a:r>
              <a:rPr lang="fr-FR" sz="1600" dirty="0"/>
              <a:t> adopte </a:t>
            </a:r>
            <a:r>
              <a:rPr lang="fr-FR" sz="1600" u="sng" dirty="0"/>
              <a:t>Louis 1</a:t>
            </a:r>
            <a:r>
              <a:rPr lang="fr-FR" sz="1600" u="sng" baseline="30000" dirty="0"/>
              <a:t>er</a:t>
            </a:r>
            <a:r>
              <a:rPr lang="fr-FR" sz="1600" u="sng" dirty="0"/>
              <a:t> d’Anjou</a:t>
            </a:r>
          </a:p>
          <a:p>
            <a:r>
              <a:rPr lang="fr-FR" sz="1600" dirty="0"/>
              <a:t>Mais celui-ci, sans argent, ne peut intervenir ; De plus…</a:t>
            </a:r>
          </a:p>
          <a:p>
            <a:r>
              <a:rPr lang="fr-FR" sz="1600" dirty="0"/>
              <a:t>*Sept. 1380 : Minorité de Charles VI ; Louis d’Anjou dirige le conseil royal avec ses frères Jean de Berry et Philippe le Hardi ; Et leur cousin Louis II de Bourbon ; Et…</a:t>
            </a:r>
          </a:p>
          <a:p>
            <a:endParaRPr lang="fr-FR" sz="800" dirty="0"/>
          </a:p>
          <a:p>
            <a:r>
              <a:rPr lang="fr-FR" sz="1600" dirty="0"/>
              <a:t>*Nov. 1380 : Charles de Duras, à la tête d’une armée hongroise, entre en Italie…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EF99DFE1-FF54-6589-55A2-8A5A63EE7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80" t="15842" r="9525" b="76880"/>
          <a:stretch>
            <a:fillRect/>
          </a:stretch>
        </p:blipFill>
        <p:spPr bwMode="auto">
          <a:xfrm>
            <a:off x="1220058" y="1723683"/>
            <a:ext cx="172720" cy="1979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DAD80A78-660F-5F77-E774-C6D2F3361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9" t="56284" r="43500" b="37589"/>
          <a:stretch>
            <a:fillRect/>
          </a:stretch>
        </p:blipFill>
        <p:spPr bwMode="auto">
          <a:xfrm>
            <a:off x="3781914" y="1718168"/>
            <a:ext cx="173665" cy="20345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98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CE0766-E26F-3EB2-6A12-37A62BE929EE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0927B0-1120-B280-76F8-4F060E26103F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8017B-BC3A-19AB-FEDF-1046B054E6C0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CFEEBF-0B26-7AB3-90C5-4D1CB7EF6AD9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5837E-C947-B2D0-7D2A-1AFDA6B7105A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BD7E490-A5B7-BD42-586F-7ADE7608B143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6948A83-300B-4B54-8E9B-925076585502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71">
            <a:extLst>
              <a:ext uri="{FF2B5EF4-FFF2-40B4-BE49-F238E27FC236}">
                <a16:creationId xmlns:a16="http://schemas.microsoft.com/office/drawing/2014/main" id="{64D40CB6-71C4-A8E9-1FAC-DD4E9FCD7AAC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9DA3CBF-6B49-1755-4A81-919B706C779A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41072-0AA7-9892-54AB-94628F94DB49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19" name="Connecteur en angle 71">
            <a:extLst>
              <a:ext uri="{FF2B5EF4-FFF2-40B4-BE49-F238E27FC236}">
                <a16:creationId xmlns:a16="http://schemas.microsoft.com/office/drawing/2014/main" id="{E4B16CCE-A93C-6A55-142F-CEEBF87DC442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335A45F-32A3-889F-BCA9-87E94E9DDBC9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DE870D5-EA65-4BED-0EA8-D7CAC79D6487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1F6230-354D-DC3A-8669-86A7F9559327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066B59-D5E9-29A0-C557-4277E8F02DE0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28DBED-6421-DB43-3B3C-75CC95D2121C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48192E-18EE-A603-04B8-BAB4F278B2A5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406B533-D886-826F-B324-3360740F37EE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20E7CD3-CBAA-37D4-FCD7-3D6644394816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71">
            <a:extLst>
              <a:ext uri="{FF2B5EF4-FFF2-40B4-BE49-F238E27FC236}">
                <a16:creationId xmlns:a16="http://schemas.microsoft.com/office/drawing/2014/main" id="{03DBB9F9-D4FA-51D0-8BC6-5A3B018A538E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148A5E2-58BA-DA8F-A290-75A662DBB211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D300834-99F8-60AD-068D-FB975C165EE9}"/>
              </a:ext>
            </a:extLst>
          </p:cNvPr>
          <p:cNvCxnSpPr>
            <a:cxnSpLocks/>
            <a:stCxn id="17" idx="3"/>
            <a:endCxn id="31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7D2F9E-1F4F-574F-3282-68DCCF05C7CC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34" name="Connecteur en angle 71">
            <a:extLst>
              <a:ext uri="{FF2B5EF4-FFF2-40B4-BE49-F238E27FC236}">
                <a16:creationId xmlns:a16="http://schemas.microsoft.com/office/drawing/2014/main" id="{71458D5E-A666-0847-679A-56A8001A433F}"/>
              </a:ext>
            </a:extLst>
          </p:cNvPr>
          <p:cNvCxnSpPr>
            <a:cxnSpLocks/>
            <a:stCxn id="17" idx="2"/>
            <a:endCxn id="33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814B1B6-55A9-7D0D-6C19-8B971AE7FC95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810C5EEF-89DC-FBA9-2A89-F33154D27F28}"/>
              </a:ext>
            </a:extLst>
          </p:cNvPr>
          <p:cNvCxnSpPr>
            <a:cxnSpLocks/>
            <a:stCxn id="22" idx="2"/>
            <a:endCxn id="35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71">
            <a:extLst>
              <a:ext uri="{FF2B5EF4-FFF2-40B4-BE49-F238E27FC236}">
                <a16:creationId xmlns:a16="http://schemas.microsoft.com/office/drawing/2014/main" id="{CDF5FF74-2EBA-AF2F-E942-31F90CF8CF4A}"/>
              </a:ext>
            </a:extLst>
          </p:cNvPr>
          <p:cNvCxnSpPr>
            <a:cxnSpLocks/>
            <a:stCxn id="31" idx="2"/>
            <a:endCxn id="22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E8F08E5-8D5F-D059-2D9D-18AD539509CE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12A6B2D-98F7-6614-3FA5-102A3A6BC374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3166E95-2DFB-2B6F-1C03-408E2403FB30}"/>
              </a:ext>
            </a:extLst>
          </p:cNvPr>
          <p:cNvCxnSpPr>
            <a:cxnSpLocks/>
            <a:stCxn id="13" idx="2"/>
            <a:endCxn id="40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5C2589A-0728-71E0-63B6-EECC7CDDCF77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0AA3FDC-355C-5220-21D1-06372C421A35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7AE987-A475-83BB-5B0C-6A02176F46EB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B70DAF-6FA7-3BCC-F01E-7A4456A8B02D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02411DA-0F0A-5598-63AB-5E672F3E27B9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C51D0FC-0CF7-B358-0677-019877DA96A8}"/>
              </a:ext>
            </a:extLst>
          </p:cNvPr>
          <p:cNvCxnSpPr>
            <a:cxnSpLocks/>
            <a:stCxn id="35" idx="2"/>
            <a:endCxn id="44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72F438F-667C-41E0-374A-449071D688B4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2B1832C-6C0E-4042-A784-3566A68DC345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4F2543-C919-C7F1-E9BA-1A23664A3908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4B3517C-71A6-CC79-2F9B-E462237B9ACA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47F212B-C803-675E-5AC3-7D4466E9618B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830A8B6-089C-098A-E033-DFBACB1357B4}"/>
              </a:ext>
            </a:extLst>
          </p:cNvPr>
          <p:cNvCxnSpPr>
            <a:cxnSpLocks/>
            <a:stCxn id="45" idx="2"/>
            <a:endCxn id="55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3408AA2-2BB2-6D15-362E-10B72DD8F747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ECED25E-F9F1-6B52-5E23-3F4A88C2B414}"/>
              </a:ext>
            </a:extLst>
          </p:cNvPr>
          <p:cNvCxnSpPr>
            <a:cxnSpLocks/>
            <a:stCxn id="55" idx="2"/>
            <a:endCxn id="57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E61F9299-28FA-4952-F5FE-F7A476E660A8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58" name="Connecteur en angle 71">
            <a:extLst>
              <a:ext uri="{FF2B5EF4-FFF2-40B4-BE49-F238E27FC236}">
                <a16:creationId xmlns:a16="http://schemas.microsoft.com/office/drawing/2014/main" id="{05F06424-2DAC-E601-BB4D-5CB2C3FCF86A}"/>
              </a:ext>
            </a:extLst>
          </p:cNvPr>
          <p:cNvCxnSpPr>
            <a:cxnSpLocks/>
            <a:stCxn id="45" idx="2"/>
            <a:endCxn id="52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" name="Rectangle 449">
            <a:extLst>
              <a:ext uri="{FF2B5EF4-FFF2-40B4-BE49-F238E27FC236}">
                <a16:creationId xmlns:a16="http://schemas.microsoft.com/office/drawing/2014/main" id="{87B78A83-F63D-2125-F37A-30CF4DAEE06F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4364A068-1977-59B8-8C49-3EBC6BF2BB3B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en angle 71">
            <a:extLst>
              <a:ext uri="{FF2B5EF4-FFF2-40B4-BE49-F238E27FC236}">
                <a16:creationId xmlns:a16="http://schemas.microsoft.com/office/drawing/2014/main" id="{48DB0241-E8B1-72D7-477A-39C545B8970E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9" name="Rectangle 478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81340" y="88263"/>
            <a:ext cx="7622791" cy="32008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10) 1381-1382 : Charles III de Duras, investi par le pape de Rome Urbain VI, s’empare de Naples et de la reine Jeanne ; Naissance des Angevins </a:t>
            </a:r>
            <a:r>
              <a:rPr lang="fr-FR" sz="1400" b="1" i="1" dirty="0"/>
              <a:t>italiens</a:t>
            </a:r>
            <a:r>
              <a:rPr lang="fr-FR" sz="1400" b="1" dirty="0"/>
              <a:t> de Naples ; Louis d’Anjou entre en Provence, puis en Italie pour sauver Jeanne ; Mais trop tard, Charles III a fait assassiner Jeanne</a:t>
            </a:r>
            <a:endParaRPr lang="fr-FR" sz="1400" b="1" i="1" dirty="0"/>
          </a:p>
          <a:p>
            <a:endParaRPr lang="fr-FR" sz="800" dirty="0"/>
          </a:p>
          <a:p>
            <a:r>
              <a:rPr lang="fr-FR" sz="1600" dirty="0"/>
              <a:t>*Juillet-Sept. 1381 : </a:t>
            </a:r>
            <a:r>
              <a:rPr lang="fr-FR" sz="1600" u="sng" dirty="0"/>
              <a:t>Charles III de Duras</a:t>
            </a:r>
            <a:r>
              <a:rPr lang="fr-FR" sz="1600" dirty="0"/>
              <a:t>, investi par Urbain V en juin et avec des Hongrois</a:t>
            </a:r>
          </a:p>
          <a:p>
            <a:r>
              <a:rPr lang="fr-FR" sz="1600" dirty="0"/>
              <a:t>S’empare de Naples et de Jeanne : Naissance des Angevins </a:t>
            </a:r>
            <a:r>
              <a:rPr lang="fr-FR" sz="1600" i="1" dirty="0"/>
              <a:t>italiens</a:t>
            </a:r>
            <a:r>
              <a:rPr lang="fr-FR" sz="1600" dirty="0"/>
              <a:t> de Naples</a:t>
            </a:r>
          </a:p>
          <a:p>
            <a:r>
              <a:rPr lang="fr-FR" sz="1600" dirty="0"/>
              <a:t>*Mars 1382 : Il envoie </a:t>
            </a:r>
            <a:r>
              <a:rPr lang="fr-FR" sz="1600" u="sng" dirty="0"/>
              <a:t>Jeanne</a:t>
            </a:r>
            <a:r>
              <a:rPr lang="fr-FR" sz="1600" dirty="0"/>
              <a:t> dans les Apennins, à </a:t>
            </a:r>
            <a:r>
              <a:rPr lang="fr-FR" sz="1600" dirty="0" err="1"/>
              <a:t>Muro</a:t>
            </a:r>
            <a:r>
              <a:rPr lang="fr-FR" sz="1600" dirty="0"/>
              <a:t> ; En réaction…</a:t>
            </a:r>
          </a:p>
          <a:p>
            <a:endParaRPr lang="fr-FR" sz="1000" dirty="0"/>
          </a:p>
          <a:p>
            <a:r>
              <a:rPr lang="fr-FR" sz="1600" dirty="0"/>
              <a:t>*Fév.-juin 1382 : </a:t>
            </a:r>
            <a:r>
              <a:rPr lang="fr-FR" sz="1600" u="sng" dirty="0"/>
              <a:t>Louis 1</a:t>
            </a:r>
            <a:r>
              <a:rPr lang="fr-FR" sz="1600" u="sng" baseline="30000" dirty="0"/>
              <a:t>er</a:t>
            </a:r>
            <a:r>
              <a:rPr lang="fr-FR" sz="1600" u="sng" dirty="0"/>
              <a:t> d’Anjou</a:t>
            </a:r>
            <a:r>
              <a:rPr lang="fr-FR" sz="1600" dirty="0"/>
              <a:t> entre en Provence, </a:t>
            </a:r>
            <a:r>
              <a:rPr lang="fr-FR" sz="1600" u="sng" dirty="0"/>
              <a:t>fidèle à Jeanne, mais globalement hostile à Louis (1368) et aux Valois</a:t>
            </a:r>
            <a:r>
              <a:rPr lang="fr-FR" sz="1600" dirty="0"/>
              <a:t> ; Puis il part pour l’Italie pour délivrer Jeanne</a:t>
            </a:r>
          </a:p>
          <a:p>
            <a:r>
              <a:rPr lang="fr-FR" sz="1600" dirty="0"/>
              <a:t>Mais trop tard…</a:t>
            </a:r>
          </a:p>
          <a:p>
            <a:endParaRPr lang="fr-FR" sz="800" dirty="0"/>
          </a:p>
          <a:p>
            <a:r>
              <a:rPr lang="fr-FR" sz="1600" dirty="0"/>
              <a:t>*Juillet-sept. 1382 : Charles III de Duras a fait assassiner Jeanne ; Et quand Louis arrive à Aquila, Charles parvient à le repousser ; </a:t>
            </a:r>
            <a:r>
              <a:rPr lang="fr-FR" sz="1600" u="sng" dirty="0"/>
              <a:t>Et en Provence ; Retour en avril 1382</a:t>
            </a:r>
            <a:r>
              <a:rPr lang="fr-FR" sz="1600" dirty="0"/>
              <a:t>……</a:t>
            </a: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B97FAFE9-B7D4-46F4-633D-10AE6CD7D734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976F359-6080-37E5-DC07-6EC9D5EA9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13970" y="3273491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022C98-652C-FEA9-5699-D4E7F583E3E8}"/>
              </a:ext>
            </a:extLst>
          </p:cNvPr>
          <p:cNvSpPr/>
          <p:nvPr/>
        </p:nvSpPr>
        <p:spPr>
          <a:xfrm>
            <a:off x="125346" y="3284410"/>
            <a:ext cx="686093" cy="284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1382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CA94BE-F4F3-877D-0EC4-D0EAFD995970}"/>
              </a:ext>
            </a:extLst>
          </p:cNvPr>
          <p:cNvSpPr/>
          <p:nvPr/>
        </p:nvSpPr>
        <p:spPr>
          <a:xfrm>
            <a:off x="-3155" y="472924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C028966-E8D7-DCEF-04E4-6DEFE5B2E422}"/>
              </a:ext>
            </a:extLst>
          </p:cNvPr>
          <p:cNvSpPr/>
          <p:nvPr/>
        </p:nvSpPr>
        <p:spPr>
          <a:xfrm>
            <a:off x="3557376" y="528321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AB25DDBB-6138-45ED-19A7-068B4AC63146}"/>
              </a:ext>
            </a:extLst>
          </p:cNvPr>
          <p:cNvSpPr/>
          <p:nvPr/>
        </p:nvSpPr>
        <p:spPr>
          <a:xfrm>
            <a:off x="1772229" y="513593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0C19097-E74A-E04B-C199-15CF05B62AAD}"/>
              </a:ext>
            </a:extLst>
          </p:cNvPr>
          <p:cNvSpPr/>
          <p:nvPr/>
        </p:nvSpPr>
        <p:spPr>
          <a:xfrm>
            <a:off x="2378816" y="468903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0791804C-BE32-56F8-47B1-A1F91D9C1584}"/>
              </a:ext>
            </a:extLst>
          </p:cNvPr>
          <p:cNvSpPr/>
          <p:nvPr/>
        </p:nvSpPr>
        <p:spPr>
          <a:xfrm>
            <a:off x="2510384" y="525726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BBB90042-9286-D4A6-9EA2-3CB08DE46379}"/>
              </a:ext>
            </a:extLst>
          </p:cNvPr>
          <p:cNvSpPr/>
          <p:nvPr/>
        </p:nvSpPr>
        <p:spPr>
          <a:xfrm>
            <a:off x="1015428" y="4770116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7" name="Ellipse 456">
            <a:extLst>
              <a:ext uri="{FF2B5EF4-FFF2-40B4-BE49-F238E27FC236}">
                <a16:creationId xmlns:a16="http://schemas.microsoft.com/office/drawing/2014/main" id="{0350A9C2-0F33-400C-A2B8-F6DEAE7805D4}"/>
              </a:ext>
            </a:extLst>
          </p:cNvPr>
          <p:cNvSpPr/>
          <p:nvPr/>
        </p:nvSpPr>
        <p:spPr>
          <a:xfrm>
            <a:off x="1832782" y="446579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58" name="Connecteur droit avec flèche 457">
            <a:extLst>
              <a:ext uri="{FF2B5EF4-FFF2-40B4-BE49-F238E27FC236}">
                <a16:creationId xmlns:a16="http://schemas.microsoft.com/office/drawing/2014/main" id="{F7CD7075-AD6E-9A5A-43C2-5A430272D1D6}"/>
              </a:ext>
            </a:extLst>
          </p:cNvPr>
          <p:cNvCxnSpPr>
            <a:cxnSpLocks/>
          </p:cNvCxnSpPr>
          <p:nvPr/>
        </p:nvCxnSpPr>
        <p:spPr>
          <a:xfrm>
            <a:off x="2736294" y="4363467"/>
            <a:ext cx="313082" cy="1023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Connecteur droit 458">
            <a:extLst>
              <a:ext uri="{FF2B5EF4-FFF2-40B4-BE49-F238E27FC236}">
                <a16:creationId xmlns:a16="http://schemas.microsoft.com/office/drawing/2014/main" id="{DEA1B935-9FBD-13F2-D0AE-DA9D3395FA70}"/>
              </a:ext>
            </a:extLst>
          </p:cNvPr>
          <p:cNvCxnSpPr>
            <a:cxnSpLocks/>
          </p:cNvCxnSpPr>
          <p:nvPr/>
        </p:nvCxnSpPr>
        <p:spPr>
          <a:xfrm flipH="1" flipV="1">
            <a:off x="2736294" y="3284410"/>
            <a:ext cx="46712" cy="10600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Ellipse 462">
            <a:extLst>
              <a:ext uri="{FF2B5EF4-FFF2-40B4-BE49-F238E27FC236}">
                <a16:creationId xmlns:a16="http://schemas.microsoft.com/office/drawing/2014/main" id="{BDEB6D80-1C8A-AC8C-0507-451D76EF6731}"/>
              </a:ext>
            </a:extLst>
          </p:cNvPr>
          <p:cNvSpPr/>
          <p:nvPr/>
        </p:nvSpPr>
        <p:spPr>
          <a:xfrm>
            <a:off x="2526122" y="3224698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805B3A10-B74A-BFB1-C152-7735AB39657F}"/>
              </a:ext>
            </a:extLst>
          </p:cNvPr>
          <p:cNvSpPr/>
          <p:nvPr/>
        </p:nvSpPr>
        <p:spPr>
          <a:xfrm>
            <a:off x="2173129" y="3238593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4164D073-CBE6-80A9-58AC-B4542AEC896F}"/>
              </a:ext>
            </a:extLst>
          </p:cNvPr>
          <p:cNvCxnSpPr>
            <a:cxnSpLocks/>
            <a:endCxn id="471" idx="1"/>
          </p:cNvCxnSpPr>
          <p:nvPr/>
        </p:nvCxnSpPr>
        <p:spPr>
          <a:xfrm>
            <a:off x="3831406" y="4344461"/>
            <a:ext cx="639630" cy="4599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Connecteur droit avec flèche 466">
            <a:extLst>
              <a:ext uri="{FF2B5EF4-FFF2-40B4-BE49-F238E27FC236}">
                <a16:creationId xmlns:a16="http://schemas.microsoft.com/office/drawing/2014/main" id="{4DA826C5-E0F3-D768-4D26-E06065501BFA}"/>
              </a:ext>
            </a:extLst>
          </p:cNvPr>
          <p:cNvCxnSpPr>
            <a:cxnSpLocks/>
          </p:cNvCxnSpPr>
          <p:nvPr/>
        </p:nvCxnSpPr>
        <p:spPr>
          <a:xfrm>
            <a:off x="4836797" y="4294857"/>
            <a:ext cx="46431" cy="7671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Connecteur droit 467">
            <a:extLst>
              <a:ext uri="{FF2B5EF4-FFF2-40B4-BE49-F238E27FC236}">
                <a16:creationId xmlns:a16="http://schemas.microsoft.com/office/drawing/2014/main" id="{49016E63-5C1C-482F-A986-014801350505}"/>
              </a:ext>
            </a:extLst>
          </p:cNvPr>
          <p:cNvCxnSpPr>
            <a:cxnSpLocks/>
          </p:cNvCxnSpPr>
          <p:nvPr/>
        </p:nvCxnSpPr>
        <p:spPr>
          <a:xfrm flipV="1">
            <a:off x="4848130" y="3706598"/>
            <a:ext cx="587552" cy="6694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Ellipse 468">
            <a:extLst>
              <a:ext uri="{FF2B5EF4-FFF2-40B4-BE49-F238E27FC236}">
                <a16:creationId xmlns:a16="http://schemas.microsoft.com/office/drawing/2014/main" id="{EA8342DC-8BD6-2EF8-30D1-773D11DDDDA1}"/>
              </a:ext>
            </a:extLst>
          </p:cNvPr>
          <p:cNvSpPr/>
          <p:nvPr/>
        </p:nvSpPr>
        <p:spPr>
          <a:xfrm>
            <a:off x="5200975" y="3564415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2824D745-F63C-85A5-3A9F-0B55B31A13D8}"/>
              </a:ext>
            </a:extLst>
          </p:cNvPr>
          <p:cNvSpPr/>
          <p:nvPr/>
        </p:nvSpPr>
        <p:spPr>
          <a:xfrm>
            <a:off x="4430905" y="476884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72" name="Connecteur droit 471">
            <a:extLst>
              <a:ext uri="{FF2B5EF4-FFF2-40B4-BE49-F238E27FC236}">
                <a16:creationId xmlns:a16="http://schemas.microsoft.com/office/drawing/2014/main" id="{3D50C66A-3D01-1878-0321-2A53A342DB85}"/>
              </a:ext>
            </a:extLst>
          </p:cNvPr>
          <p:cNvCxnSpPr>
            <a:cxnSpLocks/>
          </p:cNvCxnSpPr>
          <p:nvPr/>
        </p:nvCxnSpPr>
        <p:spPr>
          <a:xfrm flipH="1">
            <a:off x="3202564" y="4385089"/>
            <a:ext cx="644436" cy="881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Ellipse 473">
            <a:extLst>
              <a:ext uri="{FF2B5EF4-FFF2-40B4-BE49-F238E27FC236}">
                <a16:creationId xmlns:a16="http://schemas.microsoft.com/office/drawing/2014/main" id="{ACABFA21-9A80-24A3-422C-F2CBE05B102C}"/>
              </a:ext>
            </a:extLst>
          </p:cNvPr>
          <p:cNvSpPr/>
          <p:nvPr/>
        </p:nvSpPr>
        <p:spPr>
          <a:xfrm>
            <a:off x="3049376" y="4344461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75" name="Connecteur droit avec flèche 474">
            <a:extLst>
              <a:ext uri="{FF2B5EF4-FFF2-40B4-BE49-F238E27FC236}">
                <a16:creationId xmlns:a16="http://schemas.microsoft.com/office/drawing/2014/main" id="{01A7CADA-96AB-F70C-867C-B92B6A102268}"/>
              </a:ext>
            </a:extLst>
          </p:cNvPr>
          <p:cNvCxnSpPr>
            <a:cxnSpLocks/>
            <a:endCxn id="471" idx="5"/>
          </p:cNvCxnSpPr>
          <p:nvPr/>
        </p:nvCxnSpPr>
        <p:spPr>
          <a:xfrm flipH="1" flipV="1">
            <a:off x="4664804" y="4975967"/>
            <a:ext cx="227690" cy="307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6" name="Ellipse 475">
            <a:extLst>
              <a:ext uri="{FF2B5EF4-FFF2-40B4-BE49-F238E27FC236}">
                <a16:creationId xmlns:a16="http://schemas.microsoft.com/office/drawing/2014/main" id="{0B6E799D-BADF-38F6-668F-3663E9D73EA9}"/>
              </a:ext>
            </a:extLst>
          </p:cNvPr>
          <p:cNvSpPr/>
          <p:nvPr/>
        </p:nvSpPr>
        <p:spPr>
          <a:xfrm>
            <a:off x="4532736" y="5923290"/>
            <a:ext cx="274030" cy="242657"/>
          </a:xfrm>
          <a:prstGeom prst="ellipse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921790E2-D4F5-DC3D-461A-0751B9505AC8}"/>
              </a:ext>
            </a:extLst>
          </p:cNvPr>
          <p:cNvSpPr/>
          <p:nvPr/>
        </p:nvSpPr>
        <p:spPr>
          <a:xfrm>
            <a:off x="4669751" y="5061979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727E68-FF62-5428-5A71-CDD62E4EBC0D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</p:spTree>
    <p:extLst>
      <p:ext uri="{BB962C8B-B14F-4D97-AF65-F5344CB8AC3E}">
        <p14:creationId xmlns:p14="http://schemas.microsoft.com/office/powerpoint/2010/main" val="3826051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C73CE3-2B14-AB3F-65A9-255B2144871B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329B3E-A1B5-12E6-0DE5-A987EC192071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E1A911-2D30-4788-AE18-7CB64C3B15FA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0F025F-355C-97BE-4168-46872F044B2C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5910EB-85F5-58B8-1A8E-6D7821C2B36F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739C1B7-6920-70F2-C7C6-535221ED1644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EC42739-730C-6351-3945-E5D251839B00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71">
            <a:extLst>
              <a:ext uri="{FF2B5EF4-FFF2-40B4-BE49-F238E27FC236}">
                <a16:creationId xmlns:a16="http://schemas.microsoft.com/office/drawing/2014/main" id="{82A6B676-6EDF-6680-B2C2-CA410C065EE2}"/>
              </a:ext>
            </a:extLst>
          </p:cNvPr>
          <p:cNvCxnSpPr>
            <a:cxnSpLocks/>
            <a:stCxn id="51" idx="2"/>
            <a:endCxn id="3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B14581C-1315-396B-336A-47B89C6F243F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4AB140-D9EA-AF86-7545-5FBE48C51985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60" name="Connecteur en angle 71">
            <a:extLst>
              <a:ext uri="{FF2B5EF4-FFF2-40B4-BE49-F238E27FC236}">
                <a16:creationId xmlns:a16="http://schemas.microsoft.com/office/drawing/2014/main" id="{7EF7485E-9E03-FE72-7CC0-87870A7F762D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1D4B60D-AE8C-490B-4B27-FE5F13425FBF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EF6CB09-791D-5D63-234B-6D7E6512D78D}"/>
              </a:ext>
            </a:extLst>
          </p:cNvPr>
          <p:cNvCxnSpPr>
            <a:cxnSpLocks/>
            <a:stCxn id="3" idx="2"/>
            <a:endCxn id="58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A57F2FC-F2CB-0E9D-AA00-2FE0D9BC1BBE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B0805640-C7DC-F178-A3FD-4D63E7C088B7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93322FE9-A7DA-103C-63AD-DEEC22EB2847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77CBB18F-326C-BD6D-D200-B0826792F8D7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80B3083E-46A2-3DB0-3847-8426D5EAE4D8}"/>
              </a:ext>
            </a:extLst>
          </p:cNvPr>
          <p:cNvCxnSpPr>
            <a:cxnSpLocks/>
            <a:stCxn id="449" idx="2"/>
            <a:endCxn id="450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>
            <a:extLst>
              <a:ext uri="{FF2B5EF4-FFF2-40B4-BE49-F238E27FC236}">
                <a16:creationId xmlns:a16="http://schemas.microsoft.com/office/drawing/2014/main" id="{B41E768A-FA57-07D7-2777-6A493EC8F1FE}"/>
              </a:ext>
            </a:extLst>
          </p:cNvPr>
          <p:cNvCxnSpPr>
            <a:cxnSpLocks/>
            <a:stCxn id="448" idx="2"/>
            <a:endCxn id="449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en angle 71">
            <a:extLst>
              <a:ext uri="{FF2B5EF4-FFF2-40B4-BE49-F238E27FC236}">
                <a16:creationId xmlns:a16="http://schemas.microsoft.com/office/drawing/2014/main" id="{2C0084E6-93D8-16D3-8704-4217C8471BCA}"/>
              </a:ext>
            </a:extLst>
          </p:cNvPr>
          <p:cNvCxnSpPr>
            <a:cxnSpLocks/>
            <a:stCxn id="58" idx="2"/>
            <a:endCxn id="448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Rectangle 453">
            <a:extLst>
              <a:ext uri="{FF2B5EF4-FFF2-40B4-BE49-F238E27FC236}">
                <a16:creationId xmlns:a16="http://schemas.microsoft.com/office/drawing/2014/main" id="{8F435A89-A750-D466-D7BB-55586D019046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id="{4FA1560E-7C04-1BF8-398D-2962B49A705F}"/>
              </a:ext>
            </a:extLst>
          </p:cNvPr>
          <p:cNvCxnSpPr>
            <a:cxnSpLocks/>
            <a:stCxn id="58" idx="3"/>
            <a:endCxn id="454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Rectangle 455">
            <a:extLst>
              <a:ext uri="{FF2B5EF4-FFF2-40B4-BE49-F238E27FC236}">
                <a16:creationId xmlns:a16="http://schemas.microsoft.com/office/drawing/2014/main" id="{CA94D853-D584-C1AE-5D13-73B567376F66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57" name="Connecteur en angle 71">
            <a:extLst>
              <a:ext uri="{FF2B5EF4-FFF2-40B4-BE49-F238E27FC236}">
                <a16:creationId xmlns:a16="http://schemas.microsoft.com/office/drawing/2014/main" id="{FAF955DE-0D46-13D4-4094-951733A34FA2}"/>
              </a:ext>
            </a:extLst>
          </p:cNvPr>
          <p:cNvCxnSpPr>
            <a:cxnSpLocks/>
            <a:stCxn id="58" idx="2"/>
            <a:endCxn id="456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Rectangle 457">
            <a:extLst>
              <a:ext uri="{FF2B5EF4-FFF2-40B4-BE49-F238E27FC236}">
                <a16:creationId xmlns:a16="http://schemas.microsoft.com/office/drawing/2014/main" id="{BAB7A4DB-5D5C-2BCC-6C5B-975C328D1F84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59" name="Connecteur droit avec flèche 458">
            <a:extLst>
              <a:ext uri="{FF2B5EF4-FFF2-40B4-BE49-F238E27FC236}">
                <a16:creationId xmlns:a16="http://schemas.microsoft.com/office/drawing/2014/main" id="{9C7E9CD9-0FE8-1D6D-24A6-7C9FF62CB025}"/>
              </a:ext>
            </a:extLst>
          </p:cNvPr>
          <p:cNvCxnSpPr>
            <a:cxnSpLocks/>
            <a:stCxn id="63" idx="2"/>
            <a:endCxn id="458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en angle 71">
            <a:extLst>
              <a:ext uri="{FF2B5EF4-FFF2-40B4-BE49-F238E27FC236}">
                <a16:creationId xmlns:a16="http://schemas.microsoft.com/office/drawing/2014/main" id="{F4964A8C-B5E7-2C1F-E285-BF66E8431FF2}"/>
              </a:ext>
            </a:extLst>
          </p:cNvPr>
          <p:cNvCxnSpPr>
            <a:cxnSpLocks/>
            <a:stCxn id="454" idx="2"/>
            <a:endCxn id="63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>
            <a:extLst>
              <a:ext uri="{FF2B5EF4-FFF2-40B4-BE49-F238E27FC236}">
                <a16:creationId xmlns:a16="http://schemas.microsoft.com/office/drawing/2014/main" id="{DE9BF10A-11AB-3B9F-833F-14BBB7115C98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Rectangle 462">
            <a:extLst>
              <a:ext uri="{FF2B5EF4-FFF2-40B4-BE49-F238E27FC236}">
                <a16:creationId xmlns:a16="http://schemas.microsoft.com/office/drawing/2014/main" id="{EA5B3B96-8D1A-9E72-ACC8-8167DB955DB2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70031F3C-D886-C608-C9F4-83A7BDFB5E0D}"/>
              </a:ext>
            </a:extLst>
          </p:cNvPr>
          <p:cNvCxnSpPr>
            <a:cxnSpLocks/>
            <a:stCxn id="54" idx="2"/>
            <a:endCxn id="463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5803FB63-8DBC-8E2A-258A-965DC96F8CC5}"/>
              </a:ext>
            </a:extLst>
          </p:cNvPr>
          <p:cNvCxnSpPr>
            <a:cxnSpLocks/>
            <a:stCxn id="463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32C356D0-B808-A3AD-7256-280AE6FC5166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9FB38379-1915-BDDE-5DC4-9B937F716053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9F569FCB-0582-CDB6-007E-5B1EA15ABEF2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9" name="Connecteur droit avec flèche 468">
            <a:extLst>
              <a:ext uri="{FF2B5EF4-FFF2-40B4-BE49-F238E27FC236}">
                <a16:creationId xmlns:a16="http://schemas.microsoft.com/office/drawing/2014/main" id="{C4C95095-1211-9886-7C99-3505E875B9F9}"/>
              </a:ext>
            </a:extLst>
          </p:cNvPr>
          <p:cNvCxnSpPr>
            <a:cxnSpLocks/>
            <a:stCxn id="466" idx="2"/>
            <a:endCxn id="468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CC88F36E-C36F-9BC0-4FEE-13C237275868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Rectangle 470">
            <a:extLst>
              <a:ext uri="{FF2B5EF4-FFF2-40B4-BE49-F238E27FC236}">
                <a16:creationId xmlns:a16="http://schemas.microsoft.com/office/drawing/2014/main" id="{405A9376-833C-D897-8899-E60356553BD6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234CCD2C-E073-304A-B2A9-F27D901FC5EB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BD5EE8ED-63D5-8525-6552-24CF92768767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D89C0E60-8CD4-874E-1405-AD4BC1E2F5F7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C0776C3D-D5F5-BF51-B397-16FD421BE01C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A911B89A-EBB6-CD63-1A19-340E3094B04A}"/>
              </a:ext>
            </a:extLst>
          </p:cNvPr>
          <p:cNvCxnSpPr>
            <a:cxnSpLocks/>
            <a:stCxn id="468" idx="2"/>
            <a:endCxn id="478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2900E49C-C9B2-34D2-F663-D1BF87A48A05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BC7374AD-56E3-A3E2-D2E5-A4B73DC877E7}"/>
              </a:ext>
            </a:extLst>
          </p:cNvPr>
          <p:cNvCxnSpPr>
            <a:cxnSpLocks/>
            <a:stCxn id="478" idx="2"/>
            <a:endCxn id="480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A15D2E8E-98A8-C286-AD4B-7183D7CEB169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481" name="Connecteur en angle 71">
            <a:extLst>
              <a:ext uri="{FF2B5EF4-FFF2-40B4-BE49-F238E27FC236}">
                <a16:creationId xmlns:a16="http://schemas.microsoft.com/office/drawing/2014/main" id="{48CBC34D-DEEC-0B04-039C-67C0F10B88FE}"/>
              </a:ext>
            </a:extLst>
          </p:cNvPr>
          <p:cNvCxnSpPr>
            <a:cxnSpLocks/>
            <a:stCxn id="468" idx="2"/>
            <a:endCxn id="475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>
            <a:extLst>
              <a:ext uri="{FF2B5EF4-FFF2-40B4-BE49-F238E27FC236}">
                <a16:creationId xmlns:a16="http://schemas.microsoft.com/office/drawing/2014/main" id="{B70A91F9-23CC-5EC0-B72E-02A786688FDE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7CF7973E-DD02-6CD8-06AE-84C6EA18EC79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47" name="Connecteur droit avec flèche 546">
            <a:extLst>
              <a:ext uri="{FF2B5EF4-FFF2-40B4-BE49-F238E27FC236}">
                <a16:creationId xmlns:a16="http://schemas.microsoft.com/office/drawing/2014/main" id="{233E8278-A42B-07FA-05B3-9B4845CF083C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BA3AFF-6C67-3F36-BC86-EBA7709F84F8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  <p:cxnSp>
        <p:nvCxnSpPr>
          <p:cNvPr id="4" name="Connecteur en angle 71">
            <a:extLst>
              <a:ext uri="{FF2B5EF4-FFF2-40B4-BE49-F238E27FC236}">
                <a16:creationId xmlns:a16="http://schemas.microsoft.com/office/drawing/2014/main" id="{222B64A4-675B-2912-2882-B7A5A089FF24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82CF1A-F5E8-DFE9-D1DA-47F31D1D2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13970" y="3273491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60F233F0-FBEF-6050-9084-8BD19680798B}"/>
              </a:ext>
            </a:extLst>
          </p:cNvPr>
          <p:cNvSpPr/>
          <p:nvPr/>
        </p:nvSpPr>
        <p:spPr>
          <a:xfrm>
            <a:off x="-3155" y="472924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35D8BF1-FD65-36F6-A82A-DE0030EF2243}"/>
              </a:ext>
            </a:extLst>
          </p:cNvPr>
          <p:cNvSpPr/>
          <p:nvPr/>
        </p:nvSpPr>
        <p:spPr>
          <a:xfrm>
            <a:off x="3557376" y="528321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3F17EA2-9F4E-8AC6-832A-DFFA4B7FCAF6}"/>
              </a:ext>
            </a:extLst>
          </p:cNvPr>
          <p:cNvSpPr/>
          <p:nvPr/>
        </p:nvSpPr>
        <p:spPr>
          <a:xfrm>
            <a:off x="1772229" y="513593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6877775-4B20-779F-2D9A-0C58ADE3761C}"/>
              </a:ext>
            </a:extLst>
          </p:cNvPr>
          <p:cNvSpPr/>
          <p:nvPr/>
        </p:nvSpPr>
        <p:spPr>
          <a:xfrm>
            <a:off x="2378816" y="468903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FE52F90-3217-6BEA-682B-FE5F4307A414}"/>
              </a:ext>
            </a:extLst>
          </p:cNvPr>
          <p:cNvSpPr/>
          <p:nvPr/>
        </p:nvSpPr>
        <p:spPr>
          <a:xfrm>
            <a:off x="2510384" y="525726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6CDCF51-2FA2-444B-C71F-B64359AAF39C}"/>
              </a:ext>
            </a:extLst>
          </p:cNvPr>
          <p:cNvSpPr/>
          <p:nvPr/>
        </p:nvSpPr>
        <p:spPr>
          <a:xfrm>
            <a:off x="1015428" y="4770116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DC58F1A-3A7B-A417-5F30-900C2ACC9ACB}"/>
              </a:ext>
            </a:extLst>
          </p:cNvPr>
          <p:cNvSpPr/>
          <p:nvPr/>
        </p:nvSpPr>
        <p:spPr>
          <a:xfrm>
            <a:off x="1832782" y="446579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E2237C0-93CC-10A4-4BC1-7F20F411D3CE}"/>
              </a:ext>
            </a:extLst>
          </p:cNvPr>
          <p:cNvCxnSpPr>
            <a:cxnSpLocks/>
          </p:cNvCxnSpPr>
          <p:nvPr/>
        </p:nvCxnSpPr>
        <p:spPr>
          <a:xfrm>
            <a:off x="2736294" y="4363467"/>
            <a:ext cx="313082" cy="1023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6E97359-26EA-33C5-9F48-EA39BA8C6AAB}"/>
              </a:ext>
            </a:extLst>
          </p:cNvPr>
          <p:cNvCxnSpPr>
            <a:cxnSpLocks/>
          </p:cNvCxnSpPr>
          <p:nvPr/>
        </p:nvCxnSpPr>
        <p:spPr>
          <a:xfrm flipH="1" flipV="1">
            <a:off x="2736294" y="3284410"/>
            <a:ext cx="46712" cy="10600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9D30D15E-150D-2C20-BBB8-22B8599763EB}"/>
              </a:ext>
            </a:extLst>
          </p:cNvPr>
          <p:cNvSpPr/>
          <p:nvPr/>
        </p:nvSpPr>
        <p:spPr>
          <a:xfrm>
            <a:off x="2526122" y="3224698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BB6C7FD-942C-242F-8D2C-D00946C1626D}"/>
              </a:ext>
            </a:extLst>
          </p:cNvPr>
          <p:cNvSpPr/>
          <p:nvPr/>
        </p:nvSpPr>
        <p:spPr>
          <a:xfrm>
            <a:off x="2173129" y="3238593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5AAFBED-5C86-C13F-99B5-C09EAE744A19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3831406" y="4344461"/>
            <a:ext cx="639630" cy="4599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4D7C2AA5-3B21-682A-63A9-FA308A782819}"/>
              </a:ext>
            </a:extLst>
          </p:cNvPr>
          <p:cNvSpPr/>
          <p:nvPr/>
        </p:nvSpPr>
        <p:spPr>
          <a:xfrm>
            <a:off x="5200975" y="3564415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4B69C76-6254-2E78-E483-1335EABB07FC}"/>
              </a:ext>
            </a:extLst>
          </p:cNvPr>
          <p:cNvSpPr/>
          <p:nvPr/>
        </p:nvSpPr>
        <p:spPr>
          <a:xfrm>
            <a:off x="4430905" y="4768846"/>
            <a:ext cx="274030" cy="242657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AE46EF4-34CA-767F-BED1-98EC6E4F4004}"/>
              </a:ext>
            </a:extLst>
          </p:cNvPr>
          <p:cNvCxnSpPr>
            <a:cxnSpLocks/>
          </p:cNvCxnSpPr>
          <p:nvPr/>
        </p:nvCxnSpPr>
        <p:spPr>
          <a:xfrm flipH="1">
            <a:off x="3202564" y="4385089"/>
            <a:ext cx="644436" cy="881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6AEF5822-43EE-5BFE-0264-049CEBD4AC12}"/>
              </a:ext>
            </a:extLst>
          </p:cNvPr>
          <p:cNvSpPr/>
          <p:nvPr/>
        </p:nvSpPr>
        <p:spPr>
          <a:xfrm>
            <a:off x="3049376" y="434446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0BF67D5-8E51-8A0C-B605-26EF53463CB8}"/>
              </a:ext>
            </a:extLst>
          </p:cNvPr>
          <p:cNvCxnSpPr>
            <a:cxnSpLocks/>
            <a:endCxn id="46" idx="5"/>
          </p:cNvCxnSpPr>
          <p:nvPr/>
        </p:nvCxnSpPr>
        <p:spPr>
          <a:xfrm flipH="1" flipV="1">
            <a:off x="4664804" y="4975967"/>
            <a:ext cx="227690" cy="307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3890F271-6DD8-57E2-3B60-B02AB90D1BF3}"/>
              </a:ext>
            </a:extLst>
          </p:cNvPr>
          <p:cNvSpPr/>
          <p:nvPr/>
        </p:nvSpPr>
        <p:spPr>
          <a:xfrm>
            <a:off x="4532736" y="5923290"/>
            <a:ext cx="274030" cy="242657"/>
          </a:xfrm>
          <a:prstGeom prst="ellipse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A05A2476-38A5-3976-3573-C6D3E4974BC4}"/>
              </a:ext>
            </a:extLst>
          </p:cNvPr>
          <p:cNvSpPr/>
          <p:nvPr/>
        </p:nvSpPr>
        <p:spPr>
          <a:xfrm>
            <a:off x="4669751" y="5061979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87233" y="78264"/>
            <a:ext cx="7727500" cy="2985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11) 1382-1384 : En Provence, guerre civile entre les </a:t>
            </a:r>
            <a:r>
              <a:rPr lang="fr-FR" sz="1400" b="1" i="1" dirty="0"/>
              <a:t>Carlistes</a:t>
            </a:r>
            <a:r>
              <a:rPr lang="fr-FR" sz="1400" b="1" dirty="0"/>
              <a:t> de l’Union d’Aix, fidèle à Charles III de Naples et Marseille fidèle au Valois Louis d’Anjou </a:t>
            </a:r>
          </a:p>
          <a:p>
            <a:endParaRPr lang="fr-FR" sz="1000" dirty="0"/>
          </a:p>
          <a:p>
            <a:r>
              <a:rPr lang="fr-FR" sz="1600" dirty="0"/>
              <a:t>*Avril 1382 : Les Etats à Apt : Louis d’Anjou </a:t>
            </a:r>
            <a:r>
              <a:rPr lang="fr-FR" sz="1600" u="sng" dirty="0"/>
              <a:t>présent</a:t>
            </a:r>
            <a:r>
              <a:rPr lang="fr-FR" sz="1600" dirty="0"/>
              <a:t> a le soutien de Marseille, mais pas d’Aix</a:t>
            </a:r>
          </a:p>
          <a:p>
            <a:r>
              <a:rPr lang="fr-FR" sz="1600" dirty="0"/>
              <a:t>NB : Aix soutient la reine Jeanne, encore prisonnière de Charles III de Duras</a:t>
            </a:r>
          </a:p>
          <a:p>
            <a:endParaRPr lang="fr-FR" sz="1000" dirty="0"/>
          </a:p>
          <a:p>
            <a:r>
              <a:rPr lang="fr-FR" sz="1600" dirty="0"/>
              <a:t>*Sept. 1382 : Apprenant la mort de Jeanne, et en opposition à Louis et aux Valois</a:t>
            </a:r>
          </a:p>
          <a:p>
            <a:r>
              <a:rPr lang="fr-FR" sz="1600" dirty="0"/>
              <a:t>Les </a:t>
            </a:r>
            <a:r>
              <a:rPr lang="fr-FR" sz="1600" i="1" dirty="0"/>
              <a:t>Carlistes</a:t>
            </a:r>
            <a:r>
              <a:rPr lang="fr-FR" sz="1600" dirty="0"/>
              <a:t> de l’Union d’Aix reconnaissent le </a:t>
            </a:r>
            <a:r>
              <a:rPr lang="fr-FR" sz="1600" i="1" dirty="0"/>
              <a:t>Napolitain</a:t>
            </a:r>
            <a:r>
              <a:rPr lang="fr-FR" sz="1600" dirty="0"/>
              <a:t> Charles III comme roi</a:t>
            </a:r>
          </a:p>
          <a:p>
            <a:r>
              <a:rPr lang="fr-FR" sz="1600" dirty="0"/>
              <a:t>Et son sénéchal Spinola ; Ainsi que Urbain VI comme pape ; Tandis que…</a:t>
            </a:r>
          </a:p>
          <a:p>
            <a:endParaRPr lang="fr-FR" sz="1200" dirty="0"/>
          </a:p>
          <a:p>
            <a:r>
              <a:rPr lang="fr-FR" sz="1600" dirty="0"/>
              <a:t>*Marseille soutient le sénéchal de Louis d’Anjou, Foulques d’Agoult</a:t>
            </a:r>
          </a:p>
          <a:p>
            <a:r>
              <a:rPr lang="fr-FR" sz="1600" dirty="0"/>
              <a:t>Ainsi que le pape d’Avignon, Clément (VII) ; C’est la guerre civile</a:t>
            </a:r>
          </a:p>
          <a:p>
            <a:r>
              <a:rPr lang="fr-FR" sz="1600" dirty="0"/>
              <a:t>*</a:t>
            </a:r>
            <a:r>
              <a:rPr lang="fr-FR" sz="1600" u="sng" dirty="0"/>
              <a:t>Et pendant ce temps</a:t>
            </a:r>
            <a:r>
              <a:rPr lang="fr-FR" sz="1600" dirty="0"/>
              <a:t>, en Italie…</a:t>
            </a: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E2BE163C-35B1-A03B-DB0C-4A8A8AE9D509}"/>
              </a:ext>
            </a:extLst>
          </p:cNvPr>
          <p:cNvSpPr/>
          <p:nvPr/>
        </p:nvSpPr>
        <p:spPr>
          <a:xfrm>
            <a:off x="125346" y="3284410"/>
            <a:ext cx="686093" cy="284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1382</a:t>
            </a:r>
          </a:p>
        </p:txBody>
      </p:sp>
    </p:spTree>
    <p:extLst>
      <p:ext uri="{BB962C8B-B14F-4D97-AF65-F5344CB8AC3E}">
        <p14:creationId xmlns:p14="http://schemas.microsoft.com/office/powerpoint/2010/main" val="28093469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B9EEB-1E43-B5EB-E0BB-FE6EFFC0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39D42091-2E34-EF32-69FE-84D97BD8BC69}"/>
              </a:ext>
            </a:extLst>
          </p:cNvPr>
          <p:cNvSpPr/>
          <p:nvPr/>
        </p:nvSpPr>
        <p:spPr>
          <a:xfrm>
            <a:off x="84724" y="56552"/>
            <a:ext cx="7495187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12) 1384-1388 : Louis d’Anjou meurt en Italie ; En Provence, défaite des Carlistes de l’Union d’Aix et son fils Louis II lui succède ; …</a:t>
            </a:r>
          </a:p>
          <a:p>
            <a:endParaRPr lang="fr-FR" sz="1600" dirty="0"/>
          </a:p>
          <a:p>
            <a:r>
              <a:rPr lang="fr-FR" sz="1600" dirty="0"/>
              <a:t>*1384 : En Italie, Louis 1</a:t>
            </a:r>
            <a:r>
              <a:rPr lang="fr-FR" sz="1600" baseline="30000" dirty="0"/>
              <a:t>er</a:t>
            </a:r>
            <a:r>
              <a:rPr lang="fr-FR" sz="1600" dirty="0"/>
              <a:t> d’Anjou, en guerre contre Charles III, meurt à Bari</a:t>
            </a:r>
          </a:p>
          <a:p>
            <a:r>
              <a:rPr lang="fr-FR" sz="1600" dirty="0"/>
              <a:t>Rapidement, en Provence, Marseille et les partisans des </a:t>
            </a:r>
            <a:r>
              <a:rPr lang="fr-FR" sz="1600" i="1" dirty="0"/>
              <a:t>Français</a:t>
            </a:r>
            <a:r>
              <a:rPr lang="fr-FR" sz="1600" dirty="0"/>
              <a:t> s’activent…</a:t>
            </a:r>
          </a:p>
          <a:p>
            <a:endParaRPr lang="fr-FR" sz="1600" dirty="0"/>
          </a:p>
          <a:p>
            <a:r>
              <a:rPr lang="fr-FR" sz="1600" dirty="0"/>
              <a:t>*Avril-juin 1385 : Clément (VII) et les </a:t>
            </a:r>
            <a:r>
              <a:rPr lang="fr-FR" sz="1600" i="1" dirty="0"/>
              <a:t>Marseillais</a:t>
            </a:r>
            <a:r>
              <a:rPr lang="fr-FR" sz="1600" dirty="0"/>
              <a:t> font venir la reine Marie de Blois</a:t>
            </a:r>
          </a:p>
          <a:p>
            <a:r>
              <a:rPr lang="fr-FR" sz="1600" dirty="0"/>
              <a:t>Et son fils </a:t>
            </a:r>
            <a:r>
              <a:rPr lang="fr-FR" sz="1600" u="sng" dirty="0"/>
              <a:t>Louis II</a:t>
            </a:r>
            <a:r>
              <a:rPr lang="fr-FR" sz="1600" dirty="0"/>
              <a:t>, (7 ans) qui reçoit de Clément l’investiture de la Provence et de Naples</a:t>
            </a:r>
          </a:p>
          <a:p>
            <a:endParaRPr lang="fr-FR" sz="1600" dirty="0"/>
          </a:p>
          <a:p>
            <a:r>
              <a:rPr lang="fr-FR" sz="1600" dirty="0"/>
              <a:t>*Aux Etats d’Apt, la plus grande partie de la Provence, sauf l’Union d’Aix</a:t>
            </a:r>
          </a:p>
          <a:p>
            <a:r>
              <a:rPr lang="fr-FR" sz="1600" dirty="0"/>
              <a:t>Se rallie à Louis II ; Tandis qu’en Italie, son armée continue la lutte contre </a:t>
            </a:r>
            <a:r>
              <a:rPr lang="fr-FR" sz="1600" u="sng" dirty="0"/>
              <a:t>Charles III</a:t>
            </a:r>
            <a:r>
              <a:rPr lang="fr-FR" sz="1600" dirty="0"/>
              <a:t>…</a:t>
            </a:r>
          </a:p>
          <a:p>
            <a:r>
              <a:rPr lang="fr-FR" sz="1600" dirty="0"/>
              <a:t>*Et justement, Charles III…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6B2294-C46B-F24B-0490-38ABAD9A6860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E15C0CD-E219-2B70-3AB1-CBD53BDF2BBE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51826C-CAE8-12D4-AFF4-64CAAEEE2608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9A2E6E-CC5E-AB1C-AB9A-004598E4AD98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ECF8C5-2C67-86AC-B3A4-4C44F5697B6C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AA33281-179C-C914-01C3-37FAA79A8993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963FC7F-4C99-3DF7-4070-1B8ABF7A1276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71">
            <a:extLst>
              <a:ext uri="{FF2B5EF4-FFF2-40B4-BE49-F238E27FC236}">
                <a16:creationId xmlns:a16="http://schemas.microsoft.com/office/drawing/2014/main" id="{F622C423-A56C-2562-73C5-8D05A8E13818}"/>
              </a:ext>
            </a:extLst>
          </p:cNvPr>
          <p:cNvCxnSpPr>
            <a:cxnSpLocks/>
            <a:stCxn id="51" idx="2"/>
            <a:endCxn id="3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64B5D65-0423-3CDC-D2D7-737DA8114FB6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98519CA-009A-D876-9A38-2BA9F3C5F5EE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60" name="Connecteur en angle 71">
            <a:extLst>
              <a:ext uri="{FF2B5EF4-FFF2-40B4-BE49-F238E27FC236}">
                <a16:creationId xmlns:a16="http://schemas.microsoft.com/office/drawing/2014/main" id="{822112BD-4BC2-2F56-3B79-AE830771047C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B0E0415-F463-5A63-4C19-167D204860AC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2CF6A7B-59BD-565B-7E8B-7D9A40D0B67A}"/>
              </a:ext>
            </a:extLst>
          </p:cNvPr>
          <p:cNvCxnSpPr>
            <a:cxnSpLocks/>
            <a:stCxn id="3" idx="2"/>
            <a:endCxn id="58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EA4910AF-C0AD-7EA0-AF78-83A922EBEB56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495941DA-5D02-8CFE-8FE0-14ADC1396B18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75CF0742-D8DC-B93D-1A49-98AF7A75B7E1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5DAB3053-48BB-5A24-4AFA-1F3C94050F45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DF2E5382-6DA4-CB44-4CB8-73B0F4C304A0}"/>
              </a:ext>
            </a:extLst>
          </p:cNvPr>
          <p:cNvCxnSpPr>
            <a:cxnSpLocks/>
            <a:stCxn id="449" idx="2"/>
            <a:endCxn id="450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>
            <a:extLst>
              <a:ext uri="{FF2B5EF4-FFF2-40B4-BE49-F238E27FC236}">
                <a16:creationId xmlns:a16="http://schemas.microsoft.com/office/drawing/2014/main" id="{45D00A5C-9E48-1930-9252-CF96FEC7727B}"/>
              </a:ext>
            </a:extLst>
          </p:cNvPr>
          <p:cNvCxnSpPr>
            <a:cxnSpLocks/>
            <a:stCxn id="448" idx="2"/>
            <a:endCxn id="449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en angle 71">
            <a:extLst>
              <a:ext uri="{FF2B5EF4-FFF2-40B4-BE49-F238E27FC236}">
                <a16:creationId xmlns:a16="http://schemas.microsoft.com/office/drawing/2014/main" id="{8B1DF9C3-9200-D9F6-C1DA-D253F7D1B0E5}"/>
              </a:ext>
            </a:extLst>
          </p:cNvPr>
          <p:cNvCxnSpPr>
            <a:cxnSpLocks/>
            <a:stCxn id="58" idx="2"/>
            <a:endCxn id="448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Rectangle 453">
            <a:extLst>
              <a:ext uri="{FF2B5EF4-FFF2-40B4-BE49-F238E27FC236}">
                <a16:creationId xmlns:a16="http://schemas.microsoft.com/office/drawing/2014/main" id="{8F2E9E9C-F89A-92C3-B56A-CFDAF0A76043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id="{A97C200A-2196-A891-C72A-59F2EF572ACC}"/>
              </a:ext>
            </a:extLst>
          </p:cNvPr>
          <p:cNvCxnSpPr>
            <a:cxnSpLocks/>
            <a:stCxn id="58" idx="3"/>
            <a:endCxn id="454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Rectangle 455">
            <a:extLst>
              <a:ext uri="{FF2B5EF4-FFF2-40B4-BE49-F238E27FC236}">
                <a16:creationId xmlns:a16="http://schemas.microsoft.com/office/drawing/2014/main" id="{FA11C0D0-330F-237F-5E62-05C39FA62A57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57" name="Connecteur en angle 71">
            <a:extLst>
              <a:ext uri="{FF2B5EF4-FFF2-40B4-BE49-F238E27FC236}">
                <a16:creationId xmlns:a16="http://schemas.microsoft.com/office/drawing/2014/main" id="{FCC23B0B-CD72-67BB-9553-BC03A5567F92}"/>
              </a:ext>
            </a:extLst>
          </p:cNvPr>
          <p:cNvCxnSpPr>
            <a:cxnSpLocks/>
            <a:stCxn id="58" idx="2"/>
            <a:endCxn id="456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Rectangle 457">
            <a:extLst>
              <a:ext uri="{FF2B5EF4-FFF2-40B4-BE49-F238E27FC236}">
                <a16:creationId xmlns:a16="http://schemas.microsoft.com/office/drawing/2014/main" id="{E2AD8973-2ED1-AB6E-5053-630BEA60E194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59" name="Connecteur droit avec flèche 458">
            <a:extLst>
              <a:ext uri="{FF2B5EF4-FFF2-40B4-BE49-F238E27FC236}">
                <a16:creationId xmlns:a16="http://schemas.microsoft.com/office/drawing/2014/main" id="{F985FA28-11FF-642C-5C39-B4580D014E6E}"/>
              </a:ext>
            </a:extLst>
          </p:cNvPr>
          <p:cNvCxnSpPr>
            <a:cxnSpLocks/>
            <a:stCxn id="63" idx="2"/>
            <a:endCxn id="458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en angle 71">
            <a:extLst>
              <a:ext uri="{FF2B5EF4-FFF2-40B4-BE49-F238E27FC236}">
                <a16:creationId xmlns:a16="http://schemas.microsoft.com/office/drawing/2014/main" id="{E25B7741-AFA8-32F5-7E85-AD13A0ABC64B}"/>
              </a:ext>
            </a:extLst>
          </p:cNvPr>
          <p:cNvCxnSpPr>
            <a:cxnSpLocks/>
            <a:stCxn id="454" idx="2"/>
            <a:endCxn id="63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>
            <a:extLst>
              <a:ext uri="{FF2B5EF4-FFF2-40B4-BE49-F238E27FC236}">
                <a16:creationId xmlns:a16="http://schemas.microsoft.com/office/drawing/2014/main" id="{0821EFAA-767A-29DB-E598-A25BC0575965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Rectangle 462">
            <a:extLst>
              <a:ext uri="{FF2B5EF4-FFF2-40B4-BE49-F238E27FC236}">
                <a16:creationId xmlns:a16="http://schemas.microsoft.com/office/drawing/2014/main" id="{86DF49EE-FC5F-1FD0-DB98-3428972C3F93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5FFFD1C8-70BF-5CB0-2178-588E8ED612D3}"/>
              </a:ext>
            </a:extLst>
          </p:cNvPr>
          <p:cNvCxnSpPr>
            <a:cxnSpLocks/>
            <a:stCxn id="54" idx="2"/>
            <a:endCxn id="463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A1F0AFD7-2717-2220-BA25-F77D46DCDF50}"/>
              </a:ext>
            </a:extLst>
          </p:cNvPr>
          <p:cNvCxnSpPr>
            <a:cxnSpLocks/>
            <a:stCxn id="463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7CDEB5AD-3BE7-9871-E9B9-50F2436D787D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1EADBB71-1B02-756F-A6F2-DD83F13C3399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DC6A2535-E8A6-55D7-34F0-FB0777A2BA3C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9" name="Connecteur droit avec flèche 468">
            <a:extLst>
              <a:ext uri="{FF2B5EF4-FFF2-40B4-BE49-F238E27FC236}">
                <a16:creationId xmlns:a16="http://schemas.microsoft.com/office/drawing/2014/main" id="{E2F1C2A1-1873-F09A-E70D-28C96F79D5EA}"/>
              </a:ext>
            </a:extLst>
          </p:cNvPr>
          <p:cNvCxnSpPr>
            <a:cxnSpLocks/>
            <a:stCxn id="466" idx="2"/>
            <a:endCxn id="468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435EA375-2B4C-0B79-CD84-90CC9EE9FBDB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Rectangle 470">
            <a:extLst>
              <a:ext uri="{FF2B5EF4-FFF2-40B4-BE49-F238E27FC236}">
                <a16:creationId xmlns:a16="http://schemas.microsoft.com/office/drawing/2014/main" id="{3981DED9-5B50-BF2A-9160-08C69CB83ED3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9D16E0F4-4283-6ECE-81A0-0883FBEA27E6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02194E4C-2502-FFA3-990D-E30F6811141C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C78A4409-2961-3C06-BC80-03C2B3A08B51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8A276F0A-9846-3C29-EA5D-CEC1062315A8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30C1F583-C1D3-8426-8B91-6FE61E0E2750}"/>
              </a:ext>
            </a:extLst>
          </p:cNvPr>
          <p:cNvCxnSpPr>
            <a:cxnSpLocks/>
            <a:stCxn id="468" idx="2"/>
            <a:endCxn id="478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9A637BF6-3DBB-7AB5-F3F2-3EE0960CE408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3502F823-C9A6-4E77-6C8B-A1724E8151C5}"/>
              </a:ext>
            </a:extLst>
          </p:cNvPr>
          <p:cNvCxnSpPr>
            <a:cxnSpLocks/>
            <a:stCxn id="478" idx="2"/>
            <a:endCxn id="480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E01DA385-98B5-A04D-C3BA-29298626EFBC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481" name="Connecteur en angle 71">
            <a:extLst>
              <a:ext uri="{FF2B5EF4-FFF2-40B4-BE49-F238E27FC236}">
                <a16:creationId xmlns:a16="http://schemas.microsoft.com/office/drawing/2014/main" id="{C3F952B0-DAE5-2D89-9611-3148B493F15D}"/>
              </a:ext>
            </a:extLst>
          </p:cNvPr>
          <p:cNvCxnSpPr>
            <a:cxnSpLocks/>
            <a:stCxn id="468" idx="2"/>
            <a:endCxn id="475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Rectangle 485">
            <a:extLst>
              <a:ext uri="{FF2B5EF4-FFF2-40B4-BE49-F238E27FC236}">
                <a16:creationId xmlns:a16="http://schemas.microsoft.com/office/drawing/2014/main" id="{601D2EDF-A199-C5FC-6253-75503E55DF7B}"/>
              </a:ext>
            </a:extLst>
          </p:cNvPr>
          <p:cNvSpPr/>
          <p:nvPr/>
        </p:nvSpPr>
        <p:spPr>
          <a:xfrm>
            <a:off x="8689549" y="5960558"/>
            <a:ext cx="886162" cy="3814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1384-1417</a:t>
            </a:r>
          </a:p>
        </p:txBody>
      </p:sp>
      <p:cxnSp>
        <p:nvCxnSpPr>
          <p:cNvPr id="487" name="Connecteur droit avec flèche 486">
            <a:extLst>
              <a:ext uri="{FF2B5EF4-FFF2-40B4-BE49-F238E27FC236}">
                <a16:creationId xmlns:a16="http://schemas.microsoft.com/office/drawing/2014/main" id="{3503396D-45FD-CCF7-DA91-7A286A6854BB}"/>
              </a:ext>
            </a:extLst>
          </p:cNvPr>
          <p:cNvCxnSpPr>
            <a:cxnSpLocks/>
            <a:stCxn id="475" idx="2"/>
            <a:endCxn id="486" idx="0"/>
          </p:cNvCxnSpPr>
          <p:nvPr/>
        </p:nvCxnSpPr>
        <p:spPr>
          <a:xfrm>
            <a:off x="9126908" y="5881678"/>
            <a:ext cx="5722" cy="78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>
            <a:extLst>
              <a:ext uri="{FF2B5EF4-FFF2-40B4-BE49-F238E27FC236}">
                <a16:creationId xmlns:a16="http://schemas.microsoft.com/office/drawing/2014/main" id="{EA1D48A5-5B08-20E6-5903-70E2C155C034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12D79B4C-604D-C0D8-2A8A-20543CD272B8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47" name="Connecteur droit avec flèche 546">
            <a:extLst>
              <a:ext uri="{FF2B5EF4-FFF2-40B4-BE49-F238E27FC236}">
                <a16:creationId xmlns:a16="http://schemas.microsoft.com/office/drawing/2014/main" id="{7D964F00-81BC-3807-6697-3B83FE8BF64C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4A2B663-31DB-F1B7-0BC8-A31601734E2B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  <p:cxnSp>
        <p:nvCxnSpPr>
          <p:cNvPr id="4" name="Connecteur en angle 71">
            <a:extLst>
              <a:ext uri="{FF2B5EF4-FFF2-40B4-BE49-F238E27FC236}">
                <a16:creationId xmlns:a16="http://schemas.microsoft.com/office/drawing/2014/main" id="{DEF4880B-5166-AA83-2DC1-4805A3340CF8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375288-45ED-EDC5-57AA-D38554576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13970" y="3273491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984B45-74E0-52E5-D084-F81B7AE4AD50}"/>
              </a:ext>
            </a:extLst>
          </p:cNvPr>
          <p:cNvSpPr/>
          <p:nvPr/>
        </p:nvSpPr>
        <p:spPr>
          <a:xfrm>
            <a:off x="125346" y="3284410"/>
            <a:ext cx="1193450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1382-1384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9E77144-AA0C-C229-D33A-634E5D27B954}"/>
              </a:ext>
            </a:extLst>
          </p:cNvPr>
          <p:cNvSpPr/>
          <p:nvPr/>
        </p:nvSpPr>
        <p:spPr>
          <a:xfrm>
            <a:off x="-3155" y="472924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2F1000-9DDF-BC5B-7269-9A57F5DAED3D}"/>
              </a:ext>
            </a:extLst>
          </p:cNvPr>
          <p:cNvSpPr/>
          <p:nvPr/>
        </p:nvSpPr>
        <p:spPr>
          <a:xfrm>
            <a:off x="3557376" y="528321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6B447C7-84A1-8DE2-A398-B6513F11D089}"/>
              </a:ext>
            </a:extLst>
          </p:cNvPr>
          <p:cNvSpPr/>
          <p:nvPr/>
        </p:nvSpPr>
        <p:spPr>
          <a:xfrm>
            <a:off x="1772229" y="513593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6EBACF0-DFBB-1700-43BE-ECD5F6EB9617}"/>
              </a:ext>
            </a:extLst>
          </p:cNvPr>
          <p:cNvSpPr/>
          <p:nvPr/>
        </p:nvSpPr>
        <p:spPr>
          <a:xfrm>
            <a:off x="2378816" y="468903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003945-1DB4-F64C-A659-2EEE88D6BB54}"/>
              </a:ext>
            </a:extLst>
          </p:cNvPr>
          <p:cNvSpPr/>
          <p:nvPr/>
        </p:nvSpPr>
        <p:spPr>
          <a:xfrm>
            <a:off x="2510384" y="525726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104EAAC-19AF-94A7-57C9-B1E548FF278B}"/>
              </a:ext>
            </a:extLst>
          </p:cNvPr>
          <p:cNvSpPr/>
          <p:nvPr/>
        </p:nvSpPr>
        <p:spPr>
          <a:xfrm>
            <a:off x="1015428" y="4770116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C6EBA97-2EDA-CA0B-DCC1-B37A526F0F52}"/>
              </a:ext>
            </a:extLst>
          </p:cNvPr>
          <p:cNvSpPr/>
          <p:nvPr/>
        </p:nvSpPr>
        <p:spPr>
          <a:xfrm>
            <a:off x="1832782" y="446579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B883EE0-87AF-8791-D06B-AEBA10C269A3}"/>
              </a:ext>
            </a:extLst>
          </p:cNvPr>
          <p:cNvCxnSpPr>
            <a:cxnSpLocks/>
          </p:cNvCxnSpPr>
          <p:nvPr/>
        </p:nvCxnSpPr>
        <p:spPr>
          <a:xfrm>
            <a:off x="2736294" y="4363467"/>
            <a:ext cx="313082" cy="1023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7D41F2E-167D-19BD-04C2-ACA6A13DA293}"/>
              </a:ext>
            </a:extLst>
          </p:cNvPr>
          <p:cNvCxnSpPr>
            <a:cxnSpLocks/>
          </p:cNvCxnSpPr>
          <p:nvPr/>
        </p:nvCxnSpPr>
        <p:spPr>
          <a:xfrm flipH="1" flipV="1">
            <a:off x="2736294" y="3284410"/>
            <a:ext cx="46712" cy="10600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C75DBFF7-6643-84D2-E99D-1E76B65E8F18}"/>
              </a:ext>
            </a:extLst>
          </p:cNvPr>
          <p:cNvSpPr/>
          <p:nvPr/>
        </p:nvSpPr>
        <p:spPr>
          <a:xfrm>
            <a:off x="2526122" y="3224698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A32C524-2290-418A-D912-6AF9DBF9BE59}"/>
              </a:ext>
            </a:extLst>
          </p:cNvPr>
          <p:cNvSpPr/>
          <p:nvPr/>
        </p:nvSpPr>
        <p:spPr>
          <a:xfrm>
            <a:off x="2173129" y="3238593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FA1D981-A319-7D71-787B-3A60AEDC0E8D}"/>
              </a:ext>
            </a:extLst>
          </p:cNvPr>
          <p:cNvCxnSpPr>
            <a:cxnSpLocks/>
          </p:cNvCxnSpPr>
          <p:nvPr/>
        </p:nvCxnSpPr>
        <p:spPr>
          <a:xfrm>
            <a:off x="3796695" y="4376065"/>
            <a:ext cx="1174575" cy="7214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2A162E1-4176-B1A9-5840-F563C6DCE13A}"/>
              </a:ext>
            </a:extLst>
          </p:cNvPr>
          <p:cNvSpPr/>
          <p:nvPr/>
        </p:nvSpPr>
        <p:spPr>
          <a:xfrm>
            <a:off x="5200975" y="3564415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60AED93-2ECC-DAEE-A85F-2BC67801B81C}"/>
              </a:ext>
            </a:extLst>
          </p:cNvPr>
          <p:cNvCxnSpPr>
            <a:cxnSpLocks/>
          </p:cNvCxnSpPr>
          <p:nvPr/>
        </p:nvCxnSpPr>
        <p:spPr>
          <a:xfrm flipH="1">
            <a:off x="3202564" y="4385089"/>
            <a:ext cx="644436" cy="881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0DB340D2-3AA7-2980-94F1-3984ABDE0165}"/>
              </a:ext>
            </a:extLst>
          </p:cNvPr>
          <p:cNvSpPr/>
          <p:nvPr/>
        </p:nvSpPr>
        <p:spPr>
          <a:xfrm>
            <a:off x="3049376" y="4344461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6DDAC9B-E0AA-3EBB-C111-D54ECDFB80A0}"/>
              </a:ext>
            </a:extLst>
          </p:cNvPr>
          <p:cNvSpPr/>
          <p:nvPr/>
        </p:nvSpPr>
        <p:spPr>
          <a:xfrm>
            <a:off x="4532736" y="5923290"/>
            <a:ext cx="274030" cy="242657"/>
          </a:xfrm>
          <a:prstGeom prst="ellipse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6924A2D-276E-D6E4-2D98-6C2B851BBBB5}"/>
              </a:ext>
            </a:extLst>
          </p:cNvPr>
          <p:cNvSpPr/>
          <p:nvPr/>
        </p:nvSpPr>
        <p:spPr>
          <a:xfrm>
            <a:off x="4669751" y="5061979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3449684-BF40-80BE-6CA3-9329EC2D1CBA}"/>
              </a:ext>
            </a:extLst>
          </p:cNvPr>
          <p:cNvSpPr/>
          <p:nvPr/>
        </p:nvSpPr>
        <p:spPr>
          <a:xfrm>
            <a:off x="4931139" y="506197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32368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4B495-4C06-943B-A0AF-C9DC2B035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64F1BF04-AD31-5824-D967-9E8920E9E038}"/>
              </a:ext>
            </a:extLst>
          </p:cNvPr>
          <p:cNvSpPr/>
          <p:nvPr/>
        </p:nvSpPr>
        <p:spPr>
          <a:xfrm>
            <a:off x="146919" y="139707"/>
            <a:ext cx="7495187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12) 1384-1388 : … A Naples, après la mort de Charles III, son fils Ladislas lui succède ; En Provence orientale, Nice se donne au comté de Savoie </a:t>
            </a:r>
          </a:p>
          <a:p>
            <a:endParaRPr lang="fr-FR" sz="1600" dirty="0"/>
          </a:p>
          <a:p>
            <a:r>
              <a:rPr lang="fr-FR" sz="1600" dirty="0"/>
              <a:t>*Fév. 1386 : Charles III de Naples, devenu roi de Hongrie en déc. 1385 (!)</a:t>
            </a:r>
          </a:p>
          <a:p>
            <a:r>
              <a:rPr lang="fr-FR" sz="1600" dirty="0"/>
              <a:t>Est assassiné à Visegrad, au nord de Budapest ; A Naples, son fils </a:t>
            </a:r>
            <a:r>
              <a:rPr lang="fr-FR" sz="1600" u="sng" dirty="0"/>
              <a:t>Ladislas</a:t>
            </a:r>
            <a:r>
              <a:rPr lang="fr-FR" sz="1600" dirty="0"/>
              <a:t> lui succède</a:t>
            </a:r>
          </a:p>
          <a:p>
            <a:r>
              <a:rPr lang="fr-FR" sz="1600" dirty="0"/>
              <a:t>En Provence, l’Union d’Aix se disloque ; Et…</a:t>
            </a:r>
          </a:p>
          <a:p>
            <a:endParaRPr lang="fr-FR" sz="1600" dirty="0"/>
          </a:p>
          <a:p>
            <a:r>
              <a:rPr lang="fr-FR" sz="1600" dirty="0"/>
              <a:t>*Oct.-déc. 1387 : </a:t>
            </a:r>
            <a:r>
              <a:rPr lang="fr-FR" sz="1600" u="sng" dirty="0"/>
              <a:t>Louis II</a:t>
            </a:r>
            <a:r>
              <a:rPr lang="fr-FR" sz="1600" dirty="0"/>
              <a:t> soumet les derniers </a:t>
            </a:r>
            <a:r>
              <a:rPr lang="fr-FR" sz="1600" i="1" dirty="0"/>
              <a:t>Carlistes</a:t>
            </a:r>
            <a:endParaRPr lang="fr-FR" sz="1600" dirty="0"/>
          </a:p>
          <a:p>
            <a:r>
              <a:rPr lang="fr-FR" sz="1600" dirty="0"/>
              <a:t>Il fait son entrée à Aix, puis à Tarascon</a:t>
            </a:r>
          </a:p>
          <a:p>
            <a:r>
              <a:rPr lang="fr-FR" sz="1600" dirty="0"/>
              <a:t>Toute la Provence le soutient ; Toute ? Non, car en Provence orientale…</a:t>
            </a:r>
          </a:p>
          <a:p>
            <a:endParaRPr lang="fr-FR" sz="1600" dirty="0"/>
          </a:p>
          <a:p>
            <a:r>
              <a:rPr lang="fr-FR" sz="1600" dirty="0"/>
              <a:t>*Août 1388 : Contre les Angevins </a:t>
            </a:r>
            <a:r>
              <a:rPr lang="fr-FR" sz="1600" i="1" dirty="0"/>
              <a:t>français</a:t>
            </a:r>
            <a:r>
              <a:rPr lang="fr-FR" sz="1600" dirty="0"/>
              <a:t>, Nice reste fidèle aux Angevins de Naples, et donc à Ladislas ; Mais celui-ci ne pouvant la protéger, Nice se donne à Amédée VII Comte de Savoie et comte de Provence éventuel ; Nice à la Savoie jusqu’en 1860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D2204-825D-6CAF-28CB-304F199592C2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B8169B1-CD88-49AA-1958-E1CE9CBE3975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D37E52D-8614-E3CC-C7EE-7E0BD1C407C4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491B34-0EE6-DBE0-010C-A808BBEC17E4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29A2B6C-AD49-4BAE-A168-60511D84492A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36EDE71-3E71-98D7-E212-A6031982C4C1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6029DEB-C740-EF88-7711-8FF274F03679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71">
            <a:extLst>
              <a:ext uri="{FF2B5EF4-FFF2-40B4-BE49-F238E27FC236}">
                <a16:creationId xmlns:a16="http://schemas.microsoft.com/office/drawing/2014/main" id="{B8276E3B-FD31-5E56-4683-389C1BB9E94D}"/>
              </a:ext>
            </a:extLst>
          </p:cNvPr>
          <p:cNvCxnSpPr>
            <a:cxnSpLocks/>
            <a:stCxn id="51" idx="2"/>
            <a:endCxn id="3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3F75209-772E-1071-881F-006CD12BB876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D6F2B-8F33-16B2-DEE5-1789B99BA9B7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60" name="Connecteur en angle 71">
            <a:extLst>
              <a:ext uri="{FF2B5EF4-FFF2-40B4-BE49-F238E27FC236}">
                <a16:creationId xmlns:a16="http://schemas.microsoft.com/office/drawing/2014/main" id="{6378D7B3-9456-F6BD-7B08-4BD35E9C34A6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19547DC8-9BEC-E9BA-6C15-CE9634D2AE25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C3AE0EB-15A5-5021-D9AF-D67B14BCC8D3}"/>
              </a:ext>
            </a:extLst>
          </p:cNvPr>
          <p:cNvCxnSpPr>
            <a:cxnSpLocks/>
            <a:stCxn id="3" idx="2"/>
            <a:endCxn id="58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C7F7D35-8B7E-A34A-9BAA-220A5DA98F32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74BD7907-5810-A31C-660A-C59D97F0E712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0041D9AA-B4E2-6801-8249-3A7343E30142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29A5AD22-60C4-9BF9-1FD8-22AF0BCED5D6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A554813F-A231-F53C-4973-D773091DF5BC}"/>
              </a:ext>
            </a:extLst>
          </p:cNvPr>
          <p:cNvCxnSpPr>
            <a:cxnSpLocks/>
            <a:stCxn id="449" idx="2"/>
            <a:endCxn id="450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>
            <a:extLst>
              <a:ext uri="{FF2B5EF4-FFF2-40B4-BE49-F238E27FC236}">
                <a16:creationId xmlns:a16="http://schemas.microsoft.com/office/drawing/2014/main" id="{9E9A33F8-6529-B7C7-F59D-8899E7590F7E}"/>
              </a:ext>
            </a:extLst>
          </p:cNvPr>
          <p:cNvCxnSpPr>
            <a:cxnSpLocks/>
            <a:stCxn id="448" idx="2"/>
            <a:endCxn id="449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en angle 71">
            <a:extLst>
              <a:ext uri="{FF2B5EF4-FFF2-40B4-BE49-F238E27FC236}">
                <a16:creationId xmlns:a16="http://schemas.microsoft.com/office/drawing/2014/main" id="{955DBFE8-4B20-380F-46E0-EF14B807FE3E}"/>
              </a:ext>
            </a:extLst>
          </p:cNvPr>
          <p:cNvCxnSpPr>
            <a:cxnSpLocks/>
            <a:stCxn id="58" idx="2"/>
            <a:endCxn id="448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Rectangle 453">
            <a:extLst>
              <a:ext uri="{FF2B5EF4-FFF2-40B4-BE49-F238E27FC236}">
                <a16:creationId xmlns:a16="http://schemas.microsoft.com/office/drawing/2014/main" id="{999C88C4-538D-C178-2854-DACC076FD8EF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id="{D3578AB0-82F1-EABB-82B6-A2995E2CEC88}"/>
              </a:ext>
            </a:extLst>
          </p:cNvPr>
          <p:cNvCxnSpPr>
            <a:cxnSpLocks/>
            <a:stCxn id="58" idx="3"/>
            <a:endCxn id="454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Rectangle 455">
            <a:extLst>
              <a:ext uri="{FF2B5EF4-FFF2-40B4-BE49-F238E27FC236}">
                <a16:creationId xmlns:a16="http://schemas.microsoft.com/office/drawing/2014/main" id="{7BC0ADD1-272E-C5BB-31C2-AC86B44A6123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57" name="Connecteur en angle 71">
            <a:extLst>
              <a:ext uri="{FF2B5EF4-FFF2-40B4-BE49-F238E27FC236}">
                <a16:creationId xmlns:a16="http://schemas.microsoft.com/office/drawing/2014/main" id="{410DFF5B-BEB8-FACC-48C0-8EB3AEFEDF6C}"/>
              </a:ext>
            </a:extLst>
          </p:cNvPr>
          <p:cNvCxnSpPr>
            <a:cxnSpLocks/>
            <a:stCxn id="58" idx="2"/>
            <a:endCxn id="456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Rectangle 457">
            <a:extLst>
              <a:ext uri="{FF2B5EF4-FFF2-40B4-BE49-F238E27FC236}">
                <a16:creationId xmlns:a16="http://schemas.microsoft.com/office/drawing/2014/main" id="{B0A38613-842D-0428-441C-05F2507958E3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59" name="Connecteur droit avec flèche 458">
            <a:extLst>
              <a:ext uri="{FF2B5EF4-FFF2-40B4-BE49-F238E27FC236}">
                <a16:creationId xmlns:a16="http://schemas.microsoft.com/office/drawing/2014/main" id="{9E7816E9-D157-E508-DEA3-8D40A4748AE1}"/>
              </a:ext>
            </a:extLst>
          </p:cNvPr>
          <p:cNvCxnSpPr>
            <a:cxnSpLocks/>
            <a:stCxn id="63" idx="2"/>
            <a:endCxn id="458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en angle 71">
            <a:extLst>
              <a:ext uri="{FF2B5EF4-FFF2-40B4-BE49-F238E27FC236}">
                <a16:creationId xmlns:a16="http://schemas.microsoft.com/office/drawing/2014/main" id="{E77E8476-F28D-4BB3-7CCE-A7E7970EA46C}"/>
              </a:ext>
            </a:extLst>
          </p:cNvPr>
          <p:cNvCxnSpPr>
            <a:cxnSpLocks/>
            <a:stCxn id="454" idx="2"/>
            <a:endCxn id="63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>
            <a:extLst>
              <a:ext uri="{FF2B5EF4-FFF2-40B4-BE49-F238E27FC236}">
                <a16:creationId xmlns:a16="http://schemas.microsoft.com/office/drawing/2014/main" id="{5F1BEB7C-A248-597B-D5B1-22336AF5471B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Rectangle 462">
            <a:extLst>
              <a:ext uri="{FF2B5EF4-FFF2-40B4-BE49-F238E27FC236}">
                <a16:creationId xmlns:a16="http://schemas.microsoft.com/office/drawing/2014/main" id="{BDC29B18-FEDE-6BB4-02E4-09A702047653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C74CEB32-5B2E-F57E-037E-A90858ADE799}"/>
              </a:ext>
            </a:extLst>
          </p:cNvPr>
          <p:cNvCxnSpPr>
            <a:cxnSpLocks/>
            <a:stCxn id="54" idx="2"/>
            <a:endCxn id="463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82895D87-068D-C147-813A-7DA392ED5869}"/>
              </a:ext>
            </a:extLst>
          </p:cNvPr>
          <p:cNvCxnSpPr>
            <a:cxnSpLocks/>
            <a:stCxn id="463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6E19E708-20BE-7DDA-C6BD-C710068D5C28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0AE497D0-83EB-DEB0-62FC-3D30029FAAF2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B3217FB8-9BFB-6377-01CF-7856B758D86B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9" name="Connecteur droit avec flèche 468">
            <a:extLst>
              <a:ext uri="{FF2B5EF4-FFF2-40B4-BE49-F238E27FC236}">
                <a16:creationId xmlns:a16="http://schemas.microsoft.com/office/drawing/2014/main" id="{D2AE7848-6D41-104A-0D58-914B50B6E44C}"/>
              </a:ext>
            </a:extLst>
          </p:cNvPr>
          <p:cNvCxnSpPr>
            <a:cxnSpLocks/>
            <a:stCxn id="466" idx="2"/>
            <a:endCxn id="468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976E34F2-714D-6C3F-CF7E-339E1EE668A5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Rectangle 470">
            <a:extLst>
              <a:ext uri="{FF2B5EF4-FFF2-40B4-BE49-F238E27FC236}">
                <a16:creationId xmlns:a16="http://schemas.microsoft.com/office/drawing/2014/main" id="{CC1518D9-E77D-9413-A2D1-685CFC27FB2B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474D1B24-1DBA-B2F9-10B5-596A7957CB1B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6614096D-B88D-FFD4-37F6-30A3033EA5B6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7DBB204E-DF0E-318C-70E5-676A88FBEF83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43EE491B-D0D7-7451-5D42-3D78F1503FB3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169EDFA2-F604-B870-3A2B-754DEEC6F01D}"/>
              </a:ext>
            </a:extLst>
          </p:cNvPr>
          <p:cNvCxnSpPr>
            <a:cxnSpLocks/>
            <a:stCxn id="468" idx="2"/>
            <a:endCxn id="478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542A43E6-D65A-3616-A607-7666D2D180A1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C085EC1D-7069-623F-2CC5-698AF1DDCE55}"/>
              </a:ext>
            </a:extLst>
          </p:cNvPr>
          <p:cNvCxnSpPr>
            <a:cxnSpLocks/>
            <a:stCxn id="478" idx="2"/>
            <a:endCxn id="480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B5840067-3611-C90E-70D7-7993CE5ACB2B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481" name="Connecteur en angle 71">
            <a:extLst>
              <a:ext uri="{FF2B5EF4-FFF2-40B4-BE49-F238E27FC236}">
                <a16:creationId xmlns:a16="http://schemas.microsoft.com/office/drawing/2014/main" id="{FDCF890D-E328-EED8-38AB-AB36127168C1}"/>
              </a:ext>
            </a:extLst>
          </p:cNvPr>
          <p:cNvCxnSpPr>
            <a:cxnSpLocks/>
            <a:stCxn id="468" idx="2"/>
            <a:endCxn id="475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Rectangle 481">
            <a:extLst>
              <a:ext uri="{FF2B5EF4-FFF2-40B4-BE49-F238E27FC236}">
                <a16:creationId xmlns:a16="http://schemas.microsoft.com/office/drawing/2014/main" id="{17EF28D7-57C6-27FB-7219-2007E1F615CB}"/>
              </a:ext>
            </a:extLst>
          </p:cNvPr>
          <p:cNvSpPr/>
          <p:nvPr/>
        </p:nvSpPr>
        <p:spPr>
          <a:xfrm>
            <a:off x="10494103" y="4598571"/>
            <a:ext cx="886160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1386-1414 </a:t>
            </a: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CE4C0112-661C-FE2D-D833-B790B6A77BC5}"/>
              </a:ext>
            </a:extLst>
          </p:cNvPr>
          <p:cNvCxnSpPr>
            <a:cxnSpLocks/>
            <a:stCxn id="467" idx="2"/>
            <a:endCxn id="482" idx="0"/>
          </p:cNvCxnSpPr>
          <p:nvPr/>
        </p:nvCxnSpPr>
        <p:spPr>
          <a:xfrm>
            <a:off x="10937181" y="4473272"/>
            <a:ext cx="2" cy="1252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0D1096E-81EA-9E7D-684B-0AF6F4182930}"/>
              </a:ext>
            </a:extLst>
          </p:cNvPr>
          <p:cNvSpPr/>
          <p:nvPr/>
        </p:nvSpPr>
        <p:spPr>
          <a:xfrm>
            <a:off x="8689549" y="5960558"/>
            <a:ext cx="886162" cy="3814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1384-1417</a:t>
            </a:r>
          </a:p>
        </p:txBody>
      </p:sp>
      <p:cxnSp>
        <p:nvCxnSpPr>
          <p:cNvPr id="487" name="Connecteur droit avec flèche 486">
            <a:extLst>
              <a:ext uri="{FF2B5EF4-FFF2-40B4-BE49-F238E27FC236}">
                <a16:creationId xmlns:a16="http://schemas.microsoft.com/office/drawing/2014/main" id="{E91F3472-0812-8341-8D81-83D916BF811F}"/>
              </a:ext>
            </a:extLst>
          </p:cNvPr>
          <p:cNvCxnSpPr>
            <a:cxnSpLocks/>
            <a:stCxn id="475" idx="2"/>
            <a:endCxn id="486" idx="0"/>
          </p:cNvCxnSpPr>
          <p:nvPr/>
        </p:nvCxnSpPr>
        <p:spPr>
          <a:xfrm>
            <a:off x="9126908" y="5881678"/>
            <a:ext cx="5722" cy="78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>
            <a:extLst>
              <a:ext uri="{FF2B5EF4-FFF2-40B4-BE49-F238E27FC236}">
                <a16:creationId xmlns:a16="http://schemas.microsoft.com/office/drawing/2014/main" id="{AE281D51-92FB-277D-A7D3-4D20C6A096A7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9B5E742D-156F-00A0-5C47-F583EC771950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47" name="Connecteur droit avec flèche 546">
            <a:extLst>
              <a:ext uri="{FF2B5EF4-FFF2-40B4-BE49-F238E27FC236}">
                <a16:creationId xmlns:a16="http://schemas.microsoft.com/office/drawing/2014/main" id="{6C650448-AE07-22C1-84C6-13406B783734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Connecteur en angle 71">
            <a:extLst>
              <a:ext uri="{FF2B5EF4-FFF2-40B4-BE49-F238E27FC236}">
                <a16:creationId xmlns:a16="http://schemas.microsoft.com/office/drawing/2014/main" id="{1E68CD6A-D6F8-6EEA-2E0B-6ED0B1CB2B1A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A166E02-9C6C-99D9-CDD4-371A0CFE3CB7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</p:spTree>
    <p:extLst>
      <p:ext uri="{BB962C8B-B14F-4D97-AF65-F5344CB8AC3E}">
        <p14:creationId xmlns:p14="http://schemas.microsoft.com/office/powerpoint/2010/main" val="835241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5BE50-EFB8-C0D9-6CF8-56F114DC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808D7AAB-13A3-EFBD-4F70-B91A3E2C871C}"/>
              </a:ext>
            </a:extLst>
          </p:cNvPr>
          <p:cNvSpPr/>
          <p:nvPr/>
        </p:nvSpPr>
        <p:spPr>
          <a:xfrm>
            <a:off x="146919" y="139707"/>
            <a:ext cx="7495187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13) 1390-1399 : Malgré plusieurs tentatives, Louis II échoue à prendre Naples à Ladislas ; L’Empire angevin divisé entre les Angevins </a:t>
            </a:r>
            <a:r>
              <a:rPr lang="fr-FR" sz="1600" b="1" i="1" dirty="0"/>
              <a:t>français</a:t>
            </a:r>
            <a:r>
              <a:rPr lang="fr-FR" sz="1600" b="1" dirty="0"/>
              <a:t> d’Anjou-Provence et les Angevins </a:t>
            </a:r>
            <a:r>
              <a:rPr lang="fr-FR" sz="1600" b="1" i="1" dirty="0"/>
              <a:t>italiens</a:t>
            </a:r>
            <a:r>
              <a:rPr lang="fr-FR" sz="1600" b="1" dirty="0"/>
              <a:t> de Naples ; Jusqu’en 1423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*1390-99 : Malgré plusieurs tentatives, </a:t>
            </a:r>
            <a:r>
              <a:rPr lang="fr-FR" sz="1600" u="sng" dirty="0"/>
              <a:t>Louis II</a:t>
            </a:r>
            <a:r>
              <a:rPr lang="fr-FR" sz="1600" dirty="0"/>
              <a:t> échoue à prendre Naples à </a:t>
            </a:r>
            <a:r>
              <a:rPr lang="fr-FR" sz="1600" u="sng" dirty="0"/>
              <a:t>Ladislas</a:t>
            </a:r>
            <a:endParaRPr lang="fr-FR" sz="1600" dirty="0"/>
          </a:p>
          <a:p>
            <a:r>
              <a:rPr lang="fr-FR" sz="1600" dirty="0"/>
              <a:t>*L’Empire angevin divisé entre…</a:t>
            </a:r>
          </a:p>
          <a:p>
            <a:r>
              <a:rPr lang="fr-FR" sz="1600" dirty="0"/>
              <a:t>Les Angevins français d’Anjou-Provence et les Angevins italiens de Naples</a:t>
            </a:r>
          </a:p>
          <a:p>
            <a:r>
              <a:rPr lang="fr-FR" sz="1600" dirty="0"/>
              <a:t>Jusqu’en 1423 ; </a:t>
            </a:r>
            <a:r>
              <a:rPr lang="fr-FR" sz="1600" u="sng" dirty="0"/>
              <a:t>A suivre</a:t>
            </a:r>
            <a:r>
              <a:rPr lang="fr-FR" sz="1600" dirty="0"/>
              <a:t>… ; Et pendant ce temps, en Provence…</a:t>
            </a:r>
          </a:p>
          <a:p>
            <a:endParaRPr lang="fr-FR" sz="1600" dirty="0"/>
          </a:p>
          <a:p>
            <a:r>
              <a:rPr lang="fr-FR" sz="1600" dirty="0"/>
              <a:t>*1389-99 : Dans le même temps, en Provence, violences de Raymond de Turenne</a:t>
            </a:r>
          </a:p>
          <a:p>
            <a:r>
              <a:rPr lang="fr-FR" sz="1600" dirty="0"/>
              <a:t>Depuis ses châteaux : Les Baux, les Pennes, Meyrargues ; Et surtout </a:t>
            </a:r>
            <a:r>
              <a:rPr lang="fr-FR" sz="1600" dirty="0" err="1"/>
              <a:t>Roquemartine</a:t>
            </a:r>
            <a:endParaRPr lang="fr-FR" sz="1600" dirty="0"/>
          </a:p>
          <a:p>
            <a:r>
              <a:rPr lang="fr-FR" sz="1600" u="sng" dirty="0"/>
              <a:t>*Epilogue…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91CDF4-3BF8-BB62-3435-209743E0FA8D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8BBFA5-0DF5-34F8-27D9-D33E8CE41B37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6FF0D9-F577-FAB2-231B-041ACD0BECBC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36E66E-DBD0-8866-8BEC-65E2FDEC6FA7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BCA7F6D-9A8B-769E-D789-7B5CE6E124AB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E1503F1-A40A-CC3A-DE17-463C9D68F6CF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B8E5593-4AD7-2F44-D2EB-892142E7BF46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71">
            <a:extLst>
              <a:ext uri="{FF2B5EF4-FFF2-40B4-BE49-F238E27FC236}">
                <a16:creationId xmlns:a16="http://schemas.microsoft.com/office/drawing/2014/main" id="{96EB45D6-D565-22A9-C5D2-5009D8A935C2}"/>
              </a:ext>
            </a:extLst>
          </p:cNvPr>
          <p:cNvCxnSpPr>
            <a:cxnSpLocks/>
            <a:stCxn id="51" idx="2"/>
            <a:endCxn id="3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94CDED9-62A8-1852-FE43-FD0E7DC8B513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E05B29-F118-9514-AF91-C6F3E7963017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60" name="Connecteur en angle 71">
            <a:extLst>
              <a:ext uri="{FF2B5EF4-FFF2-40B4-BE49-F238E27FC236}">
                <a16:creationId xmlns:a16="http://schemas.microsoft.com/office/drawing/2014/main" id="{D127D319-7E28-8133-058D-007243571A5F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9EF6D374-DC06-5C6D-51BC-B1E8B9971D25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708BC63-956E-734B-0F9B-E61651022864}"/>
              </a:ext>
            </a:extLst>
          </p:cNvPr>
          <p:cNvCxnSpPr>
            <a:cxnSpLocks/>
            <a:stCxn id="3" idx="2"/>
            <a:endCxn id="58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C3059F8-7272-8638-62F8-6FA273DD44A3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A648988A-199B-7ABD-BEA1-8FE9D67DED4E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4351B9A2-B8E0-39AE-8FBC-BA83FBC9745C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0808A58A-8CCD-E1B5-09CB-92AF8E9C5B07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F3ABB9F8-F289-2A2B-D392-7591C8004390}"/>
              </a:ext>
            </a:extLst>
          </p:cNvPr>
          <p:cNvCxnSpPr>
            <a:cxnSpLocks/>
            <a:stCxn id="449" idx="2"/>
            <a:endCxn id="450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>
            <a:extLst>
              <a:ext uri="{FF2B5EF4-FFF2-40B4-BE49-F238E27FC236}">
                <a16:creationId xmlns:a16="http://schemas.microsoft.com/office/drawing/2014/main" id="{11E4C0FE-EAC6-42C9-B0EB-FE7ABE3B1200}"/>
              </a:ext>
            </a:extLst>
          </p:cNvPr>
          <p:cNvCxnSpPr>
            <a:cxnSpLocks/>
            <a:stCxn id="448" idx="2"/>
            <a:endCxn id="449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en angle 71">
            <a:extLst>
              <a:ext uri="{FF2B5EF4-FFF2-40B4-BE49-F238E27FC236}">
                <a16:creationId xmlns:a16="http://schemas.microsoft.com/office/drawing/2014/main" id="{BEDF4A28-0B51-DB65-3343-48865E33E8B2}"/>
              </a:ext>
            </a:extLst>
          </p:cNvPr>
          <p:cNvCxnSpPr>
            <a:cxnSpLocks/>
            <a:stCxn id="58" idx="2"/>
            <a:endCxn id="448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Rectangle 453">
            <a:extLst>
              <a:ext uri="{FF2B5EF4-FFF2-40B4-BE49-F238E27FC236}">
                <a16:creationId xmlns:a16="http://schemas.microsoft.com/office/drawing/2014/main" id="{F7CE9D78-7376-8186-8C76-C3167BD61CBE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id="{7C335134-FBE9-8687-662C-8E27681373B6}"/>
              </a:ext>
            </a:extLst>
          </p:cNvPr>
          <p:cNvCxnSpPr>
            <a:cxnSpLocks/>
            <a:stCxn id="58" idx="3"/>
            <a:endCxn id="454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Rectangle 455">
            <a:extLst>
              <a:ext uri="{FF2B5EF4-FFF2-40B4-BE49-F238E27FC236}">
                <a16:creationId xmlns:a16="http://schemas.microsoft.com/office/drawing/2014/main" id="{1EC5DBFA-3AED-B44D-4BBD-EF6290A2E215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57" name="Connecteur en angle 71">
            <a:extLst>
              <a:ext uri="{FF2B5EF4-FFF2-40B4-BE49-F238E27FC236}">
                <a16:creationId xmlns:a16="http://schemas.microsoft.com/office/drawing/2014/main" id="{985856C5-DAD7-3339-24CF-CE85BE51D459}"/>
              </a:ext>
            </a:extLst>
          </p:cNvPr>
          <p:cNvCxnSpPr>
            <a:cxnSpLocks/>
            <a:stCxn id="58" idx="2"/>
            <a:endCxn id="456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Rectangle 457">
            <a:extLst>
              <a:ext uri="{FF2B5EF4-FFF2-40B4-BE49-F238E27FC236}">
                <a16:creationId xmlns:a16="http://schemas.microsoft.com/office/drawing/2014/main" id="{39750843-E40C-E943-1187-6599837C1826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59" name="Connecteur droit avec flèche 458">
            <a:extLst>
              <a:ext uri="{FF2B5EF4-FFF2-40B4-BE49-F238E27FC236}">
                <a16:creationId xmlns:a16="http://schemas.microsoft.com/office/drawing/2014/main" id="{A35DC481-FCE2-811F-0059-9E31BA82F1C1}"/>
              </a:ext>
            </a:extLst>
          </p:cNvPr>
          <p:cNvCxnSpPr>
            <a:cxnSpLocks/>
            <a:stCxn id="63" idx="2"/>
            <a:endCxn id="458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en angle 71">
            <a:extLst>
              <a:ext uri="{FF2B5EF4-FFF2-40B4-BE49-F238E27FC236}">
                <a16:creationId xmlns:a16="http://schemas.microsoft.com/office/drawing/2014/main" id="{73FC3628-D86C-8483-2832-FA1F38E33837}"/>
              </a:ext>
            </a:extLst>
          </p:cNvPr>
          <p:cNvCxnSpPr>
            <a:cxnSpLocks/>
            <a:stCxn id="454" idx="2"/>
            <a:endCxn id="63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>
            <a:extLst>
              <a:ext uri="{FF2B5EF4-FFF2-40B4-BE49-F238E27FC236}">
                <a16:creationId xmlns:a16="http://schemas.microsoft.com/office/drawing/2014/main" id="{6D94B2DC-7A42-809D-FCDA-147E4027EB33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Rectangle 462">
            <a:extLst>
              <a:ext uri="{FF2B5EF4-FFF2-40B4-BE49-F238E27FC236}">
                <a16:creationId xmlns:a16="http://schemas.microsoft.com/office/drawing/2014/main" id="{37638526-174B-5784-DC63-52593DAFCB82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C6D2F979-E457-E1B9-D7F2-B0B612242E28}"/>
              </a:ext>
            </a:extLst>
          </p:cNvPr>
          <p:cNvCxnSpPr>
            <a:cxnSpLocks/>
            <a:stCxn id="54" idx="2"/>
            <a:endCxn id="463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7F2CF638-6019-1752-F51D-6F3FAAF3690E}"/>
              </a:ext>
            </a:extLst>
          </p:cNvPr>
          <p:cNvCxnSpPr>
            <a:cxnSpLocks/>
            <a:stCxn id="463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94FB1778-74EC-2B2D-EF05-49511893594B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02BB5E27-DECA-AA75-0B90-F319F0527435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C2C90594-20B5-CABD-9406-4166FF2E10D7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9" name="Connecteur droit avec flèche 468">
            <a:extLst>
              <a:ext uri="{FF2B5EF4-FFF2-40B4-BE49-F238E27FC236}">
                <a16:creationId xmlns:a16="http://schemas.microsoft.com/office/drawing/2014/main" id="{F4067763-C275-0B65-E248-AFD6F68FED11}"/>
              </a:ext>
            </a:extLst>
          </p:cNvPr>
          <p:cNvCxnSpPr>
            <a:cxnSpLocks/>
            <a:stCxn id="466" idx="2"/>
            <a:endCxn id="468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752FE548-C032-BAEF-2F95-FD29A278BF42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Rectangle 470">
            <a:extLst>
              <a:ext uri="{FF2B5EF4-FFF2-40B4-BE49-F238E27FC236}">
                <a16:creationId xmlns:a16="http://schemas.microsoft.com/office/drawing/2014/main" id="{0C740E1F-2629-1E36-68BB-E4DC3AE33992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CFCB5104-1DCB-273C-CE50-716A91BC48AA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7B78E592-0651-FAB4-8760-975499DCE797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52928578-1508-F840-F1ED-E5964D64051A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14E80572-4C0E-4746-A9A6-5BA58BCEBC67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85EC3D79-DB89-D8DA-15EE-C605935C9560}"/>
              </a:ext>
            </a:extLst>
          </p:cNvPr>
          <p:cNvCxnSpPr>
            <a:cxnSpLocks/>
            <a:stCxn id="468" idx="2"/>
            <a:endCxn id="478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FA077588-BF4F-61BF-66B3-2A2FF489BED9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59589AB3-2B73-45C0-0CA0-271ADEA969FB}"/>
              </a:ext>
            </a:extLst>
          </p:cNvPr>
          <p:cNvCxnSpPr>
            <a:cxnSpLocks/>
            <a:stCxn id="478" idx="2"/>
            <a:endCxn id="480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FFFD63C8-7AEC-6ABF-E54F-5CD1B5A1CAC5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481" name="Connecteur en angle 71">
            <a:extLst>
              <a:ext uri="{FF2B5EF4-FFF2-40B4-BE49-F238E27FC236}">
                <a16:creationId xmlns:a16="http://schemas.microsoft.com/office/drawing/2014/main" id="{F988E27D-B208-E253-A0A5-A3B57BBC2CF8}"/>
              </a:ext>
            </a:extLst>
          </p:cNvPr>
          <p:cNvCxnSpPr>
            <a:cxnSpLocks/>
            <a:stCxn id="468" idx="2"/>
            <a:endCxn id="475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96E1564-8A64-2ADD-546A-37B9BDEF40A2}"/>
              </a:ext>
            </a:extLst>
          </p:cNvPr>
          <p:cNvSpPr/>
          <p:nvPr/>
        </p:nvSpPr>
        <p:spPr>
          <a:xfrm>
            <a:off x="10494103" y="4598571"/>
            <a:ext cx="886160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1386-1414 </a:t>
            </a: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A26437E4-2DDD-E759-73C5-CC531C7B3800}"/>
              </a:ext>
            </a:extLst>
          </p:cNvPr>
          <p:cNvCxnSpPr>
            <a:cxnSpLocks/>
            <a:stCxn id="467" idx="2"/>
            <a:endCxn id="482" idx="0"/>
          </p:cNvCxnSpPr>
          <p:nvPr/>
        </p:nvCxnSpPr>
        <p:spPr>
          <a:xfrm>
            <a:off x="10937181" y="4473272"/>
            <a:ext cx="2" cy="1252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Rectangle 485">
            <a:extLst>
              <a:ext uri="{FF2B5EF4-FFF2-40B4-BE49-F238E27FC236}">
                <a16:creationId xmlns:a16="http://schemas.microsoft.com/office/drawing/2014/main" id="{06A10AE7-D356-5996-7D03-76715FD1F528}"/>
              </a:ext>
            </a:extLst>
          </p:cNvPr>
          <p:cNvSpPr/>
          <p:nvPr/>
        </p:nvSpPr>
        <p:spPr>
          <a:xfrm>
            <a:off x="8689549" y="5960558"/>
            <a:ext cx="886162" cy="3814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1384-1417</a:t>
            </a:r>
          </a:p>
        </p:txBody>
      </p:sp>
      <p:cxnSp>
        <p:nvCxnSpPr>
          <p:cNvPr id="487" name="Connecteur droit avec flèche 486">
            <a:extLst>
              <a:ext uri="{FF2B5EF4-FFF2-40B4-BE49-F238E27FC236}">
                <a16:creationId xmlns:a16="http://schemas.microsoft.com/office/drawing/2014/main" id="{A576DEDD-63AC-3557-8A81-87C08FA96E2E}"/>
              </a:ext>
            </a:extLst>
          </p:cNvPr>
          <p:cNvCxnSpPr>
            <a:cxnSpLocks/>
            <a:stCxn id="475" idx="2"/>
            <a:endCxn id="486" idx="0"/>
          </p:cNvCxnSpPr>
          <p:nvPr/>
        </p:nvCxnSpPr>
        <p:spPr>
          <a:xfrm>
            <a:off x="9126908" y="5881678"/>
            <a:ext cx="5722" cy="78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>
            <a:extLst>
              <a:ext uri="{FF2B5EF4-FFF2-40B4-BE49-F238E27FC236}">
                <a16:creationId xmlns:a16="http://schemas.microsoft.com/office/drawing/2014/main" id="{680AB8ED-C5DE-8745-857F-3D28DBA13837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162C1649-EB8F-B33A-B10F-0BCFDCCF0851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47" name="Connecteur droit avec flèche 546">
            <a:extLst>
              <a:ext uri="{FF2B5EF4-FFF2-40B4-BE49-F238E27FC236}">
                <a16:creationId xmlns:a16="http://schemas.microsoft.com/office/drawing/2014/main" id="{5328D925-88BF-4630-0DEE-97F630BE2A45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Connecteur en angle 71">
            <a:extLst>
              <a:ext uri="{FF2B5EF4-FFF2-40B4-BE49-F238E27FC236}">
                <a16:creationId xmlns:a16="http://schemas.microsoft.com/office/drawing/2014/main" id="{44DA76A0-A21B-97C7-6BF3-E110F6BF87C3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148341A-EFCA-BB43-ACF1-D28E382DAFBE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260B7C-AC48-CA85-47A4-3176FB86D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" t="54963" r="43246" b="14301"/>
          <a:stretch/>
        </p:blipFill>
        <p:spPr>
          <a:xfrm>
            <a:off x="113970" y="3273491"/>
            <a:ext cx="5502583" cy="3467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661A02-B9AE-0905-2DAC-A3506AC6C20A}"/>
              </a:ext>
            </a:extLst>
          </p:cNvPr>
          <p:cNvSpPr/>
          <p:nvPr/>
        </p:nvSpPr>
        <p:spPr>
          <a:xfrm>
            <a:off x="125346" y="3284410"/>
            <a:ext cx="1193450" cy="2800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1389-1399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574829-D4C8-87D4-38C1-E33645C63ABF}"/>
              </a:ext>
            </a:extLst>
          </p:cNvPr>
          <p:cNvSpPr/>
          <p:nvPr/>
        </p:nvSpPr>
        <p:spPr>
          <a:xfrm>
            <a:off x="-3155" y="4729247"/>
            <a:ext cx="426954" cy="390570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EEE9CC-3A5F-AB10-E609-1FB360B4D820}"/>
              </a:ext>
            </a:extLst>
          </p:cNvPr>
          <p:cNvSpPr/>
          <p:nvPr/>
        </p:nvSpPr>
        <p:spPr>
          <a:xfrm>
            <a:off x="3557376" y="528321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638FB32-B18C-3E2A-7CA9-81BB9AB510F8}"/>
              </a:ext>
            </a:extLst>
          </p:cNvPr>
          <p:cNvSpPr/>
          <p:nvPr/>
        </p:nvSpPr>
        <p:spPr>
          <a:xfrm>
            <a:off x="1772229" y="513593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E288A1D-1353-48BD-585D-13EE922D551B}"/>
              </a:ext>
            </a:extLst>
          </p:cNvPr>
          <p:cNvSpPr/>
          <p:nvPr/>
        </p:nvSpPr>
        <p:spPr>
          <a:xfrm>
            <a:off x="2378816" y="4689037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A3795A-FC4E-EC38-FAAA-99295ED956F1}"/>
              </a:ext>
            </a:extLst>
          </p:cNvPr>
          <p:cNvSpPr/>
          <p:nvPr/>
        </p:nvSpPr>
        <p:spPr>
          <a:xfrm>
            <a:off x="2510384" y="5257264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AFE49AB-D3D3-0ADE-5F5D-E4144766D648}"/>
              </a:ext>
            </a:extLst>
          </p:cNvPr>
          <p:cNvSpPr/>
          <p:nvPr/>
        </p:nvSpPr>
        <p:spPr>
          <a:xfrm>
            <a:off x="1015428" y="4770116"/>
            <a:ext cx="426954" cy="390570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7A7C811-3CAB-4728-2B40-704433FF8340}"/>
              </a:ext>
            </a:extLst>
          </p:cNvPr>
          <p:cNvSpPr/>
          <p:nvPr/>
        </p:nvSpPr>
        <p:spPr>
          <a:xfrm>
            <a:off x="1832782" y="4465790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2670E99-C9FB-EBBC-C878-AC89A1D0E1DF}"/>
              </a:ext>
            </a:extLst>
          </p:cNvPr>
          <p:cNvSpPr/>
          <p:nvPr/>
        </p:nvSpPr>
        <p:spPr>
          <a:xfrm>
            <a:off x="2526122" y="3224698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011AD9-2A7C-19D5-2263-5F370B33088B}"/>
              </a:ext>
            </a:extLst>
          </p:cNvPr>
          <p:cNvSpPr/>
          <p:nvPr/>
        </p:nvSpPr>
        <p:spPr>
          <a:xfrm>
            <a:off x="2173129" y="3238593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465B5D4-019C-960C-5D00-8423BC3B3D9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796695" y="4376065"/>
            <a:ext cx="674852" cy="5277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E0F8D60F-9094-E886-60A6-50AFCB683FE9}"/>
              </a:ext>
            </a:extLst>
          </p:cNvPr>
          <p:cNvSpPr/>
          <p:nvPr/>
        </p:nvSpPr>
        <p:spPr>
          <a:xfrm>
            <a:off x="5200975" y="3564415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9583B7-2467-6AC8-8C5F-3ADA206B845C}"/>
              </a:ext>
            </a:extLst>
          </p:cNvPr>
          <p:cNvCxnSpPr>
            <a:cxnSpLocks/>
          </p:cNvCxnSpPr>
          <p:nvPr/>
        </p:nvCxnSpPr>
        <p:spPr>
          <a:xfrm flipH="1">
            <a:off x="3202564" y="4385089"/>
            <a:ext cx="644436" cy="881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9A179360-F61D-F898-FAD1-E84B1740FC41}"/>
              </a:ext>
            </a:extLst>
          </p:cNvPr>
          <p:cNvSpPr/>
          <p:nvPr/>
        </p:nvSpPr>
        <p:spPr>
          <a:xfrm>
            <a:off x="3049376" y="4344461"/>
            <a:ext cx="274030" cy="242657"/>
          </a:xfrm>
          <a:prstGeom prst="ellipse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3D42A41-5B25-4CC0-BBB4-A1724C765D8C}"/>
              </a:ext>
            </a:extLst>
          </p:cNvPr>
          <p:cNvSpPr/>
          <p:nvPr/>
        </p:nvSpPr>
        <p:spPr>
          <a:xfrm>
            <a:off x="4532736" y="5923290"/>
            <a:ext cx="274030" cy="242657"/>
          </a:xfrm>
          <a:prstGeom prst="ellipse">
            <a:avLst/>
          </a:prstGeom>
          <a:solidFill>
            <a:srgbClr val="FFD85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E58892E-0CD4-6AA3-E9FA-66CCCC1E15FC}"/>
              </a:ext>
            </a:extLst>
          </p:cNvPr>
          <p:cNvSpPr/>
          <p:nvPr/>
        </p:nvSpPr>
        <p:spPr>
          <a:xfrm>
            <a:off x="4669751" y="5061979"/>
            <a:ext cx="426954" cy="390570"/>
          </a:xfrm>
          <a:prstGeom prst="ellipse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385036F-8DEF-077F-4BDD-3C1F653F5F84}"/>
              </a:ext>
            </a:extLst>
          </p:cNvPr>
          <p:cNvSpPr/>
          <p:nvPr/>
        </p:nvSpPr>
        <p:spPr>
          <a:xfrm>
            <a:off x="4431416" y="486823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8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AA26-D479-DBDA-D4C5-564060F2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0C780D90-E299-E222-A7DB-0829BEF595A5}"/>
              </a:ext>
            </a:extLst>
          </p:cNvPr>
          <p:cNvSpPr/>
          <p:nvPr/>
        </p:nvSpPr>
        <p:spPr>
          <a:xfrm>
            <a:off x="114396" y="132273"/>
            <a:ext cx="7441704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*1409 et 1410-11 : Deux dernières expéditions italiennes ; Et à nouveau, sans succès…</a:t>
            </a:r>
          </a:p>
          <a:p>
            <a:r>
              <a:rPr lang="fr-FR" sz="1600" dirty="0"/>
              <a:t>Avec Louis II, les Angevins </a:t>
            </a:r>
            <a:r>
              <a:rPr lang="fr-FR" sz="1600" i="1" dirty="0"/>
              <a:t>français</a:t>
            </a:r>
            <a:r>
              <a:rPr lang="fr-FR" sz="1600" dirty="0"/>
              <a:t>, de la 2</a:t>
            </a:r>
            <a:r>
              <a:rPr lang="fr-FR" sz="1600" baseline="30000" dirty="0"/>
              <a:t>ème</a:t>
            </a:r>
            <a:r>
              <a:rPr lang="fr-FR" sz="1600" dirty="0"/>
              <a:t> maison</a:t>
            </a:r>
          </a:p>
          <a:p>
            <a:r>
              <a:rPr lang="fr-FR" sz="1600" dirty="0"/>
              <a:t>Maîtres de l’Anjou et de la Provence</a:t>
            </a:r>
          </a:p>
          <a:p>
            <a:r>
              <a:rPr lang="fr-FR" sz="1600" dirty="0"/>
              <a:t>Mais pas de Naples aux mains des Angevins </a:t>
            </a:r>
            <a:r>
              <a:rPr lang="fr-FR" sz="1600" i="1" dirty="0"/>
              <a:t>italiens</a:t>
            </a:r>
            <a:r>
              <a:rPr lang="fr-FR" sz="1600" dirty="0"/>
              <a:t>, issus de la 1</a:t>
            </a:r>
            <a:r>
              <a:rPr lang="fr-FR" sz="1600" baseline="30000" dirty="0"/>
              <a:t>ère</a:t>
            </a:r>
            <a:r>
              <a:rPr lang="fr-FR" sz="1600" dirty="0"/>
              <a:t> maison</a:t>
            </a:r>
          </a:p>
          <a:p>
            <a:endParaRPr lang="fr-FR" sz="1600" dirty="0"/>
          </a:p>
          <a:p>
            <a:r>
              <a:rPr lang="fr-FR" sz="1600" dirty="0"/>
              <a:t>*1409 : Louis II fonde l’université d’Aix ; Puis fin des protagonistes… </a:t>
            </a:r>
          </a:p>
          <a:p>
            <a:endParaRPr lang="fr-FR" sz="1600" u="sng" dirty="0"/>
          </a:p>
          <a:p>
            <a:r>
              <a:rPr lang="fr-FR" sz="1600" dirty="0"/>
              <a:t>*1414 : A Naples, mort de Ladislas 1</a:t>
            </a:r>
            <a:r>
              <a:rPr lang="fr-FR" sz="1600" baseline="30000" dirty="0"/>
              <a:t>er</a:t>
            </a:r>
            <a:r>
              <a:rPr lang="fr-FR" sz="1600" dirty="0"/>
              <a:t> ; Sa sœur Jeanne II lui succède</a:t>
            </a:r>
          </a:p>
          <a:p>
            <a:r>
              <a:rPr lang="fr-FR" sz="1600" dirty="0"/>
              <a:t>*1417 : A Angers, mort de Louis II ; Son fils </a:t>
            </a:r>
            <a:r>
              <a:rPr lang="fr-FR" sz="1600" u="sng" dirty="0"/>
              <a:t>Louis III</a:t>
            </a:r>
            <a:r>
              <a:rPr lang="fr-FR" sz="1600" dirty="0"/>
              <a:t>, frère du </a:t>
            </a:r>
            <a:r>
              <a:rPr lang="fr-FR" sz="1600" i="1" u="sng" dirty="0"/>
              <a:t>roi René</a:t>
            </a:r>
            <a:r>
              <a:rPr lang="fr-FR" sz="1600" dirty="0"/>
              <a:t>, lui succède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b="1" dirty="0"/>
              <a:t>A suivre…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5A88FD-EEC9-FDAF-AAB9-B6F183220F3D}"/>
              </a:ext>
            </a:extLst>
          </p:cNvPr>
          <p:cNvSpPr/>
          <p:nvPr/>
        </p:nvSpPr>
        <p:spPr>
          <a:xfrm>
            <a:off x="8702948" y="1425777"/>
            <a:ext cx="878948" cy="893388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Provence-Naples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0FA3D2C-B0DD-2A8B-5E48-CE81B9BE82F4}"/>
              </a:ext>
            </a:extLst>
          </p:cNvPr>
          <p:cNvSpPr/>
          <p:nvPr/>
        </p:nvSpPr>
        <p:spPr>
          <a:xfrm>
            <a:off x="8726049" y="3624408"/>
            <a:ext cx="839115" cy="384297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599321E-8574-DE5C-6121-429359991AE0}"/>
              </a:ext>
            </a:extLst>
          </p:cNvPr>
          <p:cNvSpPr/>
          <p:nvPr/>
        </p:nvSpPr>
        <p:spPr>
          <a:xfrm>
            <a:off x="7773078" y="773194"/>
            <a:ext cx="741249" cy="514393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4DFBCB-BD13-B843-3691-B61EA19F6C93}"/>
              </a:ext>
            </a:extLst>
          </p:cNvPr>
          <p:cNvSpPr/>
          <p:nvPr/>
        </p:nvSpPr>
        <p:spPr>
          <a:xfrm>
            <a:off x="7791693" y="1426118"/>
            <a:ext cx="728104" cy="560700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A639072-A2AD-0273-1BEE-D64D67A1C98C}"/>
              </a:ext>
            </a:extLst>
          </p:cNvPr>
          <p:cNvSpPr/>
          <p:nvPr/>
        </p:nvSpPr>
        <p:spPr>
          <a:xfrm>
            <a:off x="7716308" y="2449335"/>
            <a:ext cx="877629" cy="390996"/>
          </a:xfrm>
          <a:prstGeom prst="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2580601-ABAA-F2F1-75FD-7D0A98CF7A16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8155123" y="1986818"/>
            <a:ext cx="622" cy="462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C570682-31A7-644E-B0DC-1EE98456A302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143703" y="1287587"/>
            <a:ext cx="12042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ngle 71">
            <a:extLst>
              <a:ext uri="{FF2B5EF4-FFF2-40B4-BE49-F238E27FC236}">
                <a16:creationId xmlns:a16="http://schemas.microsoft.com/office/drawing/2014/main" id="{6EDB2127-AB43-C662-543D-2BCA543AFE79}"/>
              </a:ext>
            </a:extLst>
          </p:cNvPr>
          <p:cNvCxnSpPr>
            <a:cxnSpLocks/>
            <a:stCxn id="51" idx="2"/>
            <a:endCxn id="3" idx="0"/>
          </p:cNvCxnSpPr>
          <p:nvPr/>
        </p:nvCxnSpPr>
        <p:spPr>
          <a:xfrm rot="16200000" flipH="1">
            <a:off x="8573967" y="857322"/>
            <a:ext cx="138190" cy="9987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B0EE9A3E-EF76-0DAF-77B6-DF27BE15B2B1}"/>
              </a:ext>
            </a:extLst>
          </p:cNvPr>
          <p:cNvSpPr/>
          <p:nvPr/>
        </p:nvSpPr>
        <p:spPr>
          <a:xfrm>
            <a:off x="8706133" y="2457696"/>
            <a:ext cx="878948" cy="41904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D7F3EC-4A20-EB00-0B02-4B0C58975B56}"/>
              </a:ext>
            </a:extLst>
          </p:cNvPr>
          <p:cNvSpPr/>
          <p:nvPr/>
        </p:nvSpPr>
        <p:spPr>
          <a:xfrm>
            <a:off x="8734613" y="3077256"/>
            <a:ext cx="839115" cy="38732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60" name="Connecteur en angle 71">
            <a:extLst>
              <a:ext uri="{FF2B5EF4-FFF2-40B4-BE49-F238E27FC236}">
                <a16:creationId xmlns:a16="http://schemas.microsoft.com/office/drawing/2014/main" id="{43973F16-7391-BB70-74CE-E6F98DAC6209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9945267" y="2077078"/>
            <a:ext cx="182068" cy="17813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967FBFB7-08DD-5780-BAC4-777DC651F808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145607" y="2876739"/>
            <a:ext cx="8564" cy="200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C15EB9B-3F00-739F-A029-04EC8A2E193B}"/>
              </a:ext>
            </a:extLst>
          </p:cNvPr>
          <p:cNvCxnSpPr>
            <a:cxnSpLocks/>
            <a:stCxn id="3" idx="2"/>
            <a:endCxn id="58" idx="0"/>
          </p:cNvCxnSpPr>
          <p:nvPr/>
        </p:nvCxnSpPr>
        <p:spPr>
          <a:xfrm>
            <a:off x="9142422" y="2319165"/>
            <a:ext cx="3185" cy="138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1D157BF-3A8A-E025-947C-BCB0D6CA2881}"/>
              </a:ext>
            </a:extLst>
          </p:cNvPr>
          <p:cNvSpPr/>
          <p:nvPr/>
        </p:nvSpPr>
        <p:spPr>
          <a:xfrm>
            <a:off x="10562264" y="3058807"/>
            <a:ext cx="729464" cy="39099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de </a:t>
            </a:r>
            <a:r>
              <a:rPr lang="fr-FR" sz="1200" dirty="0" err="1">
                <a:solidFill>
                  <a:schemeClr val="tx1"/>
                </a:solidFill>
              </a:rPr>
              <a:t>Durazzo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071E24AA-2588-305D-7EA2-5770F2BAD0C3}"/>
              </a:ext>
            </a:extLst>
          </p:cNvPr>
          <p:cNvSpPr/>
          <p:nvPr/>
        </p:nvSpPr>
        <p:spPr>
          <a:xfrm>
            <a:off x="11413326" y="3059205"/>
            <a:ext cx="699559" cy="556063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BC18C826-FB81-813B-F646-9F1534A7DD7C}"/>
              </a:ext>
            </a:extLst>
          </p:cNvPr>
          <p:cNvSpPr/>
          <p:nvPr/>
        </p:nvSpPr>
        <p:spPr>
          <a:xfrm>
            <a:off x="11399445" y="3797929"/>
            <a:ext cx="741864" cy="71421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8A342AB-8283-AA48-C1E4-25D176451892}"/>
              </a:ext>
            </a:extLst>
          </p:cNvPr>
          <p:cNvSpPr/>
          <p:nvPr/>
        </p:nvSpPr>
        <p:spPr>
          <a:xfrm>
            <a:off x="11413107" y="4686397"/>
            <a:ext cx="741865" cy="928238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51" name="Connecteur droit avec flèche 450">
            <a:extLst>
              <a:ext uri="{FF2B5EF4-FFF2-40B4-BE49-F238E27FC236}">
                <a16:creationId xmlns:a16="http://schemas.microsoft.com/office/drawing/2014/main" id="{A56DD5D2-D2FB-15A7-6D47-81F7B3827C00}"/>
              </a:ext>
            </a:extLst>
          </p:cNvPr>
          <p:cNvCxnSpPr>
            <a:cxnSpLocks/>
            <a:stCxn id="449" idx="2"/>
            <a:endCxn id="450" idx="0"/>
          </p:cNvCxnSpPr>
          <p:nvPr/>
        </p:nvCxnSpPr>
        <p:spPr>
          <a:xfrm>
            <a:off x="11770377" y="4512144"/>
            <a:ext cx="13663" cy="174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>
            <a:extLst>
              <a:ext uri="{FF2B5EF4-FFF2-40B4-BE49-F238E27FC236}">
                <a16:creationId xmlns:a16="http://schemas.microsoft.com/office/drawing/2014/main" id="{057E40C7-EBDD-B470-6BA1-1A88CE940A48}"/>
              </a:ext>
            </a:extLst>
          </p:cNvPr>
          <p:cNvCxnSpPr>
            <a:cxnSpLocks/>
            <a:stCxn id="448" idx="2"/>
            <a:endCxn id="449" idx="0"/>
          </p:cNvCxnSpPr>
          <p:nvPr/>
        </p:nvCxnSpPr>
        <p:spPr>
          <a:xfrm>
            <a:off x="11763106" y="3615268"/>
            <a:ext cx="7271" cy="182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en angle 71">
            <a:extLst>
              <a:ext uri="{FF2B5EF4-FFF2-40B4-BE49-F238E27FC236}">
                <a16:creationId xmlns:a16="http://schemas.microsoft.com/office/drawing/2014/main" id="{8561AA08-650A-0747-9296-678C97C4A720}"/>
              </a:ext>
            </a:extLst>
          </p:cNvPr>
          <p:cNvCxnSpPr>
            <a:cxnSpLocks/>
            <a:stCxn id="58" idx="2"/>
            <a:endCxn id="448" idx="0"/>
          </p:cNvCxnSpPr>
          <p:nvPr/>
        </p:nvCxnSpPr>
        <p:spPr>
          <a:xfrm rot="16200000" flipH="1">
            <a:off x="10363123" y="1659222"/>
            <a:ext cx="182466" cy="26174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Rectangle 453">
            <a:extLst>
              <a:ext uri="{FF2B5EF4-FFF2-40B4-BE49-F238E27FC236}">
                <a16:creationId xmlns:a16="http://schemas.microsoft.com/office/drawing/2014/main" id="{B8D216B2-E37E-DF0C-A466-834E1F9C262B}"/>
              </a:ext>
            </a:extLst>
          </p:cNvPr>
          <p:cNvSpPr/>
          <p:nvPr/>
        </p:nvSpPr>
        <p:spPr>
          <a:xfrm>
            <a:off x="9699874" y="2457697"/>
            <a:ext cx="915391" cy="4190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id="{7AC3A472-1E53-5A10-CF6D-170B983F0D1E}"/>
              </a:ext>
            </a:extLst>
          </p:cNvPr>
          <p:cNvCxnSpPr>
            <a:cxnSpLocks/>
            <a:stCxn id="58" idx="3"/>
            <a:endCxn id="454" idx="1"/>
          </p:cNvCxnSpPr>
          <p:nvPr/>
        </p:nvCxnSpPr>
        <p:spPr>
          <a:xfrm>
            <a:off x="9585081" y="2667218"/>
            <a:ext cx="114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Rectangle 455">
            <a:extLst>
              <a:ext uri="{FF2B5EF4-FFF2-40B4-BE49-F238E27FC236}">
                <a16:creationId xmlns:a16="http://schemas.microsoft.com/office/drawing/2014/main" id="{EDC97E0C-AB8A-170D-D6FC-19082B620AAA}"/>
              </a:ext>
            </a:extLst>
          </p:cNvPr>
          <p:cNvSpPr/>
          <p:nvPr/>
        </p:nvSpPr>
        <p:spPr>
          <a:xfrm>
            <a:off x="9630200" y="3077255"/>
            <a:ext cx="864840" cy="397759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de Tarente</a:t>
            </a:r>
          </a:p>
        </p:txBody>
      </p:sp>
      <p:cxnSp>
        <p:nvCxnSpPr>
          <p:cNvPr id="457" name="Connecteur en angle 71">
            <a:extLst>
              <a:ext uri="{FF2B5EF4-FFF2-40B4-BE49-F238E27FC236}">
                <a16:creationId xmlns:a16="http://schemas.microsoft.com/office/drawing/2014/main" id="{9A7D3BF5-1935-2496-0678-C9E833629B07}"/>
              </a:ext>
            </a:extLst>
          </p:cNvPr>
          <p:cNvCxnSpPr>
            <a:cxnSpLocks/>
            <a:stCxn id="58" idx="2"/>
            <a:endCxn id="456" idx="0"/>
          </p:cNvCxnSpPr>
          <p:nvPr/>
        </p:nvCxnSpPr>
        <p:spPr>
          <a:xfrm rot="16200000" flipH="1">
            <a:off x="9503855" y="2518490"/>
            <a:ext cx="200516" cy="9170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Rectangle 457">
            <a:extLst>
              <a:ext uri="{FF2B5EF4-FFF2-40B4-BE49-F238E27FC236}">
                <a16:creationId xmlns:a16="http://schemas.microsoft.com/office/drawing/2014/main" id="{5A7002E8-EC2A-7718-246D-9322AF102B22}"/>
              </a:ext>
            </a:extLst>
          </p:cNvPr>
          <p:cNvSpPr/>
          <p:nvPr/>
        </p:nvSpPr>
        <p:spPr>
          <a:xfrm>
            <a:off x="10571669" y="3565441"/>
            <a:ext cx="726334" cy="371045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de Gravina</a:t>
            </a:r>
          </a:p>
        </p:txBody>
      </p:sp>
      <p:cxnSp>
        <p:nvCxnSpPr>
          <p:cNvPr id="459" name="Connecteur droit avec flèche 458">
            <a:extLst>
              <a:ext uri="{FF2B5EF4-FFF2-40B4-BE49-F238E27FC236}">
                <a16:creationId xmlns:a16="http://schemas.microsoft.com/office/drawing/2014/main" id="{541E2693-9FC8-5503-616E-79F483699D2F}"/>
              </a:ext>
            </a:extLst>
          </p:cNvPr>
          <p:cNvCxnSpPr>
            <a:cxnSpLocks/>
            <a:stCxn id="63" idx="2"/>
            <a:endCxn id="458" idx="0"/>
          </p:cNvCxnSpPr>
          <p:nvPr/>
        </p:nvCxnSpPr>
        <p:spPr>
          <a:xfrm>
            <a:off x="10926996" y="3449802"/>
            <a:ext cx="7840" cy="115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en angle 71">
            <a:extLst>
              <a:ext uri="{FF2B5EF4-FFF2-40B4-BE49-F238E27FC236}">
                <a16:creationId xmlns:a16="http://schemas.microsoft.com/office/drawing/2014/main" id="{515A8B46-91BF-8777-8740-791057DD1442}"/>
              </a:ext>
            </a:extLst>
          </p:cNvPr>
          <p:cNvCxnSpPr>
            <a:cxnSpLocks/>
            <a:stCxn id="454" idx="2"/>
            <a:endCxn id="63" idx="0"/>
          </p:cNvCxnSpPr>
          <p:nvPr/>
        </p:nvCxnSpPr>
        <p:spPr>
          <a:xfrm rot="16200000" flipH="1">
            <a:off x="10451249" y="2583060"/>
            <a:ext cx="182068" cy="7694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>
            <a:extLst>
              <a:ext uri="{FF2B5EF4-FFF2-40B4-BE49-F238E27FC236}">
                <a16:creationId xmlns:a16="http://schemas.microsoft.com/office/drawing/2014/main" id="{E0741830-5425-602B-C254-28786B9AAE26}"/>
              </a:ext>
            </a:extLst>
          </p:cNvPr>
          <p:cNvCxnSpPr>
            <a:cxnSpLocks/>
          </p:cNvCxnSpPr>
          <p:nvPr/>
        </p:nvCxnSpPr>
        <p:spPr>
          <a:xfrm flipH="1">
            <a:off x="9145607" y="3464579"/>
            <a:ext cx="8564" cy="1598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Rectangle 462">
            <a:extLst>
              <a:ext uri="{FF2B5EF4-FFF2-40B4-BE49-F238E27FC236}">
                <a16:creationId xmlns:a16="http://schemas.microsoft.com/office/drawing/2014/main" id="{45CF7840-1B61-98BB-E377-C3C82098AB32}"/>
              </a:ext>
            </a:extLst>
          </p:cNvPr>
          <p:cNvSpPr/>
          <p:nvPr/>
        </p:nvSpPr>
        <p:spPr>
          <a:xfrm>
            <a:off x="7716308" y="2957880"/>
            <a:ext cx="900294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Valois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1290</a:t>
            </a:r>
          </a:p>
        </p:txBody>
      </p:sp>
      <p:cxnSp>
        <p:nvCxnSpPr>
          <p:cNvPr id="464" name="Connecteur droit avec flèche 463">
            <a:extLst>
              <a:ext uri="{FF2B5EF4-FFF2-40B4-BE49-F238E27FC236}">
                <a16:creationId xmlns:a16="http://schemas.microsoft.com/office/drawing/2014/main" id="{BA7D7CFA-F381-7BEB-1D77-F45B06C58A2E}"/>
              </a:ext>
            </a:extLst>
          </p:cNvPr>
          <p:cNvCxnSpPr>
            <a:cxnSpLocks/>
            <a:stCxn id="54" idx="2"/>
            <a:endCxn id="463" idx="0"/>
          </p:cNvCxnSpPr>
          <p:nvPr/>
        </p:nvCxnSpPr>
        <p:spPr>
          <a:xfrm>
            <a:off x="8155123" y="2840331"/>
            <a:ext cx="1133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>
            <a:extLst>
              <a:ext uri="{FF2B5EF4-FFF2-40B4-BE49-F238E27FC236}">
                <a16:creationId xmlns:a16="http://schemas.microsoft.com/office/drawing/2014/main" id="{48E61D4B-3682-EA86-26F4-68DC2ABA6E53}"/>
              </a:ext>
            </a:extLst>
          </p:cNvPr>
          <p:cNvCxnSpPr>
            <a:cxnSpLocks/>
            <a:stCxn id="463" idx="2"/>
          </p:cNvCxnSpPr>
          <p:nvPr/>
        </p:nvCxnSpPr>
        <p:spPr>
          <a:xfrm flipH="1">
            <a:off x="8159843" y="3576911"/>
            <a:ext cx="6612" cy="117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6EA35051-7CA8-FBF1-1A5B-D01544A0B9FB}"/>
              </a:ext>
            </a:extLst>
          </p:cNvPr>
          <p:cNvSpPr/>
          <p:nvPr/>
        </p:nvSpPr>
        <p:spPr>
          <a:xfrm>
            <a:off x="7717066" y="3694460"/>
            <a:ext cx="885553" cy="619031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1328-50</a:t>
            </a: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23C49275-D61F-6E82-8056-9FA27BF4C392}"/>
              </a:ext>
            </a:extLst>
          </p:cNvPr>
          <p:cNvSpPr/>
          <p:nvPr/>
        </p:nvSpPr>
        <p:spPr>
          <a:xfrm>
            <a:off x="10533419" y="3991308"/>
            <a:ext cx="807523" cy="481964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Charles III de Duras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1381-86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D51C7F96-99D0-639A-C280-124B5DEC24F1}"/>
              </a:ext>
            </a:extLst>
          </p:cNvPr>
          <p:cNvSpPr/>
          <p:nvPr/>
        </p:nvSpPr>
        <p:spPr>
          <a:xfrm>
            <a:off x="7704131" y="4456688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II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1350-64</a:t>
            </a:r>
          </a:p>
        </p:txBody>
      </p:sp>
      <p:cxnSp>
        <p:nvCxnSpPr>
          <p:cNvPr id="469" name="Connecteur droit avec flèche 468">
            <a:extLst>
              <a:ext uri="{FF2B5EF4-FFF2-40B4-BE49-F238E27FC236}">
                <a16:creationId xmlns:a16="http://schemas.microsoft.com/office/drawing/2014/main" id="{EF2752B1-24DB-0F84-E4B3-E5BF0B69D1A0}"/>
              </a:ext>
            </a:extLst>
          </p:cNvPr>
          <p:cNvCxnSpPr>
            <a:cxnSpLocks/>
            <a:stCxn id="466" idx="2"/>
            <a:endCxn id="468" idx="0"/>
          </p:cNvCxnSpPr>
          <p:nvPr/>
        </p:nvCxnSpPr>
        <p:spPr>
          <a:xfrm flipH="1">
            <a:off x="8149034" y="4313491"/>
            <a:ext cx="10809" cy="143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>
            <a:extLst>
              <a:ext uri="{FF2B5EF4-FFF2-40B4-BE49-F238E27FC236}">
                <a16:creationId xmlns:a16="http://schemas.microsoft.com/office/drawing/2014/main" id="{2D485805-A7E7-B654-8CF4-0CC3B32B1B14}"/>
              </a:ext>
            </a:extLst>
          </p:cNvPr>
          <p:cNvCxnSpPr>
            <a:cxnSpLocks/>
            <a:stCxn id="458" idx="2"/>
            <a:endCxn id="467" idx="0"/>
          </p:cNvCxnSpPr>
          <p:nvPr/>
        </p:nvCxnSpPr>
        <p:spPr>
          <a:xfrm>
            <a:off x="10934836" y="3936486"/>
            <a:ext cx="2345" cy="548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Rectangle 470">
            <a:extLst>
              <a:ext uri="{FF2B5EF4-FFF2-40B4-BE49-F238E27FC236}">
                <a16:creationId xmlns:a16="http://schemas.microsoft.com/office/drawing/2014/main" id="{042BC115-3B4E-F1D7-15C5-B70DBF1B718E}"/>
              </a:ext>
            </a:extLst>
          </p:cNvPr>
          <p:cNvSpPr/>
          <p:nvPr/>
        </p:nvSpPr>
        <p:spPr>
          <a:xfrm>
            <a:off x="7723335" y="136239"/>
            <a:ext cx="911499" cy="570473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CAPETIENS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0FE3D143-311F-A320-C1E8-E1F67C01D974}"/>
              </a:ext>
            </a:extLst>
          </p:cNvPr>
          <p:cNvSpPr/>
          <p:nvPr/>
        </p:nvSpPr>
        <p:spPr>
          <a:xfrm>
            <a:off x="9661324" y="1438133"/>
            <a:ext cx="1305967" cy="742414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ère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</a:t>
            </a:r>
            <a:r>
              <a:rPr lang="fr-FR" sz="1200" dirty="0">
                <a:solidFill>
                  <a:schemeClr val="tx1"/>
                </a:solidFill>
              </a:rPr>
              <a:t>1266-82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04DD2F66-8841-8260-4BD8-8A8507296664}"/>
              </a:ext>
            </a:extLst>
          </p:cNvPr>
          <p:cNvSpPr/>
          <p:nvPr/>
        </p:nvSpPr>
        <p:spPr>
          <a:xfrm>
            <a:off x="8702948" y="136239"/>
            <a:ext cx="958376" cy="599671"/>
          </a:xfrm>
          <a:prstGeom prst="rect">
            <a:avLst/>
          </a:prstGeom>
          <a:solidFill>
            <a:srgbClr val="8FC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VALOIS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1328-1589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735B6D99-08B8-8F0C-4B60-27B90EAAD702}"/>
              </a:ext>
            </a:extLst>
          </p:cNvPr>
          <p:cNvSpPr/>
          <p:nvPr/>
        </p:nvSpPr>
        <p:spPr>
          <a:xfrm>
            <a:off x="11364697" y="1921625"/>
            <a:ext cx="753990" cy="961100"/>
          </a:xfrm>
          <a:prstGeom prst="rect">
            <a:avLst/>
          </a:prstGeom>
          <a:solidFill>
            <a:srgbClr val="DEEBF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A0470ED4-F828-AC67-B658-8535B0A7E344}"/>
              </a:ext>
            </a:extLst>
          </p:cNvPr>
          <p:cNvSpPr/>
          <p:nvPr/>
        </p:nvSpPr>
        <p:spPr>
          <a:xfrm>
            <a:off x="8683827" y="5133948"/>
            <a:ext cx="886162" cy="747730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1382-84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Anjou-Provence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63395925-78FF-757F-A231-E93DD0ABE8A1}"/>
              </a:ext>
            </a:extLst>
          </p:cNvPr>
          <p:cNvCxnSpPr>
            <a:cxnSpLocks/>
            <a:stCxn id="468" idx="2"/>
            <a:endCxn id="478" idx="0"/>
          </p:cNvCxnSpPr>
          <p:nvPr/>
        </p:nvCxnSpPr>
        <p:spPr>
          <a:xfrm>
            <a:off x="8149034" y="4827976"/>
            <a:ext cx="6089" cy="3266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894EF125-FD88-C11E-9DC1-0E38E8281281}"/>
              </a:ext>
            </a:extLst>
          </p:cNvPr>
          <p:cNvSpPr/>
          <p:nvPr/>
        </p:nvSpPr>
        <p:spPr>
          <a:xfrm>
            <a:off x="7710220" y="5154603"/>
            <a:ext cx="889806" cy="544633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1364-80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7D015D84-4705-1DB4-7076-60155804D61C}"/>
              </a:ext>
            </a:extLst>
          </p:cNvPr>
          <p:cNvCxnSpPr>
            <a:cxnSpLocks/>
            <a:stCxn id="478" idx="2"/>
            <a:endCxn id="480" idx="0"/>
          </p:cNvCxnSpPr>
          <p:nvPr/>
        </p:nvCxnSpPr>
        <p:spPr>
          <a:xfrm>
            <a:off x="8155123" y="5699236"/>
            <a:ext cx="13030" cy="166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EDEC17F3-EC45-CB42-4107-FF5FD0374309}"/>
              </a:ext>
            </a:extLst>
          </p:cNvPr>
          <p:cNvSpPr/>
          <p:nvPr/>
        </p:nvSpPr>
        <p:spPr>
          <a:xfrm>
            <a:off x="7723250" y="5865877"/>
            <a:ext cx="889806" cy="371288"/>
          </a:xfrm>
          <a:prstGeom prst="rect">
            <a:avLst/>
          </a:prstGeom>
          <a:solidFill>
            <a:srgbClr val="8FC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1380-1422</a:t>
            </a:r>
          </a:p>
        </p:txBody>
      </p:sp>
      <p:cxnSp>
        <p:nvCxnSpPr>
          <p:cNvPr id="481" name="Connecteur en angle 71">
            <a:extLst>
              <a:ext uri="{FF2B5EF4-FFF2-40B4-BE49-F238E27FC236}">
                <a16:creationId xmlns:a16="http://schemas.microsoft.com/office/drawing/2014/main" id="{B33A09C0-2B5D-204A-3BEF-79F7D12CAD24}"/>
              </a:ext>
            </a:extLst>
          </p:cNvPr>
          <p:cNvCxnSpPr>
            <a:cxnSpLocks/>
            <a:stCxn id="468" idx="2"/>
            <a:endCxn id="475" idx="0"/>
          </p:cNvCxnSpPr>
          <p:nvPr/>
        </p:nvCxnSpPr>
        <p:spPr>
          <a:xfrm rot="16200000" flipH="1">
            <a:off x="8484985" y="4492025"/>
            <a:ext cx="305972" cy="977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0CE5FF1-C1D9-8C4E-21E3-07FBE6E434A1}"/>
              </a:ext>
            </a:extLst>
          </p:cNvPr>
          <p:cNvSpPr/>
          <p:nvPr/>
        </p:nvSpPr>
        <p:spPr>
          <a:xfrm>
            <a:off x="10494103" y="4598571"/>
            <a:ext cx="886160" cy="390995"/>
          </a:xfrm>
          <a:prstGeom prst="rect">
            <a:avLst/>
          </a:prstGeom>
          <a:solidFill>
            <a:srgbClr val="DEEB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1386-1414 </a:t>
            </a: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05025500-1AA8-3ABE-45CC-7FDE9323CBBE}"/>
              </a:ext>
            </a:extLst>
          </p:cNvPr>
          <p:cNvCxnSpPr>
            <a:cxnSpLocks/>
            <a:stCxn id="467" idx="2"/>
            <a:endCxn id="482" idx="0"/>
          </p:cNvCxnSpPr>
          <p:nvPr/>
        </p:nvCxnSpPr>
        <p:spPr>
          <a:xfrm>
            <a:off x="10937181" y="4473272"/>
            <a:ext cx="2" cy="1252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Rectangle 483">
            <a:extLst>
              <a:ext uri="{FF2B5EF4-FFF2-40B4-BE49-F238E27FC236}">
                <a16:creationId xmlns:a16="http://schemas.microsoft.com/office/drawing/2014/main" id="{A6437A55-ABD5-A5DC-AD8D-835A8E1F131D}"/>
              </a:ext>
            </a:extLst>
          </p:cNvPr>
          <p:cNvSpPr/>
          <p:nvPr/>
        </p:nvSpPr>
        <p:spPr>
          <a:xfrm>
            <a:off x="9971981" y="5035924"/>
            <a:ext cx="886160" cy="3909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1414-35</a:t>
            </a:r>
          </a:p>
        </p:txBody>
      </p:sp>
      <p:cxnSp>
        <p:nvCxnSpPr>
          <p:cNvPr id="485" name="Connecteur : en angle 484">
            <a:extLst>
              <a:ext uri="{FF2B5EF4-FFF2-40B4-BE49-F238E27FC236}">
                <a16:creationId xmlns:a16="http://schemas.microsoft.com/office/drawing/2014/main" id="{699F902C-EB87-3EA3-167F-8904DC921229}"/>
              </a:ext>
            </a:extLst>
          </p:cNvPr>
          <p:cNvCxnSpPr>
            <a:cxnSpLocks/>
            <a:stCxn id="467" idx="2"/>
            <a:endCxn id="484" idx="0"/>
          </p:cNvCxnSpPr>
          <p:nvPr/>
        </p:nvCxnSpPr>
        <p:spPr>
          <a:xfrm rot="5400000">
            <a:off x="10394795" y="4493538"/>
            <a:ext cx="562652" cy="522120"/>
          </a:xfrm>
          <a:prstGeom prst="bentConnector3">
            <a:avLst>
              <a:gd name="adj1" fmla="val 1388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Rectangle 485">
            <a:extLst>
              <a:ext uri="{FF2B5EF4-FFF2-40B4-BE49-F238E27FC236}">
                <a16:creationId xmlns:a16="http://schemas.microsoft.com/office/drawing/2014/main" id="{50AD3B50-DC93-84AC-AC4D-F1D03BA6BE8D}"/>
              </a:ext>
            </a:extLst>
          </p:cNvPr>
          <p:cNvSpPr/>
          <p:nvPr/>
        </p:nvSpPr>
        <p:spPr>
          <a:xfrm>
            <a:off x="8689549" y="5960558"/>
            <a:ext cx="886162" cy="38146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1384-1417</a:t>
            </a:r>
          </a:p>
        </p:txBody>
      </p:sp>
      <p:cxnSp>
        <p:nvCxnSpPr>
          <p:cNvPr id="487" name="Connecteur droit avec flèche 486">
            <a:extLst>
              <a:ext uri="{FF2B5EF4-FFF2-40B4-BE49-F238E27FC236}">
                <a16:creationId xmlns:a16="http://schemas.microsoft.com/office/drawing/2014/main" id="{42D80A39-E640-824F-4AE3-76599BBDB60E}"/>
              </a:ext>
            </a:extLst>
          </p:cNvPr>
          <p:cNvCxnSpPr>
            <a:cxnSpLocks/>
            <a:stCxn id="475" idx="2"/>
            <a:endCxn id="486" idx="0"/>
          </p:cNvCxnSpPr>
          <p:nvPr/>
        </p:nvCxnSpPr>
        <p:spPr>
          <a:xfrm>
            <a:off x="9126908" y="5881678"/>
            <a:ext cx="5722" cy="788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>
            <a:extLst>
              <a:ext uri="{FF2B5EF4-FFF2-40B4-BE49-F238E27FC236}">
                <a16:creationId xmlns:a16="http://schemas.microsoft.com/office/drawing/2014/main" id="{2FF516A6-01C4-0438-AE3F-7FAA4B1F9DB5}"/>
              </a:ext>
            </a:extLst>
          </p:cNvPr>
          <p:cNvSpPr/>
          <p:nvPr/>
        </p:nvSpPr>
        <p:spPr>
          <a:xfrm>
            <a:off x="9640760" y="5807579"/>
            <a:ext cx="1520980" cy="9071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ANJOU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Naples-Provence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Anjou 1351-1480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1382-1480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Naples 1423-1442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5CE9CE3D-C421-A006-ED8D-9F9573C00646}"/>
              </a:ext>
            </a:extLst>
          </p:cNvPr>
          <p:cNvSpPr/>
          <p:nvPr/>
        </p:nvSpPr>
        <p:spPr>
          <a:xfrm>
            <a:off x="8653340" y="4118838"/>
            <a:ext cx="878949" cy="714216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547" name="Connecteur droit avec flèche 546">
            <a:extLst>
              <a:ext uri="{FF2B5EF4-FFF2-40B4-BE49-F238E27FC236}">
                <a16:creationId xmlns:a16="http://schemas.microsoft.com/office/drawing/2014/main" id="{41ACAAA3-1716-6AAC-7C53-8AC7ACAF890A}"/>
              </a:ext>
            </a:extLst>
          </p:cNvPr>
          <p:cNvCxnSpPr>
            <a:cxnSpLocks/>
          </p:cNvCxnSpPr>
          <p:nvPr/>
        </p:nvCxnSpPr>
        <p:spPr>
          <a:xfrm flipH="1">
            <a:off x="9092815" y="4008705"/>
            <a:ext cx="52792" cy="110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Connecteur en angle 71">
            <a:extLst>
              <a:ext uri="{FF2B5EF4-FFF2-40B4-BE49-F238E27FC236}">
                <a16:creationId xmlns:a16="http://schemas.microsoft.com/office/drawing/2014/main" id="{6F682CBB-B541-6176-1A3C-E258CF046BD3}"/>
              </a:ext>
            </a:extLst>
          </p:cNvPr>
          <p:cNvCxnSpPr>
            <a:cxnSpLocks/>
          </p:cNvCxnSpPr>
          <p:nvPr/>
        </p:nvCxnSpPr>
        <p:spPr>
          <a:xfrm>
            <a:off x="9532289" y="4475946"/>
            <a:ext cx="37700" cy="1031867"/>
          </a:xfrm>
          <a:prstGeom prst="bentConnector3">
            <a:avLst>
              <a:gd name="adj1" fmla="val 706366"/>
            </a:avLst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573FB00-68D6-4D28-6203-1E0954D935E4}"/>
              </a:ext>
            </a:extLst>
          </p:cNvPr>
          <p:cNvSpPr/>
          <p:nvPr/>
        </p:nvSpPr>
        <p:spPr>
          <a:xfrm>
            <a:off x="11183267" y="1087881"/>
            <a:ext cx="927393" cy="7424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ANGEVINS de 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1381-1423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99854-01C0-86DC-36FB-9A11810D7A2A}"/>
              </a:ext>
            </a:extLst>
          </p:cNvPr>
          <p:cNvSpPr/>
          <p:nvPr/>
        </p:nvSpPr>
        <p:spPr>
          <a:xfrm>
            <a:off x="8687566" y="6415785"/>
            <a:ext cx="886162" cy="3814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1417-34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BDCC995-E5E4-0F6A-30C4-1FA576106679}"/>
              </a:ext>
            </a:extLst>
          </p:cNvPr>
          <p:cNvCxnSpPr>
            <a:cxnSpLocks/>
            <a:stCxn id="486" idx="2"/>
            <a:endCxn id="7" idx="0"/>
          </p:cNvCxnSpPr>
          <p:nvPr/>
        </p:nvCxnSpPr>
        <p:spPr>
          <a:xfrm flipH="1">
            <a:off x="9130647" y="6342021"/>
            <a:ext cx="1983" cy="7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71">
            <a:extLst>
              <a:ext uri="{FF2B5EF4-FFF2-40B4-BE49-F238E27FC236}">
                <a16:creationId xmlns:a16="http://schemas.microsoft.com/office/drawing/2014/main" id="{85054B56-4E7C-8535-B021-8380D6B93D98}"/>
              </a:ext>
            </a:extLst>
          </p:cNvPr>
          <p:cNvCxnSpPr>
            <a:cxnSpLocks/>
            <a:stCxn id="486" idx="2"/>
            <a:endCxn id="13" idx="0"/>
          </p:cNvCxnSpPr>
          <p:nvPr/>
        </p:nvCxnSpPr>
        <p:spPr>
          <a:xfrm rot="5400000">
            <a:off x="8601284" y="5884439"/>
            <a:ext cx="73764" cy="9889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5C9612A-8D78-C38A-44B1-2A521276DF29}"/>
              </a:ext>
            </a:extLst>
          </p:cNvPr>
          <p:cNvSpPr/>
          <p:nvPr/>
        </p:nvSpPr>
        <p:spPr>
          <a:xfrm>
            <a:off x="7700621" y="6415785"/>
            <a:ext cx="886162" cy="381463"/>
          </a:xfrm>
          <a:prstGeom prst="rect">
            <a:avLst/>
          </a:prstGeom>
          <a:solidFill>
            <a:srgbClr val="3FAD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René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1434-80</a:t>
            </a:r>
          </a:p>
        </p:txBody>
      </p:sp>
    </p:spTree>
    <p:extLst>
      <p:ext uri="{BB962C8B-B14F-4D97-AF65-F5344CB8AC3E}">
        <p14:creationId xmlns:p14="http://schemas.microsoft.com/office/powerpoint/2010/main" val="2400379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99BF8-3B9E-40E3-84C3-23566808DA50}"/>
              </a:ext>
            </a:extLst>
          </p:cNvPr>
          <p:cNvSpPr/>
          <p:nvPr/>
        </p:nvSpPr>
        <p:spPr>
          <a:xfrm>
            <a:off x="115708" y="58845"/>
            <a:ext cx="5807572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*Entre 1292, la fin de la Reconquista</a:t>
            </a:r>
          </a:p>
          <a:p>
            <a:r>
              <a:rPr lang="fr-FR" sz="1600" dirty="0"/>
              <a:t>Et 1412, Ferdinand 1</a:t>
            </a:r>
            <a:r>
              <a:rPr lang="fr-FR" sz="1600" baseline="30000" dirty="0"/>
              <a:t>er</a:t>
            </a:r>
            <a:r>
              <a:rPr lang="fr-FR" sz="1600" dirty="0"/>
              <a:t> de </a:t>
            </a:r>
            <a:r>
              <a:rPr lang="fr-FR" sz="1600" dirty="0" err="1"/>
              <a:t>Trastamare</a:t>
            </a:r>
            <a:r>
              <a:rPr lang="fr-FR" sz="1600" dirty="0"/>
              <a:t> sur le trône d’Aragon</a:t>
            </a:r>
          </a:p>
          <a:p>
            <a:r>
              <a:rPr lang="fr-FR" sz="1600" dirty="0"/>
              <a:t>La Péninsule ibérique a bien changé</a:t>
            </a:r>
          </a:p>
          <a:p>
            <a:r>
              <a:rPr lang="fr-FR" sz="1600" dirty="0"/>
              <a:t>Et les enjeux ne sont plus les mêmes…</a:t>
            </a:r>
          </a:p>
          <a:p>
            <a:endParaRPr lang="fr-FR" sz="1600" dirty="0"/>
          </a:p>
          <a:p>
            <a:r>
              <a:rPr lang="fr-FR" sz="1600" dirty="0"/>
              <a:t>*Dans la péninsule même, la Castille des </a:t>
            </a:r>
            <a:r>
              <a:rPr lang="fr-FR" sz="1600" dirty="0" err="1"/>
              <a:t>Trastamare</a:t>
            </a:r>
            <a:r>
              <a:rPr lang="fr-FR" sz="1600" dirty="0"/>
              <a:t> domine</a:t>
            </a:r>
          </a:p>
          <a:p>
            <a:r>
              <a:rPr lang="fr-FR" sz="1600" dirty="0"/>
              <a:t>*Contre les revendications castillanes, le Portugal des Aviz a réussi à maintenir son indépendance et son intégrité territoriale</a:t>
            </a:r>
          </a:p>
          <a:p>
            <a:r>
              <a:rPr lang="fr-FR" sz="1600" dirty="0"/>
              <a:t>*Quant à la Couronne d’Aragon, sa puissance étant limitée dans la péninsule, elle a réussi, contre les Angevins de Naples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Eux-mêmes en lutte contre les Angevins de Provence</a:t>
            </a:r>
          </a:p>
          <a:p>
            <a:r>
              <a:rPr lang="fr-FR" sz="1600" dirty="0"/>
              <a:t>A établir un empire maritime en Méditerranée occidentale</a:t>
            </a:r>
          </a:p>
          <a:p>
            <a:endParaRPr lang="fr-FR" sz="1600" dirty="0"/>
          </a:p>
          <a:p>
            <a:r>
              <a:rPr lang="fr-FR" sz="1600" dirty="0"/>
              <a:t>*Trois conséquences pour le XVe siècle…</a:t>
            </a:r>
          </a:p>
          <a:p>
            <a:r>
              <a:rPr lang="fr-FR" sz="1600" dirty="0"/>
              <a:t>a) La lutte des Aragonais et des Angevins continue ; Avec comme enjeu, la Naples encore angevine ; Et plus globalement</a:t>
            </a:r>
          </a:p>
          <a:p>
            <a:r>
              <a:rPr lang="fr-FR" sz="1600" dirty="0"/>
              <a:t>L’avenir de l’Italie qui se </a:t>
            </a:r>
            <a:r>
              <a:rPr lang="fr-FR" sz="1600" i="1" dirty="0"/>
              <a:t>jouera</a:t>
            </a:r>
            <a:r>
              <a:rPr lang="fr-FR" sz="1600" dirty="0"/>
              <a:t> au siècle suivant</a:t>
            </a:r>
          </a:p>
          <a:p>
            <a:r>
              <a:rPr lang="fr-FR" sz="1600" dirty="0"/>
              <a:t>Entre Valois de France et Habsbourg d’Autriche-Espagne</a:t>
            </a:r>
          </a:p>
          <a:p>
            <a:endParaRPr lang="fr-FR" sz="1600" dirty="0"/>
          </a:p>
          <a:p>
            <a:r>
              <a:rPr lang="fr-FR" sz="1600" dirty="0"/>
              <a:t>b) L’avenir de la péninsule ; Avec à terme une unification définitive Castille-Aragon ; Et non pas Castille-Portugal ; Et enfin…</a:t>
            </a:r>
          </a:p>
          <a:p>
            <a:endParaRPr lang="fr-FR" sz="1600" dirty="0"/>
          </a:p>
          <a:p>
            <a:r>
              <a:rPr lang="fr-FR" sz="1600" dirty="0"/>
              <a:t>c) Un avenir mondial imprévu ; Dû aux explorations portugaises</a:t>
            </a:r>
          </a:p>
          <a:p>
            <a:r>
              <a:rPr lang="fr-FR" sz="1600" dirty="0"/>
              <a:t>Sur la côte africaine ; Et qui seront suivies par les conquêtes portugaises, puis castillanes…</a:t>
            </a:r>
          </a:p>
          <a:p>
            <a:endParaRPr lang="fr-FR" sz="1600" dirty="0"/>
          </a:p>
          <a:p>
            <a:r>
              <a:rPr lang="fr-FR" sz="1600" dirty="0"/>
              <a:t>*Et maintenant, l’Italie du nord…</a:t>
            </a:r>
          </a:p>
        </p:txBody>
      </p:sp>
      <p:pic>
        <p:nvPicPr>
          <p:cNvPr id="2" name="Picture 2" descr="http://upload.wikimedia.org/wikipedia/commons/thumb/7/7f/AtHistEur1360.jpg/640px-AtHistEur1360.jpg">
            <a:extLst>
              <a:ext uri="{FF2B5EF4-FFF2-40B4-BE49-F238E27FC236}">
                <a16:creationId xmlns:a16="http://schemas.microsoft.com/office/drawing/2014/main" id="{4B1414C1-6354-EC22-D80C-5B4B42A0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99033"/>
            <a:ext cx="6071732" cy="665993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97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6E437-C556-FF68-273E-4DF347D07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36A5BD-937F-E67E-864F-C4F147EDBBC9}"/>
              </a:ext>
            </a:extLst>
          </p:cNvPr>
          <p:cNvSpPr/>
          <p:nvPr/>
        </p:nvSpPr>
        <p:spPr>
          <a:xfrm>
            <a:off x="99115" y="102856"/>
            <a:ext cx="5356170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Pour l’Aragon…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*Pas de façade atlantique ; Et…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*Dans la Péninsule, des ambitions territoriales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Limitées par la Castille ; En revanche…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*L’Aragon possède une longue façade méditerranéenne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un port alors à son apogée : Barcelone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lui permet de reporter ces ambitions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 l’Italie du sud ; Toutefois…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Dès la fin du XIIIe siècle, l’Aragon va se trouver ainsi Confronter à d’autres ambitions italiennes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Celles de Charles d’Anjou (1266-85)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Jeune frère du roi de France Louis IX (1226-70)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*1282 : La conquête de la Sicile par les rois d’Aragon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Mettra un frein à ces ambitions démesurées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revanche, cette conquête sera à l’origine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long conflit entre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Angevins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Aragonais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Conflit qui durera jusqu’au milieu du XVe siècle…</a:t>
            </a:r>
          </a:p>
          <a:p>
            <a:endParaRPr lang="fr-FR" sz="1700" dirty="0"/>
          </a:p>
          <a:p>
            <a:r>
              <a:rPr lang="fr-FR" sz="1700" dirty="0"/>
              <a:t>*Donc…</a:t>
            </a:r>
          </a:p>
        </p:txBody>
      </p:sp>
      <p:sp>
        <p:nvSpPr>
          <p:cNvPr id="11265" name="Espace réservé du numéro de diapositive 1">
            <a:extLst>
              <a:ext uri="{FF2B5EF4-FFF2-40B4-BE49-F238E27FC236}">
                <a16:creationId xmlns:a16="http://schemas.microsoft.com/office/drawing/2014/main" id="{79A14D1C-392D-73A8-9902-61F5EB9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7</a:t>
            </a:fld>
            <a:endParaRPr lang="fr-FR"/>
          </a:p>
        </p:txBody>
      </p:sp>
      <p:pic>
        <p:nvPicPr>
          <p:cNvPr id="11266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91D164D-0FA6-223E-821D-6563FF97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Ellipse 11267">
            <a:extLst>
              <a:ext uri="{FF2B5EF4-FFF2-40B4-BE49-F238E27FC236}">
                <a16:creationId xmlns:a16="http://schemas.microsoft.com/office/drawing/2014/main" id="{307BB28C-4391-A3CF-7DAA-6057512688C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4" name="Ellipse 11273">
            <a:extLst>
              <a:ext uri="{FF2B5EF4-FFF2-40B4-BE49-F238E27FC236}">
                <a16:creationId xmlns:a16="http://schemas.microsoft.com/office/drawing/2014/main" id="{8D8B43ED-5472-D77B-3332-924975F60B8D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5" name="Ellipse 11274">
            <a:extLst>
              <a:ext uri="{FF2B5EF4-FFF2-40B4-BE49-F238E27FC236}">
                <a16:creationId xmlns:a16="http://schemas.microsoft.com/office/drawing/2014/main" id="{21C61ED4-BAC7-09CE-064D-0B7A2748FA97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6" name="Ellipse 11275">
            <a:extLst>
              <a:ext uri="{FF2B5EF4-FFF2-40B4-BE49-F238E27FC236}">
                <a16:creationId xmlns:a16="http://schemas.microsoft.com/office/drawing/2014/main" id="{CB56857D-0CB6-8F1B-A232-E5559F619050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7" name="Ellipse 11276">
            <a:extLst>
              <a:ext uri="{FF2B5EF4-FFF2-40B4-BE49-F238E27FC236}">
                <a16:creationId xmlns:a16="http://schemas.microsoft.com/office/drawing/2014/main" id="{46B4ECE8-432D-FD38-F11A-6BBD4488133A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8" name="Ellipse 11277">
            <a:extLst>
              <a:ext uri="{FF2B5EF4-FFF2-40B4-BE49-F238E27FC236}">
                <a16:creationId xmlns:a16="http://schemas.microsoft.com/office/drawing/2014/main" id="{0DFAF608-D946-1285-F984-2194D4AF2BF0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9" name="Ellipse 11278">
            <a:extLst>
              <a:ext uri="{FF2B5EF4-FFF2-40B4-BE49-F238E27FC236}">
                <a16:creationId xmlns:a16="http://schemas.microsoft.com/office/drawing/2014/main" id="{852F3D2D-1885-4A56-9184-7965DC4FE2B6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0" name="Ellipse 11279">
            <a:extLst>
              <a:ext uri="{FF2B5EF4-FFF2-40B4-BE49-F238E27FC236}">
                <a16:creationId xmlns:a16="http://schemas.microsoft.com/office/drawing/2014/main" id="{BFB3F939-E5FB-BA75-280B-A937B04FA2CC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81" name="Connecteur droit 11280">
            <a:extLst>
              <a:ext uri="{FF2B5EF4-FFF2-40B4-BE49-F238E27FC236}">
                <a16:creationId xmlns:a16="http://schemas.microsoft.com/office/drawing/2014/main" id="{726F7B81-A493-0642-D490-24ED5A93D94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2" name="Connecteur droit 11281">
            <a:extLst>
              <a:ext uri="{FF2B5EF4-FFF2-40B4-BE49-F238E27FC236}">
                <a16:creationId xmlns:a16="http://schemas.microsoft.com/office/drawing/2014/main" id="{449A6EB0-33C4-93C2-3017-29977BBA3C82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Connecteur droit 11282">
            <a:extLst>
              <a:ext uri="{FF2B5EF4-FFF2-40B4-BE49-F238E27FC236}">
                <a16:creationId xmlns:a16="http://schemas.microsoft.com/office/drawing/2014/main" id="{08BCD72D-E6EC-4E66-C285-76A51E19D204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4" name="Connecteur droit 11283">
            <a:extLst>
              <a:ext uri="{FF2B5EF4-FFF2-40B4-BE49-F238E27FC236}">
                <a16:creationId xmlns:a16="http://schemas.microsoft.com/office/drawing/2014/main" id="{393E8023-553E-CB4C-B611-51F793382A66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Connecteur droit 11284">
            <a:extLst>
              <a:ext uri="{FF2B5EF4-FFF2-40B4-BE49-F238E27FC236}">
                <a16:creationId xmlns:a16="http://schemas.microsoft.com/office/drawing/2014/main" id="{66352D53-01A3-C633-232E-01E329528397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6" name="Connecteur droit 11285">
            <a:extLst>
              <a:ext uri="{FF2B5EF4-FFF2-40B4-BE49-F238E27FC236}">
                <a16:creationId xmlns:a16="http://schemas.microsoft.com/office/drawing/2014/main" id="{75FA487A-FD02-246D-056A-28EC467033DE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Connecteur droit 11286">
            <a:extLst>
              <a:ext uri="{FF2B5EF4-FFF2-40B4-BE49-F238E27FC236}">
                <a16:creationId xmlns:a16="http://schemas.microsoft.com/office/drawing/2014/main" id="{090FC1C7-CB67-E00E-5DA2-6FC9EFF07066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9" name="Ellipse 11288">
            <a:extLst>
              <a:ext uri="{FF2B5EF4-FFF2-40B4-BE49-F238E27FC236}">
                <a16:creationId xmlns:a16="http://schemas.microsoft.com/office/drawing/2014/main" id="{0A11B3F1-B301-E63F-3D05-418DC36128A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97" name="Connecteur droit 11296">
            <a:extLst>
              <a:ext uri="{FF2B5EF4-FFF2-40B4-BE49-F238E27FC236}">
                <a16:creationId xmlns:a16="http://schemas.microsoft.com/office/drawing/2014/main" id="{B0D9737B-A0FB-617C-C1E2-E99AE6646A53}"/>
              </a:ext>
            </a:extLst>
          </p:cNvPr>
          <p:cNvCxnSpPr>
            <a:cxnSpLocks/>
            <a:stCxn id="11298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8" name="Ellipse 11297">
            <a:extLst>
              <a:ext uri="{FF2B5EF4-FFF2-40B4-BE49-F238E27FC236}">
                <a16:creationId xmlns:a16="http://schemas.microsoft.com/office/drawing/2014/main" id="{91EE9C21-ADBC-4D7A-69E8-446D15A02B61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9" name="Ellipse 11298">
            <a:extLst>
              <a:ext uri="{FF2B5EF4-FFF2-40B4-BE49-F238E27FC236}">
                <a16:creationId xmlns:a16="http://schemas.microsoft.com/office/drawing/2014/main" id="{8596E6BB-4368-0864-BBC2-B1AED406B9AA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1" name="Ellipse 11300">
            <a:extLst>
              <a:ext uri="{FF2B5EF4-FFF2-40B4-BE49-F238E27FC236}">
                <a16:creationId xmlns:a16="http://schemas.microsoft.com/office/drawing/2014/main" id="{11646733-4824-0B3A-5B40-AF5C2A1F9698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3" name="Ellipse 11302">
            <a:extLst>
              <a:ext uri="{FF2B5EF4-FFF2-40B4-BE49-F238E27FC236}">
                <a16:creationId xmlns:a16="http://schemas.microsoft.com/office/drawing/2014/main" id="{C2DC25F8-D49F-8AF0-07AE-DBC7F6AAC71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5" name="Ellipse 11304">
            <a:extLst>
              <a:ext uri="{FF2B5EF4-FFF2-40B4-BE49-F238E27FC236}">
                <a16:creationId xmlns:a16="http://schemas.microsoft.com/office/drawing/2014/main" id="{1CA90166-F95E-5764-A794-871AC6708860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12" name="Rectangle 11311">
            <a:extLst>
              <a:ext uri="{FF2B5EF4-FFF2-40B4-BE49-F238E27FC236}">
                <a16:creationId xmlns:a16="http://schemas.microsoft.com/office/drawing/2014/main" id="{82DB17C6-3812-4DAD-ED4A-7978DDB9DA49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F02C4ED8-48A2-4B70-2D7F-A7459C0E0C08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11323" name="Connecteur droit avec flèche 11322">
            <a:extLst>
              <a:ext uri="{FF2B5EF4-FFF2-40B4-BE49-F238E27FC236}">
                <a16:creationId xmlns:a16="http://schemas.microsoft.com/office/drawing/2014/main" id="{1308320F-4CDE-A4A9-4946-91DD568B677F}"/>
              </a:ext>
            </a:extLst>
          </p:cNvPr>
          <p:cNvCxnSpPr>
            <a:cxnSpLocks/>
            <a:stCxn id="11326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4" name="Connecteur droit avec flèche 11323">
            <a:extLst>
              <a:ext uri="{FF2B5EF4-FFF2-40B4-BE49-F238E27FC236}">
                <a16:creationId xmlns:a16="http://schemas.microsoft.com/office/drawing/2014/main" id="{1FC1C75C-44F5-6467-18AE-F629CAF32667}"/>
              </a:ext>
            </a:extLst>
          </p:cNvPr>
          <p:cNvCxnSpPr>
            <a:cxnSpLocks/>
            <a:endCxn id="11328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6" name="Ellipse 11325">
            <a:extLst>
              <a:ext uri="{FF2B5EF4-FFF2-40B4-BE49-F238E27FC236}">
                <a16:creationId xmlns:a16="http://schemas.microsoft.com/office/drawing/2014/main" id="{8E070EAD-5FDA-364B-E2FA-5FD68634416F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27" name="Ellipse 11326">
            <a:extLst>
              <a:ext uri="{FF2B5EF4-FFF2-40B4-BE49-F238E27FC236}">
                <a16:creationId xmlns:a16="http://schemas.microsoft.com/office/drawing/2014/main" id="{E08098CC-45C0-548E-E5A7-9AEE91090100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28" name="Ellipse 11327">
            <a:extLst>
              <a:ext uri="{FF2B5EF4-FFF2-40B4-BE49-F238E27FC236}">
                <a16:creationId xmlns:a16="http://schemas.microsoft.com/office/drawing/2014/main" id="{32E5573C-4E21-79B9-DB39-D400810DD3AF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30" name="Connecteur droit avec flèche 11329">
            <a:extLst>
              <a:ext uri="{FF2B5EF4-FFF2-40B4-BE49-F238E27FC236}">
                <a16:creationId xmlns:a16="http://schemas.microsoft.com/office/drawing/2014/main" id="{7701AD28-1D01-8400-67B5-15FD6770FFCF}"/>
              </a:ext>
            </a:extLst>
          </p:cNvPr>
          <p:cNvCxnSpPr>
            <a:cxnSpLocks/>
            <a:stCxn id="11331" idx="0"/>
            <a:endCxn id="11337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31" name="Ellipse 11330">
            <a:extLst>
              <a:ext uri="{FF2B5EF4-FFF2-40B4-BE49-F238E27FC236}">
                <a16:creationId xmlns:a16="http://schemas.microsoft.com/office/drawing/2014/main" id="{79E8FEB8-ECA1-4EFF-FF45-9173D78A60EB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32" name="Connecteur droit 11331">
            <a:extLst>
              <a:ext uri="{FF2B5EF4-FFF2-40B4-BE49-F238E27FC236}">
                <a16:creationId xmlns:a16="http://schemas.microsoft.com/office/drawing/2014/main" id="{30DA8BEB-B8FB-A271-ED85-456D17D02BBA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33" name="Connecteur droit avec flèche 11332">
            <a:extLst>
              <a:ext uri="{FF2B5EF4-FFF2-40B4-BE49-F238E27FC236}">
                <a16:creationId xmlns:a16="http://schemas.microsoft.com/office/drawing/2014/main" id="{53E9546D-9B2E-80BC-6014-AFBC1F24F217}"/>
              </a:ext>
            </a:extLst>
          </p:cNvPr>
          <p:cNvCxnSpPr>
            <a:cxnSpLocks/>
            <a:stCxn id="11341" idx="2"/>
            <a:endCxn id="11338" idx="2"/>
          </p:cNvCxnSpPr>
          <p:nvPr/>
        </p:nvCxnSpPr>
        <p:spPr>
          <a:xfrm>
            <a:off x="7528733" y="5262321"/>
            <a:ext cx="1851405" cy="696420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34" name="Connecteur droit avec flèche 11333">
            <a:extLst>
              <a:ext uri="{FF2B5EF4-FFF2-40B4-BE49-F238E27FC236}">
                <a16:creationId xmlns:a16="http://schemas.microsoft.com/office/drawing/2014/main" id="{920B31BA-64ED-8602-A030-E7B7063E33E9}"/>
              </a:ext>
            </a:extLst>
          </p:cNvPr>
          <p:cNvCxnSpPr>
            <a:cxnSpLocks/>
            <a:endCxn id="11339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35" name="Ellipse 11334">
            <a:extLst>
              <a:ext uri="{FF2B5EF4-FFF2-40B4-BE49-F238E27FC236}">
                <a16:creationId xmlns:a16="http://schemas.microsoft.com/office/drawing/2014/main" id="{A08C2352-3BE8-9DB3-9968-8834D7850D9B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36" name="Connecteur droit avec flèche 11335">
            <a:extLst>
              <a:ext uri="{FF2B5EF4-FFF2-40B4-BE49-F238E27FC236}">
                <a16:creationId xmlns:a16="http://schemas.microsoft.com/office/drawing/2014/main" id="{47EEA84C-A343-4732-8DFF-D2A7FAFF7245}"/>
              </a:ext>
            </a:extLst>
          </p:cNvPr>
          <p:cNvCxnSpPr>
            <a:cxnSpLocks/>
            <a:stCxn id="11327" idx="3"/>
            <a:endCxn id="11335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37" name="Ellipse 11336">
            <a:extLst>
              <a:ext uri="{FF2B5EF4-FFF2-40B4-BE49-F238E27FC236}">
                <a16:creationId xmlns:a16="http://schemas.microsoft.com/office/drawing/2014/main" id="{A45D66C2-A2B7-2B4C-A80F-55488637A260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8" name="Ellipse 11337">
            <a:extLst>
              <a:ext uri="{FF2B5EF4-FFF2-40B4-BE49-F238E27FC236}">
                <a16:creationId xmlns:a16="http://schemas.microsoft.com/office/drawing/2014/main" id="{F170629C-03D5-25EE-6BD5-C9761CD2BFB6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9" name="Ellipse 11338">
            <a:extLst>
              <a:ext uri="{FF2B5EF4-FFF2-40B4-BE49-F238E27FC236}">
                <a16:creationId xmlns:a16="http://schemas.microsoft.com/office/drawing/2014/main" id="{6366FB7F-A067-8A41-55BE-ADB67D7C4AFB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41" name="Ellipse 11340">
            <a:extLst>
              <a:ext uri="{FF2B5EF4-FFF2-40B4-BE49-F238E27FC236}">
                <a16:creationId xmlns:a16="http://schemas.microsoft.com/office/drawing/2014/main" id="{51478B7D-05CF-1C3A-1419-AE107D6CC969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350" name="Rectangle 11349">
            <a:extLst>
              <a:ext uri="{FF2B5EF4-FFF2-40B4-BE49-F238E27FC236}">
                <a16:creationId xmlns:a16="http://schemas.microsoft.com/office/drawing/2014/main" id="{9AEC99F1-6F34-916F-CFF1-2D3DBFD71E41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11351" name="Rectangle 11350">
            <a:extLst>
              <a:ext uri="{FF2B5EF4-FFF2-40B4-BE49-F238E27FC236}">
                <a16:creationId xmlns:a16="http://schemas.microsoft.com/office/drawing/2014/main" id="{4998F152-38AB-947D-6655-CBF01376E293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1352" name="Ellipse 11351">
            <a:extLst>
              <a:ext uri="{FF2B5EF4-FFF2-40B4-BE49-F238E27FC236}">
                <a16:creationId xmlns:a16="http://schemas.microsoft.com/office/drawing/2014/main" id="{62456E21-2D1D-820B-B6BA-A93DA35F32ED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1353" name="Ellipse 11352">
            <a:extLst>
              <a:ext uri="{FF2B5EF4-FFF2-40B4-BE49-F238E27FC236}">
                <a16:creationId xmlns:a16="http://schemas.microsoft.com/office/drawing/2014/main" id="{2799F78A-4D18-4C17-42EF-10F3DC0AB51F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425" name="Connecteur droit avec flèche 11424">
            <a:extLst>
              <a:ext uri="{FF2B5EF4-FFF2-40B4-BE49-F238E27FC236}">
                <a16:creationId xmlns:a16="http://schemas.microsoft.com/office/drawing/2014/main" id="{F4B3F65F-6FFA-7268-70D3-63DFF7AEB6B2}"/>
              </a:ext>
            </a:extLst>
          </p:cNvPr>
          <p:cNvCxnSpPr>
            <a:cxnSpLocks/>
            <a:endCxn id="11299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28" name="Connecteur droit avec flèche 11427">
            <a:extLst>
              <a:ext uri="{FF2B5EF4-FFF2-40B4-BE49-F238E27FC236}">
                <a16:creationId xmlns:a16="http://schemas.microsoft.com/office/drawing/2014/main" id="{03364D53-02C6-69FC-2D59-FF433BCA11D9}"/>
              </a:ext>
            </a:extLst>
          </p:cNvPr>
          <p:cNvCxnSpPr>
            <a:cxnSpLocks/>
            <a:stCxn id="11351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31" name="Rectangle 11430">
            <a:extLst>
              <a:ext uri="{FF2B5EF4-FFF2-40B4-BE49-F238E27FC236}">
                <a16:creationId xmlns:a16="http://schemas.microsoft.com/office/drawing/2014/main" id="{BE48343E-A605-E7FB-1B6B-29F5312260ED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432" name="Rectangle 11431">
            <a:extLst>
              <a:ext uri="{FF2B5EF4-FFF2-40B4-BE49-F238E27FC236}">
                <a16:creationId xmlns:a16="http://schemas.microsoft.com/office/drawing/2014/main" id="{27CD1160-75D0-4E38-6E03-3F752197C1FE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433" name="Rectangle 11432">
            <a:extLst>
              <a:ext uri="{FF2B5EF4-FFF2-40B4-BE49-F238E27FC236}">
                <a16:creationId xmlns:a16="http://schemas.microsoft.com/office/drawing/2014/main" id="{C1FC2572-5495-F585-D17E-26A813A08E83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B9F243-0E17-FB0D-49EE-FE6404B94A87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DBA8E19-8B5C-FF2F-161C-4957F86C1CA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3767A5E-BCB3-2EE7-266B-795DD4A0539B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EA538AC-9706-EACD-E648-8AABE5E6CD81}"/>
              </a:ext>
            </a:extLst>
          </p:cNvPr>
          <p:cNvCxnSpPr>
            <a:cxnSpLocks/>
            <a:endCxn id="57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69BFB89F-47C7-E117-FF74-82BC94572F19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8ADF49C-08B7-35A4-3167-6E8545EA8445}"/>
              </a:ext>
            </a:extLst>
          </p:cNvPr>
          <p:cNvCxnSpPr>
            <a:cxnSpLocks/>
            <a:endCxn id="62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30FEFA8A-ECC1-5A7F-7223-ED96355D0044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BAC11FB2-F63F-5838-78D9-76829A064C40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3C2134-8E57-9D2D-673E-B219C2BD2B53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1264" name="Rectangle 11263">
            <a:extLst>
              <a:ext uri="{FF2B5EF4-FFF2-40B4-BE49-F238E27FC236}">
                <a16:creationId xmlns:a16="http://schemas.microsoft.com/office/drawing/2014/main" id="{F6DABEB1-13A9-D62C-C22A-8F4AB93FF265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1267" name="Rectangle 11266">
            <a:extLst>
              <a:ext uri="{FF2B5EF4-FFF2-40B4-BE49-F238E27FC236}">
                <a16:creationId xmlns:a16="http://schemas.microsoft.com/office/drawing/2014/main" id="{8221A127-4A9F-2D21-13DF-3787E5379886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11269" name="Ellipse 11268">
            <a:extLst>
              <a:ext uri="{FF2B5EF4-FFF2-40B4-BE49-F238E27FC236}">
                <a16:creationId xmlns:a16="http://schemas.microsoft.com/office/drawing/2014/main" id="{E3E29E51-C5F2-E2A1-3E85-5DA9B57BF19D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9CAFA6F-A8AE-EF9C-6836-1604F75D9759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49AFF79-9714-21B8-5B94-CFE1C49EBC4B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3430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52A8-888D-0638-907D-76D7B44F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2641B6-59C1-23E4-1FA3-9A0F6605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55173355-8669-FA0A-2F65-21FF0F4B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CA1E0E2-EFB7-9014-60FE-274267E429AB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1EA839-F462-D2AC-207B-FE0A9C436578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07C6167-CCF2-149A-316D-8EB327DC6D7F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384477-349A-F24B-6237-345E4598B0CF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849626-9D19-27AF-103D-34FEB47B1A4F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8FB2B28-576E-5F89-5B82-A23BD4E99FB8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FCF9B7-00DB-2C69-0632-923A6968C5EF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0B38B4F-12B5-C512-B268-A73DA873F615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491D1D6-9C91-5276-9A9F-A5EC762DDA07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ABE34C5-6AAE-7A5B-F872-A154CCA8BB6B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DA3B49A-AFE8-EB40-E34C-DFCCE359427B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722866C-C6C2-66DB-18C6-6B3B263BBAC2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A86C6FF-B2AF-F052-FA84-8FD62BEE642C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3E5E03D-5CE2-7C52-AD4F-E000E556EA32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579EDE2-EB3A-95D3-A9A8-B3C178B745BA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FFE5306E-081F-F610-B9B9-DA10881C4448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A77CA05-BE8B-8722-C54C-5054B735654C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47DB058-7079-AB8A-A76C-2E52A0F24AE7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964B4D4-DBB6-4939-EFDC-0434A4494AE5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B516757-EA8A-1F4F-FE3B-D1D2C8BD5106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55FB6FE-11B5-F085-1189-E0C083137A1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FE94EB2-6398-A349-761E-606FC5430211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D81B6D-978C-DCCD-6621-FF0560A10960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4706D-9A31-D62E-1807-048316A79CDD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DE69E6A-5F69-A564-19AB-1FB151EA509C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7556550-0BA7-DC20-61A8-3B408E102AC9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EE089A5C-5D71-3251-A514-4A89179A85EC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5FD802A-4F65-1637-5578-7CB11B856127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8BA6968-CD4A-3716-33E3-5981BC58DBFB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40F10C-39EF-410A-0E8E-96643700DE9F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10B37FE-2692-9EE5-C673-86785888E097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C664E2E-90E3-7A73-80BC-2A95B3EA03AD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54FFF82-2F30-9199-4858-118340A28441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411D7FE-95CB-044C-D7BD-F87421E9C6A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B555308-50E0-452F-A7C3-A5B8889F26B9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D43FE9F-DDF4-983C-7C99-59B8355875AB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D35B022-ED99-E585-B0FF-A68DA9EE5F3A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263ADAB-B495-ECA5-21FE-486A52A84844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04EBD6D-2735-33C2-4F7C-22D7534CF0E4}"/>
              </a:ext>
            </a:extLst>
          </p:cNvPr>
          <p:cNvCxnSpPr>
            <a:cxnSpLocks/>
            <a:endCxn id="59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BAADDB30-E536-34B5-4869-38AB3A25CEC4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3EE3919-A3F1-0887-8967-79DA3295E01F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11E01DF-C7AD-FEC3-6958-1F0446271EF2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9947085C-E045-BAAA-8DBC-31C659D76519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6CD165A-1796-BF9E-B4AA-59C2E7BCEA5F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CB453DD-EC57-2415-370F-93E775EBC7F4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7176B5E-05C1-1122-5357-DFA17B9E629C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783F56BC-3197-3AAB-65A3-63FCA343EAE2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51C68D8-5257-937D-DC89-15DA5509688F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3122A-DC45-0775-4D1E-1B69D806D900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99AE531-5AE0-3CD0-8ADB-8F2833923372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98C457F3-F08E-5B07-EC4C-05E70679E867}"/>
              </a:ext>
            </a:extLst>
          </p:cNvPr>
          <p:cNvCxnSpPr>
            <a:cxnSpLocks/>
          </p:cNvCxnSpPr>
          <p:nvPr/>
        </p:nvCxnSpPr>
        <p:spPr>
          <a:xfrm>
            <a:off x="7528733" y="5262321"/>
            <a:ext cx="1851405" cy="696420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DCCACDDF-63F6-D8E1-4EAA-6DEA9440B11F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027066-936F-47FF-6F92-90FAC66DA08E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78D360-9370-52B9-B3DE-7914A6DBD6F1}"/>
              </a:ext>
            </a:extLst>
          </p:cNvPr>
          <p:cNvSpPr/>
          <p:nvPr/>
        </p:nvSpPr>
        <p:spPr>
          <a:xfrm>
            <a:off x="99114" y="102856"/>
            <a:ext cx="5544103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*La Méditerranée occidentale au XIVe siècle…</a:t>
            </a:r>
          </a:p>
          <a:p>
            <a:r>
              <a:rPr lang="fr-FR" sz="1700" dirty="0"/>
              <a:t>Avec un plan en quatre parties…</a:t>
            </a:r>
          </a:p>
          <a:p>
            <a:endParaRPr lang="fr-FR" sz="1700" dirty="0"/>
          </a:p>
          <a:p>
            <a:r>
              <a:rPr lang="fr-FR" sz="1700" dirty="0"/>
              <a:t>*Dans la Péninsule ibérique, les trois royaumes</a:t>
            </a:r>
          </a:p>
          <a:p>
            <a:r>
              <a:rPr lang="fr-FR" sz="1700" dirty="0"/>
              <a:t>1-2-3) Castille, Portugal et Aragon : Plus…</a:t>
            </a:r>
          </a:p>
          <a:p>
            <a:r>
              <a:rPr lang="fr-FR" sz="1700" dirty="0"/>
              <a:t>4) En Provence et en Italie du sud, le rival </a:t>
            </a:r>
            <a:r>
              <a:rPr lang="fr-FR" sz="1700" i="1" dirty="0"/>
              <a:t>angevin</a:t>
            </a:r>
            <a:r>
              <a:rPr lang="fr-FR" sz="1700" dirty="0"/>
              <a:t> de l’Aragon</a:t>
            </a:r>
          </a:p>
          <a:p>
            <a:endParaRPr lang="fr-FR" sz="1700" dirty="0"/>
          </a:p>
          <a:p>
            <a:r>
              <a:rPr lang="fr-FR" sz="1700" dirty="0"/>
              <a:t>*Quatre entités auxquelles on peut rajouter</a:t>
            </a:r>
          </a:p>
          <a:p>
            <a:r>
              <a:rPr lang="fr-FR" sz="1700" dirty="0"/>
              <a:t>Dans la péninsule, deux royaumes secondaires…</a:t>
            </a:r>
          </a:p>
          <a:p>
            <a:endParaRPr lang="fr-FR" sz="1700" dirty="0"/>
          </a:p>
          <a:p>
            <a:r>
              <a:rPr lang="fr-FR" sz="1700" dirty="0"/>
              <a:t>a) Le petit royaume chrétien de Navarre</a:t>
            </a:r>
          </a:p>
          <a:p>
            <a:endParaRPr lang="fr-FR" sz="1700" dirty="0"/>
          </a:p>
          <a:p>
            <a:r>
              <a:rPr lang="fr-FR" sz="1700" dirty="0"/>
              <a:t>*1284-1328 : Possession des rois de France ; Puis…</a:t>
            </a:r>
          </a:p>
          <a:p>
            <a:r>
              <a:rPr lang="fr-FR" sz="1700" dirty="0"/>
              <a:t>*1328-1441 : De la maison </a:t>
            </a:r>
            <a:r>
              <a:rPr lang="fr-FR" sz="1700" i="1" dirty="0"/>
              <a:t>capétienne</a:t>
            </a:r>
            <a:r>
              <a:rPr lang="fr-FR" sz="1700" dirty="0"/>
              <a:t> d’Evreux</a:t>
            </a:r>
          </a:p>
          <a:p>
            <a:r>
              <a:rPr lang="fr-FR" sz="1700" dirty="0"/>
              <a:t>Dont Charles II </a:t>
            </a:r>
            <a:r>
              <a:rPr lang="fr-FR" sz="1700" i="1" dirty="0"/>
              <a:t>le Mauvais</a:t>
            </a:r>
            <a:r>
              <a:rPr lang="fr-FR" sz="1700" dirty="0"/>
              <a:t> (1349-87)</a:t>
            </a:r>
          </a:p>
          <a:p>
            <a:endParaRPr lang="fr-FR" sz="1700" dirty="0"/>
          </a:p>
          <a:p>
            <a:r>
              <a:rPr lang="fr-FR" sz="1700" dirty="0"/>
              <a:t>*Entre France et Espagne, il est en sursis</a:t>
            </a:r>
          </a:p>
          <a:p>
            <a:r>
              <a:rPr lang="fr-FR" sz="1700" dirty="0"/>
              <a:t>Et il disparaitra </a:t>
            </a:r>
            <a:r>
              <a:rPr lang="fr-FR" sz="1700" i="1" dirty="0"/>
              <a:t>de facto</a:t>
            </a:r>
            <a:r>
              <a:rPr lang="fr-FR" sz="1700" dirty="0"/>
              <a:t> au XVIe siècle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*Et plus important…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67A8E0D-4672-C270-7981-7EAFA173EC86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0E84BE8-556C-ABA6-7E5C-13D111BC7B8E}"/>
              </a:ext>
            </a:extLst>
          </p:cNvPr>
          <p:cNvCxnSpPr>
            <a:cxnSpLocks/>
            <a:endCxn id="7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EE5D0395-8033-A81D-E6AE-C33E0694E66D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D7DFBA1-4611-E6C1-7393-7FDF4D9A664A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724B49C-BE8F-DEC9-66F0-777CC7F746EA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EA2B4EA0-7340-16F2-7814-D18B4E993DDA}"/>
              </a:ext>
            </a:extLst>
          </p:cNvPr>
          <p:cNvCxnSpPr>
            <a:cxnSpLocks/>
            <a:stCxn id="75" idx="0"/>
            <a:endCxn id="77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828D4DE5-6EAD-97A9-48DD-40BEABF00F44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9720ECEF-BB62-E16F-354A-4F34DF212F0E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15AEEE59-E4F7-208E-D501-9B74AF8EFD2A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F2ECACD-F1D2-EFDE-D4D4-0935D029A513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F7744EE-2BB3-D7BA-0856-D0AB6C9F2BD0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63831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1A4F9-7C7A-E677-A371-FA4C7963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7FFEBF-6724-FF58-9E15-367F980BD3BB}"/>
              </a:ext>
            </a:extLst>
          </p:cNvPr>
          <p:cNvSpPr/>
          <p:nvPr/>
        </p:nvSpPr>
        <p:spPr>
          <a:xfrm>
            <a:off x="99114" y="102856"/>
            <a:ext cx="5439795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L’émirat de Grenade (1238), reliquat de l’</a:t>
            </a:r>
            <a:r>
              <a:rPr lang="fr-FR" sz="1700" i="1" dirty="0"/>
              <a:t>Al-Andalus</a:t>
            </a:r>
            <a:r>
              <a:rPr lang="fr-FR" sz="1700" dirty="0"/>
              <a:t> musulman, est dans une situation paradoxale… </a:t>
            </a:r>
          </a:p>
          <a:p>
            <a:endParaRPr lang="fr-FR" sz="1700" dirty="0"/>
          </a:p>
          <a:p>
            <a:r>
              <a:rPr lang="fr-FR" sz="1700" dirty="0"/>
              <a:t>*Soumis et inoffensif ; Refuge après la prise de Séville </a:t>
            </a:r>
            <a:r>
              <a:rPr lang="fr-FR" sz="1500" dirty="0"/>
              <a:t>(1248) </a:t>
            </a:r>
            <a:r>
              <a:rPr lang="fr-FR" sz="1700" dirty="0"/>
              <a:t>Des </a:t>
            </a:r>
            <a:r>
              <a:rPr lang="fr-FR" sz="1700" i="1" dirty="0"/>
              <a:t>mudéjars</a:t>
            </a:r>
            <a:r>
              <a:rPr lang="fr-FR" sz="1700" dirty="0"/>
              <a:t>, musulmans d’Espagne</a:t>
            </a:r>
          </a:p>
          <a:p>
            <a:r>
              <a:rPr lang="fr-FR" sz="1700" dirty="0"/>
              <a:t>La Castille accepte provisoirement son maintien</a:t>
            </a:r>
          </a:p>
          <a:p>
            <a:r>
              <a:rPr lang="fr-FR" sz="1700" i="1" dirty="0"/>
              <a:t>Grenade n’est pas un danger</a:t>
            </a:r>
          </a:p>
          <a:p>
            <a:r>
              <a:rPr lang="fr-FR" sz="1700" i="1" dirty="0"/>
              <a:t>Et sa conquête n’est pas une urgence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Gabriel Martinez-Gros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NB : Refuge des </a:t>
            </a:r>
            <a:r>
              <a:rPr lang="fr-FR" sz="1600" i="1" dirty="0">
                <a:solidFill>
                  <a:srgbClr val="FF0000"/>
                </a:solidFill>
              </a:rPr>
              <a:t>mudéjars</a:t>
            </a:r>
            <a:r>
              <a:rPr lang="fr-FR" sz="1600" dirty="0">
                <a:solidFill>
                  <a:srgbClr val="FF0000"/>
                </a:solidFill>
              </a:rPr>
              <a:t>, musulmans d’Espagne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En Al-Andalus, </a:t>
            </a:r>
            <a:r>
              <a:rPr lang="fr-FR" sz="1600" i="1" dirty="0">
                <a:solidFill>
                  <a:srgbClr val="FF0000"/>
                </a:solidFill>
              </a:rPr>
              <a:t>mozarabes</a:t>
            </a:r>
            <a:r>
              <a:rPr lang="fr-FR" sz="1600" dirty="0">
                <a:solidFill>
                  <a:srgbClr val="FF0000"/>
                </a:solidFill>
              </a:rPr>
              <a:t>, chrétiens et </a:t>
            </a:r>
            <a:r>
              <a:rPr lang="fr-FR" sz="1600" i="1" dirty="0" err="1">
                <a:solidFill>
                  <a:srgbClr val="FF0000"/>
                </a:solidFill>
              </a:rPr>
              <a:t>muwallads</a:t>
            </a:r>
            <a:r>
              <a:rPr lang="fr-FR" sz="1600" dirty="0">
                <a:solidFill>
                  <a:srgbClr val="FF0000"/>
                </a:solidFill>
              </a:rPr>
              <a:t>, convertis à l’Islam ; </a:t>
            </a:r>
            <a:r>
              <a:rPr lang="fr-FR" sz="1600" i="1" dirty="0">
                <a:solidFill>
                  <a:srgbClr val="FF0000"/>
                </a:solidFill>
              </a:rPr>
              <a:t>morisques</a:t>
            </a:r>
            <a:r>
              <a:rPr lang="fr-FR" sz="1600" dirty="0">
                <a:solidFill>
                  <a:srgbClr val="FF0000"/>
                </a:solidFill>
              </a:rPr>
              <a:t>, musulmans convertis au christianisme après 1502-26, expulsés en 1609-13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Espagne et Portugal, juifs expulsés en 1492-97</a:t>
            </a:r>
          </a:p>
          <a:p>
            <a:r>
              <a:rPr lang="fr-FR" sz="1600" i="1" dirty="0">
                <a:solidFill>
                  <a:srgbClr val="FF0000"/>
                </a:solidFill>
              </a:rPr>
              <a:t>Conversos</a:t>
            </a:r>
            <a:r>
              <a:rPr lang="fr-FR" sz="1600" dirty="0">
                <a:solidFill>
                  <a:srgbClr val="FF0000"/>
                </a:solidFill>
              </a:rPr>
              <a:t>, juifs convertis de force ; </a:t>
            </a:r>
            <a:r>
              <a:rPr lang="fr-FR" sz="1600" i="1" dirty="0">
                <a:solidFill>
                  <a:srgbClr val="FF0000"/>
                </a:solidFill>
              </a:rPr>
              <a:t>marranes</a:t>
            </a:r>
            <a:r>
              <a:rPr lang="fr-FR" sz="1600" dirty="0">
                <a:solidFill>
                  <a:srgbClr val="FF0000"/>
                </a:solidFill>
              </a:rPr>
              <a:t>, conversos qui continuent à pratiquer en secret leur judaïsme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*Toutefois, sous protectorat des Mérinides marocains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Il reste un éventuel point d’appui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Pour une nouvelle invasion venue du Maghreb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*Conséquences…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1330 : Reprise de la guerre contre les Maures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*Et maintenant, le récit…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A28D30-9E1A-04A2-5173-CBA75A7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9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993FF259-3263-260A-9BD8-B4951063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7D3780E-C51A-E821-7F39-1FB533CD77FB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D920183-DE92-9E13-5D39-A2805C160114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6B771B-29FB-2CA0-1ED8-812BF917D1D0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E8330C5-A6E0-C283-F4F5-CD689475E0E0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76EA8E-0D83-B07B-D83C-C83DB6ECE580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9F87315-EC17-724F-121D-A6DBDB8FF992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60251F3-77C5-87F6-6444-5239FFFD5DE7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292465-3032-34C0-81C4-B380A4F20A2E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40B6555-CF2C-E8CB-5C07-A4EFBC4D93D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F784A3A-E89D-5D15-790C-2C42EC9BA994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CAB0649-DA0A-0FC2-B6D4-32810CD202DE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F79F72A-05ED-EE6B-3595-6B022C7E6A74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DB025D3-65DE-61AD-BB87-C44C83A10230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DE3AC19-6756-1F00-4550-64A4EE3688D4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01813D5-C906-CC4C-5474-C36DA1FC96C4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F3589562-9C74-7924-A018-FA23604F7E1C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B8178DA-E853-F31C-8E3C-942A0C5EAA25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7A9E6EDB-95E8-3807-DF02-2BD90ED1F007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EFEFCF6-B237-F6C4-A3E1-494BCFDBAD05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093D6A-F0D7-3C6C-CB3D-2E0E460A46FA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617931B-3C02-AF7C-0F98-F29D1E8953F7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5DC4493-9150-68D9-86CA-B1022AFB6FDD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C6B82C-7F84-01CC-5460-89DBEF5BB0AC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77B019-3EE5-E73F-EB35-D39207B66CD1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DDD9227-906F-C537-C3F2-AC7357F06692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EAC6560-42B1-B1DF-6AE5-A94CD69D3AB4}"/>
              </a:ext>
            </a:extLst>
          </p:cNvPr>
          <p:cNvCxnSpPr>
            <a:cxnSpLocks/>
            <a:endCxn id="35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E971DE9-4C3A-C09F-6C6A-F898CCBD38A2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1FE89AD-F76F-3AEF-C6F7-9A3B9B73520B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22105BF-2248-E83C-771A-81C775A9B3C2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0E9E2C5-4CE8-C58C-4FCB-3F6BC8B61C42}"/>
              </a:ext>
            </a:extLst>
          </p:cNvPr>
          <p:cNvCxnSpPr>
            <a:cxnSpLocks/>
            <a:stCxn id="38" idx="0"/>
            <a:endCxn id="44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B18F7971-9A56-4FDF-3381-7157CA15DCC1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89F1220-A8AC-E6A4-6CBD-B8D9137C83A5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821FA3D-EAE8-D993-3EEF-B93E8B9852F6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D484A27-5961-C438-D183-6C09CCB28707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F9E7AECF-6B5F-DB86-D729-87D38768489D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CF32441-DF24-A815-3217-7C56FDF8D0CC}"/>
              </a:ext>
            </a:extLst>
          </p:cNvPr>
          <p:cNvCxnSpPr>
            <a:cxnSpLocks/>
            <a:stCxn id="34" idx="3"/>
            <a:endCxn id="42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634793B-7AE0-9893-E26E-B5BCE6FAF4B6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A6BEA0D-BF8F-F747-243E-AA007B7446B2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60C065F-D0CC-1308-7672-DE04C4AC815F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DD111C-2FDD-6631-2BBE-6279458226DB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48BB75-ABBA-9354-C18B-6989FA91E24C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B8D8D56-22C6-0AB1-D091-E2815421461D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0170041-E785-865F-9426-75F8214DD437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D8EDA7E-6C41-86B5-6702-FAF07C9FBCDD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A232898-8A3D-F4E2-0B3B-CD0104E37E50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D511A6EA-1749-17E4-9EC1-D42108691456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0B16F6-21E9-9973-BFF0-B6432878868C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C06C14-65AF-1F78-C710-9CEAE75C5736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BF9AB01-E816-0FDC-9267-7309BF2B2644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7DF6F12-6D92-9C19-F576-1E26DEC0DE4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97E74E0-EA33-0F73-8926-B578D4D2924A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475D16A-F41E-5C83-84FD-2D5909E43B3B}"/>
              </a:ext>
            </a:extLst>
          </p:cNvPr>
          <p:cNvCxnSpPr>
            <a:cxnSpLocks/>
            <a:endCxn id="59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CAC45A44-3E80-8491-57E5-9C0C8662C15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D1B95E79-4639-B0D7-A6CD-132EF4828AF4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5ADF65C-63A8-CB97-A1DB-D818924CFEA0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424C33E7-97FB-E1E1-7196-817D6A171B48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E09E57-3D77-7CBE-A243-488BCE7EFBF7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BA83CF5-62D9-69B0-C5A6-71814BE9674A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6FC114F-5C84-EAE7-4363-9BAF5E7ADFB4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599622-E254-711F-C3AB-9FE050B40866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172B0B41-769C-0DD3-4B34-13B84C13DA2E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D9217613-4774-8F66-12C6-484E5B5C4872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3F7E7163-B4C4-2965-9C3E-B64EAA56C84B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48BA90-FF1B-1807-CA75-9BE5FCC1D0AC}"/>
              </a:ext>
            </a:extLst>
          </p:cNvPr>
          <p:cNvSpPr/>
          <p:nvPr/>
        </p:nvSpPr>
        <p:spPr>
          <a:xfrm>
            <a:off x="7465457" y="4336660"/>
            <a:ext cx="914060" cy="523220"/>
          </a:xfrm>
          <a:prstGeom prst="rect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Anjou</a:t>
            </a:r>
          </a:p>
          <a:p>
            <a:pPr algn="ctr"/>
            <a:r>
              <a:rPr lang="fr-FR" sz="1400" b="1" dirty="0">
                <a:cs typeface="Arial" panose="020B0604020202020204" pitchFamily="34" charset="0"/>
              </a:rPr>
              <a:t>Provence</a:t>
            </a:r>
            <a:endParaRPr lang="fr-FR" sz="1400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033021A-EEA5-5295-6DE7-D130D205DEF8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798797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42074</TotalTime>
  <Words>13522</Words>
  <Application>Microsoft Office PowerPoint</Application>
  <PresentationFormat>Grand écran</PresentationFormat>
  <Paragraphs>3824</Paragraphs>
  <Slides>68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Thème Office</vt:lpstr>
      <vt:lpstr>LE PARTAGE DU MONDE, de l’an 600 à nos jours Esquisse d’une histoire géopolitique universelle  Mercredi 17 décembre 2025 (2/4)  6ème période : Le XIVe siècle : Le Temps des malheurs Morcellement germano-italien ; Crises des grandes monarchies  (1248-)1292-1369-1385-1412 : Le XIVe siècle en Méditerranée occidentale Dans la péninsule ibérique, guerres civiles et consolidations des trois royaumes Castille, Portugal et Couronne d’Aragon-Sicile En France et en Italie, apogée de l’Empire angevin : Anjou, Provence et Naples En Sicile et à Naples, conflit entre Aragonais et Angevins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364</cp:revision>
  <dcterms:created xsi:type="dcterms:W3CDTF">2020-10-30T13:56:54Z</dcterms:created>
  <dcterms:modified xsi:type="dcterms:W3CDTF">2025-12-17T19:19:49Z</dcterms:modified>
</cp:coreProperties>
</file>